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064"/>
    <a:srgbClr val="669900"/>
    <a:srgbClr val="0B411D"/>
    <a:srgbClr val="082E15"/>
    <a:srgbClr val="0F5D29"/>
    <a:srgbClr val="189843"/>
    <a:srgbClr val="ABB163"/>
    <a:srgbClr val="8FAE66"/>
    <a:srgbClr val="9FA470"/>
    <a:srgbClr val="8CBD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22" autoAdjust="0"/>
  </p:normalViewPr>
  <p:slideViewPr>
    <p:cSldViewPr>
      <p:cViewPr>
        <p:scale>
          <a:sx n="125" d="100"/>
          <a:sy n="125" d="100"/>
        </p:scale>
        <p:origin x="-3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E8617-9601-4246-8AF9-5BF0CA87CD4F}" type="datetimeFigureOut">
              <a:rPr lang="ko-KR" altLang="en-US" smtClean="0"/>
              <a:pPr/>
              <a:t>2015-05-11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8D745-929F-432D-8F36-B71D1DBCB6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5528" y="476672"/>
            <a:ext cx="3857652" cy="6255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존경하는 한국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FP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학회 회원님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안녕하십니까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?</a:t>
            </a:r>
          </a:p>
          <a:p>
            <a:pPr algn="just">
              <a:lnSpc>
                <a:spcPct val="150000"/>
              </a:lnSpc>
            </a:pPr>
            <a:endParaRPr lang="en-US" altLang="ko-KR" sz="1100" b="1" dirty="0">
              <a:solidFill>
                <a:schemeClr val="bg2">
                  <a:lumMod val="25000"/>
                </a:schemeClr>
              </a:solidFill>
              <a:latin typeface="나눔명조" pitchFamily="18" charset="-127"/>
              <a:ea typeface="나눔명조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한국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FP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학회 춘계학술대회에 여러분을 초대합니다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altLang="ko-KR" sz="1100" b="1" dirty="0">
              <a:solidFill>
                <a:schemeClr val="bg2">
                  <a:lumMod val="25000"/>
                </a:schemeClr>
              </a:solidFill>
              <a:latin typeface="나눔명조" pitchFamily="18" charset="-127"/>
              <a:ea typeface="나눔명조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한국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FP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학회는 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2008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년 창립 이래 회원 여러분들의 뜨거운 관심과 </a:t>
            </a:r>
            <a:r>
              <a:rPr lang="ko-KR" altLang="en-US" sz="1100" b="1" dirty="0" err="1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애정어린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 격려로 나날이 발전하고 있습니다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. 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더욱이 최근에는 고령화 추세와 더불어 삶의 질에 대한 관심이 고조되면서 개인재무설계를 중심으로 한 학회의 역할이 중요해지는 시기라고 생각됩니다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. 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이를 위해 </a:t>
            </a:r>
            <a:r>
              <a:rPr lang="ko-KR" altLang="en-US" sz="1100" b="1" dirty="0" err="1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그동안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 학회에서는 연구비 지원사업을 꾸준히 진행해오고 있습니다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. 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올해에도 연구비 지원사업에 선정되신 귀한 연구를 중심으로 춘계학술대회를 마련하였습니다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. 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특히 이번 학술대회에서는 학회장을 역임하셨고 올 여름 정년퇴임을 앞두신 서강대학교 </a:t>
            </a:r>
            <a:r>
              <a:rPr lang="ko-KR" altLang="en-US" sz="1100" b="1" dirty="0" err="1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최운열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 교수님을 모시고 특별초청강연을 준비하여 더욱 </a:t>
            </a:r>
            <a:r>
              <a:rPr lang="ko-KR" altLang="en-US" sz="1100" b="1" dirty="0" err="1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뜻깊은</a:t>
            </a: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 자리가 될 것으로 기대합니다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altLang="ko-KR" sz="1100" b="1" dirty="0">
              <a:solidFill>
                <a:schemeClr val="bg2">
                  <a:lumMod val="25000"/>
                </a:schemeClr>
              </a:solidFill>
              <a:latin typeface="나눔명조" pitchFamily="18" charset="-127"/>
              <a:ea typeface="나눔명조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많은 회원 여러분들이  참석하셔서 발표를 해주시고 연구자들의 학문적 성과를 함께 하며 나아가 회원 간 활발한 교류와 친목이 이루어지는 유익한  시간이 되기를 바랍니다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ko-KR" altLang="en-US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감사합니다</a:t>
            </a:r>
            <a:r>
              <a:rPr lang="en-US" altLang="ko-KR" sz="11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.      </a:t>
            </a:r>
          </a:p>
          <a:p>
            <a:pPr algn="r">
              <a:lnSpc>
                <a:spcPct val="150000"/>
              </a:lnSpc>
            </a:pPr>
            <a:endParaRPr lang="en-US" altLang="ko-KR" sz="1200" b="1" dirty="0" smtClean="0">
              <a:solidFill>
                <a:schemeClr val="bg2">
                  <a:lumMod val="25000"/>
                </a:schemeClr>
              </a:solidFill>
              <a:latin typeface="나눔명조" pitchFamily="18" charset="-127"/>
              <a:ea typeface="나눔명조" pitchFamily="18" charset="-127"/>
            </a:endParaRPr>
          </a:p>
          <a:p>
            <a:pPr algn="r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2015</a:t>
            </a:r>
            <a:r>
              <a:rPr lang="ko-KR" altLang="en-US" sz="12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년  </a:t>
            </a:r>
            <a:r>
              <a:rPr lang="en-US" altLang="ko-KR" sz="12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5</a:t>
            </a:r>
            <a:r>
              <a:rPr lang="ko-KR" altLang="en-US" sz="12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월</a:t>
            </a:r>
            <a:endParaRPr lang="en-US" altLang="ko-KR" sz="1200" b="1" dirty="0" smtClean="0">
              <a:solidFill>
                <a:schemeClr val="bg2">
                  <a:lumMod val="25000"/>
                </a:schemeClr>
              </a:solidFill>
              <a:latin typeface="나눔명조" pitchFamily="18" charset="-127"/>
              <a:ea typeface="나눔명조" pitchFamily="18" charset="-127"/>
            </a:endParaRPr>
          </a:p>
          <a:p>
            <a:pPr algn="r"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사단법인 한국</a:t>
            </a:r>
            <a:r>
              <a:rPr lang="en-US" altLang="ko-KR" sz="12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FP</a:t>
            </a:r>
            <a:r>
              <a:rPr lang="ko-KR" altLang="en-US" sz="1200" b="1" dirty="0" smtClean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학회 회장  지 범 하</a:t>
            </a:r>
            <a:endParaRPr lang="en-US" altLang="ko-KR" sz="1100" b="1" dirty="0" smtClean="0">
              <a:solidFill>
                <a:schemeClr val="bg2">
                  <a:lumMod val="25000"/>
                </a:schemeClr>
              </a:solidFill>
              <a:latin typeface="나눔명조" pitchFamily="18" charset="-127"/>
              <a:ea typeface="나눔명조" pitchFamily="18" charset="-127"/>
            </a:endParaRPr>
          </a:p>
          <a:p>
            <a:pPr algn="r">
              <a:lnSpc>
                <a:spcPct val="150000"/>
              </a:lnSpc>
            </a:pPr>
            <a:endParaRPr lang="ko-KR" altLang="en-US" sz="1100" b="1" dirty="0">
              <a:solidFill>
                <a:schemeClr val="bg2">
                  <a:lumMod val="25000"/>
                </a:schemeClr>
              </a:solidFill>
              <a:latin typeface="나눔명조" pitchFamily="18" charset="-127"/>
              <a:ea typeface="나눔명조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6852" y="346636"/>
            <a:ext cx="4690076" cy="62109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  <a:buClr>
                <a:srgbClr val="009900"/>
              </a:buClr>
              <a:buFont typeface="Wingdings" pitchFamily="2" charset="2"/>
              <a:buChar char="§"/>
            </a:pPr>
            <a:r>
              <a:rPr lang="en-US" altLang="ko-KR" sz="1000" b="1" spc="-100" dirty="0" smtClean="0">
                <a:latin typeface="+mn-ea"/>
              </a:rPr>
              <a:t> </a:t>
            </a: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13 : 00 – 13 : 30   </a:t>
            </a:r>
            <a:r>
              <a:rPr lang="ko-KR" altLang="en-US" sz="1000" b="1" spc="-100" dirty="0" smtClean="0">
                <a:latin typeface="HY그래픽M" pitchFamily="18" charset="-127"/>
                <a:ea typeface="HY그래픽M" pitchFamily="18" charset="-127"/>
              </a:rPr>
              <a:t>등록       </a:t>
            </a: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  <a:buFont typeface="Wingdings" pitchFamily="2" charset="2"/>
              <a:buChar char="§"/>
            </a:pPr>
            <a:r>
              <a:rPr lang="ko-KR" altLang="en-US" sz="1000" b="1" spc="-100" dirty="0" smtClean="0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13 : </a:t>
            </a: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30  </a:t>
            </a: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–13 : 40   </a:t>
            </a:r>
            <a:r>
              <a:rPr lang="ko-KR" altLang="en-US" sz="1000" b="1" spc="-100" dirty="0" smtClean="0">
                <a:latin typeface="HY그래픽M" pitchFamily="18" charset="-127"/>
                <a:ea typeface="HY그래픽M" pitchFamily="18" charset="-127"/>
              </a:rPr>
              <a:t>학회장  인사</a:t>
            </a: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  <a:buFont typeface="Wingdings" pitchFamily="2" charset="2"/>
              <a:buChar char="§"/>
            </a:pPr>
            <a:r>
              <a:rPr lang="en-US" altLang="ko-KR" sz="1000" b="1" spc="-100" dirty="0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13 : 40 -14 : </a:t>
            </a:r>
            <a:r>
              <a:rPr lang="en-US" altLang="ko-KR" sz="1000" b="1" spc="-100" dirty="0">
                <a:latin typeface="HY그래픽M" pitchFamily="18" charset="-127"/>
                <a:ea typeface="HY그래픽M" pitchFamily="18" charset="-127"/>
              </a:rPr>
              <a:t>3</a:t>
            </a: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0   Session 1</a:t>
            </a:r>
          </a:p>
          <a:p>
            <a:pPr>
              <a:lnSpc>
                <a:spcPct val="140000"/>
              </a:lnSpc>
              <a:buClr>
                <a:srgbClr val="009900"/>
              </a:buClr>
            </a:pP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Session  1-A : 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 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MA504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호                                    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                                                                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좌장 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: 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박광수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(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동의</a:t>
            </a:r>
            <a:r>
              <a:rPr lang="ko-KR" altLang="en-US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대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)</a:t>
            </a: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  <a:buFont typeface="Wingdings" pitchFamily="2" charset="2"/>
              <a:buChar char="§"/>
            </a:pP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  <a:buFont typeface="Wingdings" pitchFamily="2" charset="2"/>
              <a:buChar char="§"/>
            </a:pP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Session 1-B : MA506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호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                                                                                                     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좌장 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: 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김도</a:t>
            </a:r>
            <a:r>
              <a:rPr lang="ko-KR" altLang="en-US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성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(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서강대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)</a:t>
            </a: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00" b="1" spc="-100" dirty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8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 </a:t>
            </a:r>
          </a:p>
          <a:p>
            <a:pPr>
              <a:lnSpc>
                <a:spcPct val="140000"/>
              </a:lnSpc>
              <a:buClr>
                <a:srgbClr val="009900"/>
              </a:buClr>
              <a:buFont typeface="Wingdings" pitchFamily="2" charset="2"/>
              <a:buChar char="§"/>
            </a:pP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 14 : 30 – 14 : 50   Break</a:t>
            </a:r>
          </a:p>
          <a:p>
            <a:pPr>
              <a:lnSpc>
                <a:spcPct val="140000"/>
              </a:lnSpc>
              <a:buClr>
                <a:srgbClr val="009900"/>
              </a:buClr>
              <a:buFont typeface="Wingdings" pitchFamily="2" charset="2"/>
              <a:buChar char="§"/>
            </a:pP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 14 : 50 – 16 : 10   Session 2</a:t>
            </a:r>
          </a:p>
          <a:p>
            <a:pPr>
              <a:lnSpc>
                <a:spcPct val="140000"/>
              </a:lnSpc>
              <a:buClr>
                <a:srgbClr val="009900"/>
              </a:buClr>
            </a:pP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Session  </a:t>
            </a:r>
            <a:r>
              <a:rPr lang="en-US" altLang="ko-KR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2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-A </a:t>
            </a:r>
            <a:r>
              <a:rPr lang="en-US" altLang="ko-KR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: </a:t>
            </a:r>
            <a:r>
              <a:rPr lang="ko-KR" altLang="en-US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 </a:t>
            </a:r>
            <a:r>
              <a:rPr lang="en-US" altLang="ko-KR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MA504</a:t>
            </a:r>
            <a:r>
              <a:rPr lang="ko-KR" altLang="en-US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호                                    </a:t>
            </a:r>
            <a:r>
              <a:rPr lang="en-US" altLang="ko-KR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                                                                </a:t>
            </a:r>
            <a:r>
              <a:rPr lang="ko-KR" altLang="en-US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좌장 </a:t>
            </a:r>
            <a:r>
              <a:rPr lang="en-US" altLang="ko-KR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: 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이희</a:t>
            </a:r>
            <a:r>
              <a:rPr lang="ko-KR" altLang="en-US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숙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(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충북대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)</a:t>
            </a:r>
            <a:endParaRPr lang="en-US" altLang="ko-KR" sz="850" b="1" spc="-100" dirty="0">
              <a:solidFill>
                <a:schemeClr val="tx2"/>
              </a:solidFill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5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00" b="1" spc="-100" dirty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00" b="1" spc="-100" dirty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Session  2-B : 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 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MA506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호                                    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                                                                </a:t>
            </a:r>
            <a:r>
              <a:rPr lang="ko-KR" altLang="en-US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좌장 </a:t>
            </a:r>
            <a:r>
              <a:rPr lang="en-US" altLang="ko-KR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: 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최현</a:t>
            </a:r>
            <a:r>
              <a:rPr lang="ko-KR" altLang="en-US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자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(</a:t>
            </a:r>
            <a:r>
              <a:rPr lang="ko-KR" altLang="en-US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서울</a:t>
            </a:r>
            <a:r>
              <a:rPr lang="ko-KR" altLang="en-US" sz="850" b="1" spc="-100" dirty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대</a:t>
            </a:r>
            <a:r>
              <a:rPr lang="en-US" altLang="ko-KR" sz="850" b="1" spc="-100" dirty="0" smtClean="0">
                <a:solidFill>
                  <a:schemeClr val="tx2"/>
                </a:solidFill>
                <a:latin typeface="HY그래픽M" pitchFamily="18" charset="-127"/>
                <a:ea typeface="HY그래픽M" pitchFamily="18" charset="-127"/>
              </a:rPr>
              <a:t>)</a:t>
            </a:r>
            <a:endParaRPr lang="en-US" altLang="ko-KR" sz="850" b="1" spc="-100" dirty="0">
              <a:solidFill>
                <a:schemeClr val="tx2"/>
              </a:solidFill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100" b="1" spc="-100" dirty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</a:pP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  <a:buFont typeface="Wingdings" pitchFamily="2" charset="2"/>
              <a:buChar char="§"/>
            </a:pPr>
            <a:r>
              <a:rPr lang="en-US" altLang="ko-KR" sz="1000" b="1" spc="-100" dirty="0">
                <a:latin typeface="HY그래픽M" pitchFamily="18" charset="-127"/>
                <a:ea typeface="HY그래픽M" pitchFamily="18" charset="-127"/>
              </a:rPr>
              <a:t> 16 : 10 – 16 : 30   </a:t>
            </a: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Break</a:t>
            </a:r>
          </a:p>
          <a:p>
            <a:pPr>
              <a:lnSpc>
                <a:spcPct val="140000"/>
              </a:lnSpc>
              <a:buClr>
                <a:srgbClr val="009900"/>
              </a:buClr>
              <a:buFont typeface="Wingdings" pitchFamily="2" charset="2"/>
              <a:buChar char="§"/>
            </a:pP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en-US" altLang="ko-KR" sz="1000" b="1" spc="-100" dirty="0">
                <a:latin typeface="HY그래픽M" pitchFamily="18" charset="-127"/>
                <a:ea typeface="HY그래픽M" pitchFamily="18" charset="-127"/>
              </a:rPr>
              <a:t>16 : </a:t>
            </a: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30 - </a:t>
            </a:r>
            <a:r>
              <a:rPr lang="en-US" altLang="ko-KR" sz="1000" b="1" spc="-100" dirty="0">
                <a:latin typeface="HY그래픽M" pitchFamily="18" charset="-127"/>
                <a:ea typeface="HY그래픽M" pitchFamily="18" charset="-127"/>
              </a:rPr>
              <a:t>17 </a:t>
            </a: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:00   </a:t>
            </a:r>
            <a:r>
              <a:rPr lang="en-US" altLang="ko-KR" sz="1000" b="1" spc="-100" dirty="0">
                <a:latin typeface="HY그래픽M" pitchFamily="18" charset="-127"/>
                <a:ea typeface="HY그래픽M" pitchFamily="18" charset="-127"/>
              </a:rPr>
              <a:t>MA504</a:t>
            </a:r>
            <a:r>
              <a:rPr lang="ko-KR" altLang="en-US" sz="1000" b="1" spc="-100" dirty="0">
                <a:latin typeface="HY그래픽M" pitchFamily="18" charset="-127"/>
                <a:ea typeface="HY그래픽M" pitchFamily="18" charset="-127"/>
              </a:rPr>
              <a:t>호</a:t>
            </a:r>
            <a:r>
              <a:rPr lang="en-US" altLang="ko-KR" sz="1000" b="1" spc="-100" dirty="0">
                <a:latin typeface="HY그래픽M" pitchFamily="18" charset="-127"/>
                <a:ea typeface="HY그래픽M" pitchFamily="18" charset="-127"/>
              </a:rPr>
              <a:t>  </a:t>
            </a:r>
            <a:r>
              <a:rPr lang="ko-KR" altLang="en-US" sz="1000" b="1" spc="-100" dirty="0">
                <a:latin typeface="HY그래픽M" pitchFamily="18" charset="-127"/>
                <a:ea typeface="HY그래픽M" pitchFamily="18" charset="-127"/>
              </a:rPr>
              <a:t>특별초청강연 </a:t>
            </a:r>
            <a:r>
              <a:rPr lang="en-US" altLang="ko-KR" sz="1000" b="1" spc="-100" dirty="0">
                <a:latin typeface="HY그래픽M" pitchFamily="18" charset="-127"/>
                <a:ea typeface="HY그래픽M" pitchFamily="18" charset="-127"/>
              </a:rPr>
              <a:t>: </a:t>
            </a:r>
            <a:r>
              <a:rPr lang="ko-KR" altLang="en-US" sz="1000" b="1" spc="-100" dirty="0" err="1">
                <a:latin typeface="HY그래픽M" pitchFamily="18" charset="-127"/>
                <a:ea typeface="HY그래픽M" pitchFamily="18" charset="-127"/>
              </a:rPr>
              <a:t>최운열</a:t>
            </a:r>
            <a:r>
              <a:rPr lang="ko-KR" altLang="en-US" sz="1000" b="1" spc="-100" dirty="0">
                <a:latin typeface="HY그래픽M" pitchFamily="18" charset="-127"/>
                <a:ea typeface="HY그래픽M" pitchFamily="18" charset="-127"/>
              </a:rPr>
              <a:t> 교수</a:t>
            </a:r>
            <a:r>
              <a:rPr lang="en-US" altLang="ko-KR" sz="1000" b="1" spc="-100" dirty="0">
                <a:latin typeface="HY그래픽M" pitchFamily="18" charset="-127"/>
                <a:ea typeface="HY그래픽M" pitchFamily="18" charset="-127"/>
              </a:rPr>
              <a:t>(</a:t>
            </a:r>
            <a:r>
              <a:rPr lang="ko-KR" altLang="en-US" sz="1000" b="1" spc="-100" dirty="0">
                <a:latin typeface="HY그래픽M" pitchFamily="18" charset="-127"/>
                <a:ea typeface="HY그래픽M" pitchFamily="18" charset="-127"/>
              </a:rPr>
              <a:t>서강대</a:t>
            </a:r>
            <a:r>
              <a:rPr lang="en-US" altLang="ko-KR" sz="1000" b="1" spc="-100" dirty="0">
                <a:latin typeface="HY그래픽M" pitchFamily="18" charset="-127"/>
                <a:ea typeface="HY그래픽M" pitchFamily="18" charset="-127"/>
              </a:rPr>
              <a:t>)</a:t>
            </a:r>
            <a:endParaRPr lang="en-US" altLang="ko-KR" sz="1000" b="1" spc="-100" dirty="0" smtClean="0">
              <a:latin typeface="HY그래픽M" pitchFamily="18" charset="-127"/>
              <a:ea typeface="HY그래픽M" pitchFamily="18" charset="-127"/>
            </a:endParaRPr>
          </a:p>
          <a:p>
            <a:pPr>
              <a:lnSpc>
                <a:spcPct val="140000"/>
              </a:lnSpc>
              <a:buClr>
                <a:srgbClr val="009900"/>
              </a:buClr>
              <a:buFont typeface="Wingdings" pitchFamily="2" charset="2"/>
              <a:buChar char="§"/>
            </a:pPr>
            <a:r>
              <a:rPr lang="en-US" altLang="ko-KR" sz="1050" b="1" spc="-100" dirty="0" smtClean="0">
                <a:latin typeface="HY그래픽M" pitchFamily="18" charset="-127"/>
                <a:ea typeface="HY그래픽M" pitchFamily="18" charset="-127"/>
              </a:rPr>
              <a:t> </a:t>
            </a:r>
            <a:r>
              <a:rPr lang="en-US" altLang="ko-KR" sz="1000" b="1" spc="-100" dirty="0" smtClean="0">
                <a:latin typeface="HY그래픽M" pitchFamily="18" charset="-127"/>
                <a:ea typeface="HY그래픽M" pitchFamily="18" charset="-127"/>
              </a:rPr>
              <a:t>17 </a:t>
            </a:r>
            <a:r>
              <a:rPr lang="en-US" altLang="ko-KR" sz="1000" b="1" spc="-100" dirty="0">
                <a:latin typeface="HY그래픽M" pitchFamily="18" charset="-127"/>
                <a:ea typeface="HY그래픽M" pitchFamily="18" charset="-127"/>
              </a:rPr>
              <a:t>: 00 – </a:t>
            </a:r>
            <a:r>
              <a:rPr lang="ko-KR" altLang="en-US" sz="1000" b="1" spc="-100" dirty="0" smtClean="0">
                <a:latin typeface="HY그래픽M" pitchFamily="18" charset="-127"/>
                <a:ea typeface="HY그래픽M" pitchFamily="18" charset="-127"/>
              </a:rPr>
              <a:t>폐회</a:t>
            </a:r>
            <a:endParaRPr lang="en-US" altLang="ko-KR" sz="1000" b="1" spc="-100" dirty="0">
              <a:latin typeface="HY그래픽M" pitchFamily="18" charset="-127"/>
              <a:ea typeface="HY그래픽M" pitchFamily="18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651279"/>
              </p:ext>
            </p:extLst>
          </p:nvPr>
        </p:nvGraphicFramePr>
        <p:xfrm>
          <a:off x="4427984" y="1196752"/>
          <a:ext cx="4176464" cy="648072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232248"/>
                <a:gridCol w="1080120"/>
                <a:gridCol w="864096"/>
              </a:tblGrid>
              <a:tr h="3657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논문 </a:t>
                      </a:r>
                      <a:r>
                        <a:rPr lang="ko-KR" altLang="en-US" sz="800" spc="-100" baseline="0" dirty="0" smtClean="0"/>
                        <a:t>제목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연구자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토론자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231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투자목적과 금융자산선택 간의 관계 연구 </a:t>
                      </a:r>
                      <a:r>
                        <a:rPr lang="en-US" altLang="ko-KR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: </a:t>
                      </a:r>
                      <a:r>
                        <a:rPr lang="ko-KR" altLang="en-US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돈에</a:t>
                      </a:r>
                      <a:r>
                        <a:rPr lang="ko-KR" altLang="en-US" sz="800" b="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 대한 태도와 투자성향의 조절효과를 중심으로</a:t>
                      </a:r>
                      <a:endParaRPr lang="ko-KR" altLang="en-US" sz="800" b="0" spc="-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smtClean="0"/>
                        <a:t>조혜진 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인천대</a:t>
                      </a:r>
                      <a:r>
                        <a:rPr lang="en-US" altLang="ko-KR" sz="800" spc="-100" dirty="0" smtClean="0"/>
                        <a:t>) </a:t>
                      </a:r>
                    </a:p>
                    <a:p>
                      <a:pPr algn="ctr"/>
                      <a:r>
                        <a:rPr lang="ko-KR" altLang="en-US" sz="800" spc="-100" dirty="0" smtClean="0"/>
                        <a:t>최재경 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상명대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곽민주 </a:t>
                      </a:r>
                      <a:r>
                        <a:rPr lang="en-US" altLang="ko-KR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충북대</a:t>
                      </a:r>
                      <a:r>
                        <a:rPr lang="en-US" altLang="ko-KR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)</a:t>
                      </a:r>
                      <a:endParaRPr lang="en-US" altLang="ko-KR" sz="800" spc="-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금융이해력이 가계 자산에 미치는 영향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smtClean="0"/>
                        <a:t>양혜경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건국대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  <a:p>
                      <a:pPr algn="ctr"/>
                      <a:r>
                        <a:rPr lang="ko-KR" altLang="en-US" sz="800" spc="-100" dirty="0" smtClean="0"/>
                        <a:t>김아름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건국대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최수정</a:t>
                      </a:r>
                      <a:r>
                        <a:rPr lang="en-US" altLang="ko-KR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숭실대</a:t>
                      </a:r>
                      <a:r>
                        <a:rPr lang="en-US" altLang="ko-KR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400375"/>
              </p:ext>
            </p:extLst>
          </p:nvPr>
        </p:nvGraphicFramePr>
        <p:xfrm>
          <a:off x="4427984" y="2060848"/>
          <a:ext cx="4176464" cy="72008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232248"/>
                <a:gridCol w="1080120"/>
                <a:gridCol w="864096"/>
              </a:tblGrid>
              <a:tr h="72008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논문 제목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연구자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토론자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270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펀드투자자의 위험유형별 투자의사결정에 관한 연구</a:t>
                      </a:r>
                      <a:endParaRPr lang="en-US" altLang="ko-KR" sz="800" b="0" spc="-100" baseline="0" dirty="0" smtClean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 err="1" smtClean="0">
                          <a:solidFill>
                            <a:srgbClr val="000000"/>
                          </a:solidFill>
                          <a:latin typeface="바탕"/>
                        </a:rPr>
                        <a:t>백강</a:t>
                      </a:r>
                      <a:r>
                        <a:rPr lang="en-US" altLang="ko-KR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중소기업연구원</a:t>
                      </a:r>
                      <a:r>
                        <a:rPr lang="en-US" altLang="ko-KR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)</a:t>
                      </a:r>
                    </a:p>
                    <a:p>
                      <a:pPr algn="ctr"/>
                      <a:r>
                        <a:rPr lang="ko-KR" altLang="en-US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이승민</a:t>
                      </a:r>
                      <a:r>
                        <a:rPr lang="en-US" altLang="ko-KR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서강대</a:t>
                      </a:r>
                      <a:r>
                        <a:rPr lang="en-US" altLang="ko-KR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)</a:t>
                      </a:r>
                    </a:p>
                    <a:p>
                      <a:pPr algn="ctr"/>
                      <a:r>
                        <a:rPr lang="ko-KR" altLang="en-US" sz="800" spc="-100" baseline="0" dirty="0" err="1" smtClean="0">
                          <a:solidFill>
                            <a:srgbClr val="000000"/>
                          </a:solidFill>
                          <a:latin typeface="바탕"/>
                        </a:rPr>
                        <a:t>최운열</a:t>
                      </a:r>
                      <a:r>
                        <a:rPr lang="en-US" altLang="ko-KR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서강대</a:t>
                      </a:r>
                      <a:r>
                        <a:rPr lang="en-US" altLang="ko-KR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 smtClean="0"/>
                        <a:t>정현재</a:t>
                      </a:r>
                      <a:r>
                        <a:rPr lang="en-US" altLang="ko-KR" sz="800" spc="-100" baseline="0" dirty="0" smtClean="0"/>
                        <a:t>(</a:t>
                      </a:r>
                      <a:r>
                        <a:rPr lang="ko-KR" altLang="en-US" sz="800" spc="-100" baseline="0" dirty="0" smtClean="0"/>
                        <a:t>예금보험공사</a:t>
                      </a:r>
                      <a:r>
                        <a:rPr lang="en-US" altLang="ko-KR" sz="800" spc="-100" baseline="0" dirty="0" smtClean="0"/>
                        <a:t>)</a:t>
                      </a:r>
                      <a:endParaRPr lang="ko-KR" altLang="en-US" sz="800" spc="-100" baseline="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40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0" spc="-100" baseline="0" dirty="0" smtClean="0"/>
                        <a:t>보험설계사의 역량이 보험회사 평판에 미치는 영향</a:t>
                      </a:r>
                      <a:endParaRPr lang="en-US" altLang="ko-KR" sz="800" b="0" spc="-100" baseline="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 smtClean="0"/>
                        <a:t>이현복 </a:t>
                      </a:r>
                      <a:r>
                        <a:rPr lang="en-US" altLang="ko-KR" sz="800" spc="-100" baseline="0" dirty="0" smtClean="0"/>
                        <a:t>(</a:t>
                      </a:r>
                      <a:r>
                        <a:rPr lang="ko-KR" altLang="en-US" sz="800" spc="-100" baseline="0" dirty="0" smtClean="0"/>
                        <a:t>성균관대</a:t>
                      </a:r>
                      <a:r>
                        <a:rPr lang="en-US" altLang="ko-KR" sz="800" spc="-100" baseline="0" dirty="0" smtClean="0"/>
                        <a:t>)</a:t>
                      </a:r>
                      <a:endParaRPr lang="ko-KR" altLang="en-US" sz="800" spc="-100" baseline="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 err="1" smtClean="0"/>
                        <a:t>백강</a:t>
                      </a:r>
                      <a:r>
                        <a:rPr lang="en-US" altLang="ko-KR" sz="800" spc="-100" baseline="0" dirty="0" smtClean="0"/>
                        <a:t>(</a:t>
                      </a:r>
                      <a:r>
                        <a:rPr lang="ko-KR" altLang="en-US" sz="800" spc="-100" baseline="0" dirty="0" smtClean="0"/>
                        <a:t>중소기업연구원</a:t>
                      </a:r>
                      <a:r>
                        <a:rPr lang="en-US" altLang="ko-KR" sz="800" spc="-100" baseline="0" dirty="0" smtClean="0"/>
                        <a:t>)</a:t>
                      </a:r>
                      <a:endParaRPr lang="ko-KR" altLang="en-US" sz="800" spc="-100" baseline="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모서리가 둥근 직사각형 1"/>
          <p:cNvSpPr/>
          <p:nvPr/>
        </p:nvSpPr>
        <p:spPr>
          <a:xfrm>
            <a:off x="0" y="76672"/>
            <a:ext cx="323528" cy="17728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모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시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는</a:t>
            </a:r>
            <a:endParaRPr lang="en-US" altLang="ko-KR" sz="1400" dirty="0" smtClean="0"/>
          </a:p>
          <a:p>
            <a:pPr algn="ctr"/>
            <a:endParaRPr lang="en-US" altLang="ko-KR" sz="1400" dirty="0"/>
          </a:p>
          <a:p>
            <a:pPr algn="ctr"/>
            <a:r>
              <a:rPr lang="ko-KR" altLang="en-US" sz="1400" dirty="0" smtClean="0"/>
              <a:t>글</a:t>
            </a:r>
            <a:endParaRPr lang="ko-KR" altLang="en-US" sz="1400" dirty="0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005027"/>
              </p:ext>
            </p:extLst>
          </p:nvPr>
        </p:nvGraphicFramePr>
        <p:xfrm>
          <a:off x="4427984" y="3501008"/>
          <a:ext cx="4176464" cy="1008112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232248"/>
                <a:gridCol w="1080120"/>
                <a:gridCol w="864096"/>
              </a:tblGrid>
              <a:tr h="72008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논문 </a:t>
                      </a:r>
                      <a:r>
                        <a:rPr lang="ko-KR" altLang="en-US" sz="800" spc="-100" baseline="0" dirty="0" smtClean="0"/>
                        <a:t>제목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연구자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토론자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82136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0" spc="-100" dirty="0" smtClean="0"/>
                        <a:t>가계재무관리자의 성실성과 </a:t>
                      </a:r>
                      <a:r>
                        <a:rPr lang="ko-KR" altLang="en-US" sz="800" b="0" spc="-100" dirty="0" err="1" smtClean="0"/>
                        <a:t>안전추구성이</a:t>
                      </a:r>
                      <a:r>
                        <a:rPr lang="ko-KR" altLang="en-US" sz="800" b="0" spc="-100" dirty="0" smtClean="0"/>
                        <a:t> 가계경제예측과 </a:t>
                      </a:r>
                      <a:r>
                        <a:rPr lang="ko-KR" altLang="en-US" sz="800" b="0" spc="-100" dirty="0" err="1" smtClean="0"/>
                        <a:t>가계재무복지감에</a:t>
                      </a:r>
                      <a:r>
                        <a:rPr lang="ko-KR" altLang="en-US" sz="800" b="0" spc="-100" dirty="0" smtClean="0"/>
                        <a:t> 미치는 영향</a:t>
                      </a:r>
                      <a:r>
                        <a:rPr lang="en-US" altLang="ko-KR" sz="800" b="0" spc="-100" dirty="0" smtClean="0"/>
                        <a:t>:</a:t>
                      </a:r>
                      <a:r>
                        <a:rPr lang="ko-KR" altLang="en-US" sz="800" b="0" spc="-100" baseline="0" dirty="0" smtClean="0"/>
                        <a:t> 생애주기의 조절효과를 중심으로</a:t>
                      </a:r>
                      <a:endParaRPr lang="en-US" altLang="ko-KR" sz="800" b="0" spc="-1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smtClean="0"/>
                        <a:t>허경옥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성신여대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  <a:p>
                      <a:pPr algn="ctr"/>
                      <a:r>
                        <a:rPr lang="ko-KR" altLang="en-US" sz="800" spc="-100" dirty="0" smtClean="0"/>
                        <a:t>전미영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서울대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  <a:p>
                      <a:pPr algn="ctr"/>
                      <a:r>
                        <a:rPr lang="ko-KR" altLang="en-US" sz="800" spc="-100" dirty="0" smtClean="0"/>
                        <a:t>이수현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성신여대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 smtClean="0"/>
                        <a:t>김소연</a:t>
                      </a:r>
                      <a:r>
                        <a:rPr lang="en-US" altLang="ko-KR" sz="800" spc="-100" baseline="0" dirty="0" smtClean="0"/>
                        <a:t> 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서울대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심리사회적요인과 은퇴 의사결정</a:t>
                      </a:r>
                      <a:endParaRPr lang="ko-KR" altLang="en-US" sz="800" b="0" spc="-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smtClean="0"/>
                        <a:t>서여주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이화여대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  <a:p>
                      <a:pPr algn="ctr"/>
                      <a:r>
                        <a:rPr lang="ko-KR" altLang="en-US" sz="800" spc="-100" dirty="0" smtClean="0"/>
                        <a:t>주소현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이화여대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성영애 </a:t>
                      </a:r>
                      <a:r>
                        <a:rPr lang="en-US" altLang="ko-KR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인천대</a:t>
                      </a:r>
                      <a:r>
                        <a:rPr lang="en-US" altLang="ko-KR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)</a:t>
                      </a:r>
                      <a:endParaRPr lang="en-US" altLang="ko-KR" sz="800" spc="-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0216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학자금대출</a:t>
                      </a:r>
                      <a:r>
                        <a:rPr lang="ko-KR" altLang="en-US" sz="800" b="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상환으로</a:t>
                      </a:r>
                      <a:r>
                        <a:rPr lang="ko-KR" altLang="en-US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 인한 사회초년생의 경제적 스트레스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smtClean="0"/>
                        <a:t>곽민주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충북대</a:t>
                      </a:r>
                      <a:r>
                        <a:rPr lang="en-US" altLang="ko-KR" sz="800" spc="-100" dirty="0" smtClean="0"/>
                        <a:t>)</a:t>
                      </a:r>
                      <a:endParaRPr lang="en-US" altLang="ko-KR" sz="800" spc="-100" baseline="0" dirty="0" smtClean="0"/>
                    </a:p>
                    <a:p>
                      <a:pPr algn="ctr"/>
                      <a:r>
                        <a:rPr lang="ko-KR" altLang="en-US" sz="800" spc="-100" baseline="0" dirty="0" smtClean="0"/>
                        <a:t>이희숙</a:t>
                      </a:r>
                      <a:r>
                        <a:rPr lang="en-US" altLang="ko-KR" sz="800" spc="-100" baseline="0" dirty="0" smtClean="0"/>
                        <a:t>(</a:t>
                      </a:r>
                      <a:r>
                        <a:rPr lang="ko-KR" altLang="en-US" sz="800" spc="-100" baseline="0" dirty="0" smtClean="0"/>
                        <a:t>충북대</a:t>
                      </a:r>
                      <a:r>
                        <a:rPr lang="en-US" altLang="ko-KR" sz="800" spc="-100" baseline="0" dirty="0" smtClean="0"/>
                        <a:t>)</a:t>
                      </a:r>
                      <a:endParaRPr lang="en-US" altLang="ko-KR" sz="800" spc="-1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이성림</a:t>
                      </a:r>
                      <a:r>
                        <a:rPr lang="en-US" altLang="ko-KR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 (</a:t>
                      </a:r>
                      <a:r>
                        <a:rPr lang="ko-KR" altLang="en-US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성균관대</a:t>
                      </a:r>
                      <a:r>
                        <a:rPr lang="en-US" altLang="ko-KR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)</a:t>
                      </a:r>
                      <a:endParaRPr lang="en-US" altLang="ko-KR" sz="800" spc="-100" dirty="0" smtClean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624645"/>
              </p:ext>
            </p:extLst>
          </p:nvPr>
        </p:nvGraphicFramePr>
        <p:xfrm>
          <a:off x="4427984" y="4725144"/>
          <a:ext cx="4176464" cy="1035928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232248"/>
                <a:gridCol w="1080120"/>
                <a:gridCol w="864096"/>
              </a:tblGrid>
              <a:tr h="4991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논문 </a:t>
                      </a:r>
                      <a:r>
                        <a:rPr lang="ko-KR" altLang="en-US" sz="800" spc="-100" baseline="0" dirty="0" smtClean="0"/>
                        <a:t>제목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연구자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/>
                        <a:t>토론자</a:t>
                      </a:r>
                      <a:endParaRPr lang="ko-KR" altLang="en-US" sz="800" spc="-100" baseline="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947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0" spc="-100" dirty="0" smtClean="0"/>
                        <a:t>의사결정나무와 인공신경망 모형 결합을 통한 </a:t>
                      </a:r>
                      <a:r>
                        <a:rPr lang="ko-KR" altLang="en-US" sz="800" b="0" spc="-100" dirty="0" err="1" smtClean="0"/>
                        <a:t>중고령</a:t>
                      </a:r>
                      <a:r>
                        <a:rPr lang="ko-KR" altLang="en-US" sz="800" b="0" spc="-100" dirty="0" smtClean="0"/>
                        <a:t> 은퇴자의 점진적 은퇴결정 영향요인 분석 및 예측 </a:t>
                      </a:r>
                      <a:r>
                        <a:rPr lang="en-US" altLang="ko-KR" sz="800" b="0" spc="-100" dirty="0" smtClean="0"/>
                        <a:t>-</a:t>
                      </a:r>
                      <a:r>
                        <a:rPr lang="en-US" altLang="ko-KR" sz="800" b="0" spc="-100" baseline="0" dirty="0" smtClean="0"/>
                        <a:t> </a:t>
                      </a:r>
                      <a:r>
                        <a:rPr lang="ko-KR" altLang="en-US" sz="800" b="0" spc="-100" dirty="0" smtClean="0"/>
                        <a:t>한국 고령화 패널자료를 중심으로</a:t>
                      </a:r>
                      <a:endParaRPr lang="en-US" altLang="ko-KR" sz="800" b="0" spc="-1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smtClean="0"/>
                        <a:t>임은정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이화여대</a:t>
                      </a:r>
                      <a:r>
                        <a:rPr lang="en-US" altLang="ko-KR" sz="800" spc="-100" dirty="0" smtClean="0"/>
                        <a:t>) </a:t>
                      </a:r>
                    </a:p>
                    <a:p>
                      <a:pPr algn="ctr"/>
                      <a:r>
                        <a:rPr lang="ko-KR" altLang="en-US" sz="800" spc="-100" dirty="0" smtClean="0"/>
                        <a:t>정순희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이화여대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 smtClean="0"/>
                        <a:t>김민정</a:t>
                      </a:r>
                      <a:r>
                        <a:rPr lang="en-US" altLang="ko-KR" sz="800" spc="-100" baseline="0" dirty="0" smtClean="0"/>
                        <a:t> 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충북대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408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1,2</a:t>
                      </a:r>
                      <a:r>
                        <a:rPr lang="ko-KR" altLang="en-US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차 베이비붐 세대의 은퇴 준비에 관한 연구</a:t>
                      </a:r>
                      <a:endParaRPr lang="ko-KR" altLang="en-US" sz="800" b="0" spc="-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smtClean="0"/>
                        <a:t>최은영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err="1" smtClean="0"/>
                        <a:t>경민비즈니스고교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  <a:p>
                      <a:pPr algn="ctr"/>
                      <a:r>
                        <a:rPr lang="ko-KR" altLang="en-US" sz="800" spc="-100" dirty="0" smtClean="0"/>
                        <a:t>최혜경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이화여대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차경욱 </a:t>
                      </a:r>
                      <a:r>
                        <a:rPr lang="en-US" altLang="ko-KR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(</a:t>
                      </a:r>
                      <a:r>
                        <a:rPr lang="ko-KR" altLang="en-US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성신여대</a:t>
                      </a:r>
                      <a:r>
                        <a:rPr lang="en-US" altLang="ko-KR" sz="80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)</a:t>
                      </a:r>
                      <a:endParaRPr lang="en-US" altLang="ko-KR" sz="800" spc="-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일인가구 소비자의 소비패턴과 삶의 만족도 </a:t>
                      </a:r>
                      <a:r>
                        <a:rPr lang="en-US" altLang="ko-KR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– </a:t>
                      </a:r>
                      <a:r>
                        <a:rPr lang="ko-KR" altLang="en-US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중</a:t>
                      </a:r>
                      <a:r>
                        <a:rPr lang="ko-KR" altLang="en-US" sz="800" b="0" spc="-100" dirty="0" smtClean="0">
                          <a:solidFill>
                            <a:srgbClr val="000000"/>
                          </a:solidFill>
                          <a:latin typeface="바탕"/>
                          <a:sym typeface="Wingdings"/>
                        </a:rPr>
                        <a:t></a:t>
                      </a:r>
                      <a:r>
                        <a:rPr lang="ko-KR" altLang="en-US" sz="800" b="0" spc="-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고령 소비자를 중심으로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dirty="0" err="1" smtClean="0"/>
                        <a:t>김시월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건국대</a:t>
                      </a:r>
                      <a:r>
                        <a:rPr lang="en-US" altLang="ko-KR" sz="800" spc="-100" dirty="0" smtClean="0"/>
                        <a:t>) </a:t>
                      </a:r>
                    </a:p>
                    <a:p>
                      <a:pPr algn="ctr"/>
                      <a:r>
                        <a:rPr lang="ko-KR" altLang="en-US" sz="800" spc="-100" dirty="0" smtClean="0"/>
                        <a:t>조향숙</a:t>
                      </a:r>
                      <a:r>
                        <a:rPr lang="en-US" altLang="ko-KR" sz="800" spc="-100" dirty="0" smtClean="0"/>
                        <a:t>(</a:t>
                      </a:r>
                      <a:r>
                        <a:rPr lang="ko-KR" altLang="en-US" sz="800" spc="-100" dirty="0" smtClean="0"/>
                        <a:t>건국대</a:t>
                      </a:r>
                      <a:r>
                        <a:rPr lang="en-US" altLang="ko-KR" sz="800" spc="-100" dirty="0" smtClean="0"/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조혜진</a:t>
                      </a:r>
                      <a:r>
                        <a:rPr lang="en-US" altLang="ko-KR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 (</a:t>
                      </a:r>
                      <a:r>
                        <a:rPr lang="ko-KR" altLang="en-US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인천대</a:t>
                      </a:r>
                      <a:r>
                        <a:rPr lang="en-US" altLang="ko-KR" sz="800" spc="-100" baseline="0" dirty="0" smtClean="0">
                          <a:solidFill>
                            <a:srgbClr val="000000"/>
                          </a:solidFill>
                          <a:latin typeface="바탕"/>
                        </a:rPr>
                        <a:t>)</a:t>
                      </a:r>
                      <a:endParaRPr lang="en-US" altLang="ko-KR" sz="800" spc="-100" dirty="0" smtClean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모서리가 둥근 직사각형 14"/>
          <p:cNvSpPr/>
          <p:nvPr/>
        </p:nvSpPr>
        <p:spPr>
          <a:xfrm>
            <a:off x="8820472" y="76672"/>
            <a:ext cx="323528" cy="17728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학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술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대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회</a:t>
            </a:r>
            <a:endParaRPr lang="en-US" altLang="ko-KR" sz="1400" dirty="0" smtClean="0"/>
          </a:p>
          <a:p>
            <a:pPr algn="ctr"/>
            <a:endParaRPr lang="en-US" altLang="ko-KR" sz="1400" dirty="0"/>
          </a:p>
          <a:p>
            <a:pPr algn="ctr"/>
            <a:r>
              <a:rPr lang="ko-KR" altLang="en-US" sz="1400" dirty="0" smtClean="0"/>
              <a:t>일정</a:t>
            </a:r>
            <a:endParaRPr lang="en-US" altLang="ko-KR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214290"/>
            <a:ext cx="4572000" cy="5715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오시는 길</a:t>
            </a:r>
            <a:endParaRPr lang="ko-KR" altLang="en-US" b="1" dirty="0"/>
          </a:p>
        </p:txBody>
      </p:sp>
      <p:sp>
        <p:nvSpPr>
          <p:cNvPr id="4" name="직사각형 3"/>
          <p:cNvSpPr/>
          <p:nvPr/>
        </p:nvSpPr>
        <p:spPr>
          <a:xfrm>
            <a:off x="104744" y="4000504"/>
            <a:ext cx="4357718" cy="2500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ko-KR" sz="1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endParaRPr lang="en-US" altLang="ko-KR" sz="1100" b="1" dirty="0" smtClean="0">
              <a:solidFill>
                <a:schemeClr val="accent3">
                  <a:lumMod val="50000"/>
                </a:schemeClr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100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주소 </a:t>
            </a:r>
            <a:r>
              <a:rPr lang="en-US" altLang="ko-KR" sz="1100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: </a:t>
            </a:r>
            <a:r>
              <a:rPr lang="ko-KR" altLang="en-US" sz="1100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서울시 마포구 </a:t>
            </a:r>
            <a:r>
              <a:rPr lang="ko-KR" altLang="en-US" sz="1100" b="1" dirty="0" err="1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백범로</a:t>
            </a:r>
            <a:r>
              <a:rPr lang="ko-KR" altLang="en-US" sz="1100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ko-KR" sz="1100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35(</a:t>
            </a:r>
            <a:r>
              <a:rPr lang="ko-KR" altLang="en-US" sz="1100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신수동</a:t>
            </a:r>
            <a:r>
              <a:rPr lang="en-US" altLang="ko-KR" sz="1100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ko-KR" altLang="en-US" sz="1100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지하철</a:t>
            </a:r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 </a:t>
            </a:r>
          </a:p>
          <a:p>
            <a:pPr algn="just"/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2</a:t>
            </a:r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호선 </a:t>
            </a:r>
            <a:r>
              <a:rPr lang="ko-KR" altLang="en-US" sz="1000" dirty="0" err="1" smtClean="0">
                <a:solidFill>
                  <a:schemeClr val="tx1"/>
                </a:solidFill>
                <a:latin typeface="+mn-ea"/>
              </a:rPr>
              <a:t>신촌역</a:t>
            </a:r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6</a:t>
            </a:r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번 출구에서 정문까지 도보로 </a:t>
            </a:r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8</a:t>
            </a:r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분</a:t>
            </a:r>
            <a:endParaRPr lang="en-US" altLang="ko-KR" sz="1000" dirty="0" smtClean="0">
              <a:solidFill>
                <a:schemeClr val="tx1"/>
              </a:solidFill>
              <a:latin typeface="+mn-ea"/>
            </a:endParaRPr>
          </a:p>
          <a:p>
            <a:pPr algn="just"/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6</a:t>
            </a:r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호선 </a:t>
            </a:r>
            <a:r>
              <a:rPr lang="ko-KR" altLang="en-US" sz="1000" dirty="0" err="1" smtClean="0">
                <a:solidFill>
                  <a:schemeClr val="tx1"/>
                </a:solidFill>
                <a:latin typeface="+mn-ea"/>
              </a:rPr>
              <a:t>대흥역</a:t>
            </a:r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1</a:t>
            </a:r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번 출구에서 정문까지 도보로 </a:t>
            </a:r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15</a:t>
            </a:r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분</a:t>
            </a:r>
            <a:endParaRPr lang="en-US" altLang="ko-KR" sz="1000" dirty="0" smtClean="0">
              <a:solidFill>
                <a:schemeClr val="tx1"/>
              </a:solidFill>
              <a:latin typeface="+mn-ea"/>
            </a:endParaRPr>
          </a:p>
          <a:p>
            <a:pPr algn="just"/>
            <a:endParaRPr lang="en-US" altLang="ko-KR" sz="1000" dirty="0" smtClean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100" b="1" dirty="0" smtClean="0">
                <a:solidFill>
                  <a:schemeClr val="accent3">
                    <a:lumMod val="50000"/>
                  </a:schemeClr>
                </a:solidFill>
                <a:latin typeface="+mn-ea"/>
              </a:rPr>
              <a:t>버스</a:t>
            </a:r>
          </a:p>
          <a:p>
            <a:pPr algn="just"/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간선</a:t>
            </a:r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/</a:t>
            </a:r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지선버스 </a:t>
            </a:r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: 110A, 110B, 153, 604, 740, 753, 921, 5712, 5714, 6712, </a:t>
            </a:r>
          </a:p>
          <a:p>
            <a:pPr algn="just"/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                     7016, 7613, 8153</a:t>
            </a:r>
          </a:p>
          <a:p>
            <a:pPr algn="just"/>
            <a:endParaRPr lang="en-US" altLang="ko-KR" sz="1000" dirty="0" smtClean="0">
              <a:solidFill>
                <a:schemeClr val="tx1"/>
              </a:solidFill>
              <a:latin typeface="+mn-ea"/>
            </a:endParaRPr>
          </a:p>
          <a:p>
            <a:pPr algn="just"/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* </a:t>
            </a:r>
            <a:r>
              <a:rPr lang="ko-KR" altLang="en-US" sz="1000" dirty="0" smtClean="0">
                <a:solidFill>
                  <a:schemeClr val="tx1"/>
                </a:solidFill>
                <a:latin typeface="+mn-ea"/>
              </a:rPr>
              <a:t>주차장은 유료이며 본인이 부담하셔야 합니다</a:t>
            </a:r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.</a:t>
            </a:r>
          </a:p>
          <a:p>
            <a:pPr algn="just"/>
            <a:r>
              <a:rPr lang="en-US" altLang="ko-KR" sz="1000" dirty="0" smtClean="0">
                <a:solidFill>
                  <a:schemeClr val="tx1"/>
                </a:solidFill>
                <a:latin typeface="+mn-ea"/>
              </a:rPr>
              <a:t>   </a:t>
            </a:r>
            <a:endParaRPr lang="ko-KR" altLang="en-US" sz="1000" dirty="0" smtClean="0">
              <a:solidFill>
                <a:schemeClr val="tx1"/>
              </a:solidFill>
              <a:latin typeface="+mn-ea"/>
            </a:endParaRPr>
          </a:p>
          <a:p>
            <a:pPr algn="just"/>
            <a:endParaRPr lang="ko-KR" altLang="en-US" sz="1000" dirty="0" smtClean="0">
              <a:solidFill>
                <a:schemeClr val="tx1"/>
              </a:solidFill>
            </a:endParaRPr>
          </a:p>
        </p:txBody>
      </p:sp>
      <p:pic>
        <p:nvPicPr>
          <p:cNvPr id="7" name="그림 6" descr="FP학회 로고_small.JPG"/>
          <p:cNvPicPr>
            <a:picLocks noChangeAspect="1"/>
          </p:cNvPicPr>
          <p:nvPr/>
        </p:nvPicPr>
        <p:blipFill>
          <a:blip r:embed="rId2" cstate="print">
            <a:lum bright="37000"/>
          </a:blip>
          <a:stretch>
            <a:fillRect/>
          </a:stretch>
        </p:blipFill>
        <p:spPr>
          <a:xfrm>
            <a:off x="4714876" y="285752"/>
            <a:ext cx="1513308" cy="71984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5139969" y="4221088"/>
            <a:ext cx="3273653" cy="230832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  <a:buClr>
                <a:srgbClr val="009900"/>
              </a:buClr>
            </a:pP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일시 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: 2015</a:t>
            </a: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년 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05</a:t>
            </a: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월 </a:t>
            </a:r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5</a:t>
            </a: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일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금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) 13:00 - 17:00</a:t>
            </a:r>
          </a:p>
          <a:p>
            <a:pPr>
              <a:lnSpc>
                <a:spcPct val="200000"/>
              </a:lnSpc>
              <a:buClr>
                <a:srgbClr val="009900"/>
              </a:buClr>
            </a:pP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장소 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: </a:t>
            </a: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서강대학교 마태오관 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5</a:t>
            </a: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층</a:t>
            </a:r>
            <a:endParaRPr lang="en-US" altLang="ko-K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200000"/>
              </a:lnSpc>
              <a:buClr>
                <a:srgbClr val="009900"/>
              </a:buClr>
            </a:pP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주최 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: </a:t>
            </a: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사단법인 한국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FP</a:t>
            </a: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학회</a:t>
            </a:r>
            <a:endParaRPr lang="en-US" altLang="ko-K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200000"/>
              </a:lnSpc>
              <a:buClr>
                <a:srgbClr val="009900"/>
              </a:buClr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후원 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: </a:t>
            </a: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한국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FPSB</a:t>
            </a:r>
          </a:p>
          <a:p>
            <a:pPr>
              <a:lnSpc>
                <a:spcPct val="200000"/>
              </a:lnSpc>
              <a:buClr>
                <a:srgbClr val="009900"/>
              </a:buClr>
            </a:pP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</a:t>
            </a:r>
          </a:p>
          <a:p>
            <a:pPr>
              <a:lnSpc>
                <a:spcPct val="200000"/>
              </a:lnSpc>
              <a:buClr>
                <a:srgbClr val="009900"/>
              </a:buClr>
              <a:buFont typeface="Wingdings" pitchFamily="2" charset="2"/>
              <a:buChar char="§"/>
            </a:pP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357950" y="1071546"/>
            <a:ext cx="2357454" cy="285752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5214942" y="1785926"/>
            <a:ext cx="357190" cy="3571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5715008" y="1785926"/>
            <a:ext cx="285752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6143636" y="1785926"/>
            <a:ext cx="214314" cy="3571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6500826" y="1785926"/>
            <a:ext cx="142876" cy="357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460355" y="2240813"/>
            <a:ext cx="21836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2"/>
                </a:solidFill>
                <a:latin typeface="+mn-ea"/>
              </a:rPr>
              <a:t>2015 </a:t>
            </a:r>
            <a:r>
              <a:rPr lang="ko-KR" altLang="en-US" b="1" dirty="0" smtClean="0">
                <a:solidFill>
                  <a:schemeClr val="tx2"/>
                </a:solidFill>
                <a:latin typeface="+mn-ea"/>
              </a:rPr>
              <a:t>춘</a:t>
            </a:r>
            <a:r>
              <a:rPr lang="ko-KR" altLang="en-US" b="1" dirty="0">
                <a:solidFill>
                  <a:schemeClr val="tx2"/>
                </a:solidFill>
                <a:latin typeface="+mn-ea"/>
              </a:rPr>
              <a:t>계</a:t>
            </a:r>
            <a:r>
              <a:rPr lang="ko-KR" altLang="en-US" b="1" dirty="0" smtClean="0">
                <a:solidFill>
                  <a:schemeClr val="tx2"/>
                </a:solidFill>
                <a:latin typeface="+mn-ea"/>
              </a:rPr>
              <a:t>학술대회</a:t>
            </a:r>
            <a:endParaRPr lang="en-US" altLang="ko-KR" b="1" dirty="0" smtClean="0">
              <a:solidFill>
                <a:schemeClr val="tx2"/>
              </a:solidFill>
              <a:latin typeface="+mn-ea"/>
            </a:endParaRPr>
          </a:p>
          <a:p>
            <a:pPr algn="ctr"/>
            <a:endParaRPr lang="en-US" altLang="ko-KR" b="1" dirty="0" smtClean="0">
              <a:solidFill>
                <a:schemeClr val="tx2"/>
              </a:solidFill>
              <a:latin typeface="+mn-ea"/>
            </a:endParaRPr>
          </a:p>
          <a:p>
            <a:pPr algn="ctr"/>
            <a:endParaRPr lang="ko-KR" altLang="en-US" sz="1200" b="1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572000" y="6381328"/>
            <a:ext cx="4572000" cy="72008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44" y="824900"/>
            <a:ext cx="4393455" cy="339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아래쪽 화살표 설명선 21"/>
          <p:cNvSpPr/>
          <p:nvPr/>
        </p:nvSpPr>
        <p:spPr>
          <a:xfrm>
            <a:off x="725096" y="2599576"/>
            <a:ext cx="606544" cy="360040"/>
          </a:xfrm>
          <a:prstGeom prst="downArrowCallou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02236" y="260643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 smtClean="0"/>
              <a:t>마태오관</a:t>
            </a:r>
            <a:endParaRPr lang="ko-KR" altLang="en-US" sz="9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716342" y="3683124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 smtClean="0"/>
              <a:t>정문</a:t>
            </a:r>
            <a:endParaRPr lang="ko-KR" altLang="en-US" sz="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2247</TotalTime>
  <Words>599</Words>
  <Application>Microsoft Office PowerPoint</Application>
  <PresentationFormat>화면 슬라이드 쇼(4:3)</PresentationFormat>
  <Paragraphs>126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SNU</dc:creator>
  <cp:lastModifiedBy>User</cp:lastModifiedBy>
  <cp:revision>153</cp:revision>
  <cp:lastPrinted>2015-05-08T02:11:45Z</cp:lastPrinted>
  <dcterms:created xsi:type="dcterms:W3CDTF">2011-09-14T04:23:46Z</dcterms:created>
  <dcterms:modified xsi:type="dcterms:W3CDTF">2015-05-11T02:06:50Z</dcterms:modified>
</cp:coreProperties>
</file>