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0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72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172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730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909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855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964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86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23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41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580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49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141AD-9F01-4CE7-A465-E1B9DBEBE229}" type="datetimeFigureOut">
              <a:rPr lang="ko-KR" altLang="en-US" smtClean="0"/>
              <a:t>2023-09-10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92E08-4DAE-45CC-9370-D0B7EE3A7E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52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C0D7D8-5D1A-2132-F522-6F918ACD26B7}"/>
              </a:ext>
            </a:extLst>
          </p:cNvPr>
          <p:cNvSpPr txBox="1"/>
          <p:nvPr/>
        </p:nvSpPr>
        <p:spPr>
          <a:xfrm>
            <a:off x="0" y="2606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(</a:t>
            </a: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사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)</a:t>
            </a: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한국건축역사학회  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2023</a:t>
            </a: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년 추계학술발표대회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769F4B-62F8-59A6-29BB-21815FE3D28B}"/>
              </a:ext>
            </a:extLst>
          </p:cNvPr>
          <p:cNvSpPr txBox="1"/>
          <p:nvPr/>
        </p:nvSpPr>
        <p:spPr>
          <a:xfrm>
            <a:off x="-15602" y="2102949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평양 </a:t>
            </a:r>
            <a:r>
              <a:rPr lang="ko-KR" altLang="en-US" sz="2800" dirty="0" err="1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풍경궁의</a:t>
            </a:r>
            <a:r>
              <a:rPr lang="ko-KR" altLang="en-US" sz="28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영건과 전용에 관한 연구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A7B374-CC48-940C-0B79-C48D766CC9E1}"/>
              </a:ext>
            </a:extLst>
          </p:cNvPr>
          <p:cNvSpPr txBox="1"/>
          <p:nvPr/>
        </p:nvSpPr>
        <p:spPr>
          <a:xfrm>
            <a:off x="0" y="4955363"/>
            <a:ext cx="9144000" cy="1533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김 건 축  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Kim, Keon-Chuk (</a:t>
            </a: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한국대학교 건축학과 박사과정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이 역 사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*</a:t>
            </a: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Lee, </a:t>
            </a:r>
            <a:r>
              <a:rPr lang="en-US" altLang="ko-KR" sz="1600" dirty="0" err="1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Yeok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-Sa (</a:t>
            </a:r>
            <a:r>
              <a:rPr lang="ko-KR" altLang="en-US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한국대학교 건축학과 교수</a:t>
            </a: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)</a:t>
            </a:r>
          </a:p>
          <a:p>
            <a:pPr algn="ctr">
              <a:lnSpc>
                <a:spcPct val="150000"/>
              </a:lnSpc>
            </a:pPr>
            <a:endParaRPr lang="en-US" altLang="ko-KR" sz="1600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* Corresponding Author : journal@kaah.or.kr</a:t>
            </a:r>
            <a:endParaRPr lang="ko-KR" altLang="en-US" sz="1600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AF7F89-AE8B-F580-72E5-38D57C1F8911}"/>
              </a:ext>
            </a:extLst>
          </p:cNvPr>
          <p:cNvSpPr txBox="1"/>
          <p:nvPr/>
        </p:nvSpPr>
        <p:spPr>
          <a:xfrm>
            <a:off x="6732240" y="1844824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i="1" dirty="0" err="1">
                <a:solidFill>
                  <a:srgbClr val="FF0000"/>
                </a:solidFill>
              </a:rPr>
              <a:t>KoPub</a:t>
            </a:r>
            <a:r>
              <a:rPr lang="ko-KR" altLang="en-US" sz="1400" i="1" dirty="0">
                <a:solidFill>
                  <a:srgbClr val="FF0000"/>
                </a:solidFill>
              </a:rPr>
              <a:t>돋움체 </a:t>
            </a:r>
            <a:r>
              <a:rPr lang="en-US" altLang="ko-KR" sz="1400" i="1" dirty="0">
                <a:solidFill>
                  <a:srgbClr val="FF0000"/>
                </a:solidFill>
              </a:rPr>
              <a:t>Bold  30</a:t>
            </a:r>
            <a:endParaRPr lang="ko-KR" altLang="en-US" sz="1400" i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68FDCC-AFC3-22F5-31E5-4282B63B60DE}"/>
              </a:ext>
            </a:extLst>
          </p:cNvPr>
          <p:cNvSpPr txBox="1"/>
          <p:nvPr/>
        </p:nvSpPr>
        <p:spPr>
          <a:xfrm>
            <a:off x="6660232" y="476687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i="1" dirty="0" err="1">
                <a:solidFill>
                  <a:srgbClr val="FF0000"/>
                </a:solidFill>
              </a:rPr>
              <a:t>KoPub</a:t>
            </a:r>
            <a:r>
              <a:rPr lang="ko-KR" altLang="en-US" sz="1400" i="1" dirty="0">
                <a:solidFill>
                  <a:srgbClr val="FF0000"/>
                </a:solidFill>
              </a:rPr>
              <a:t>돋움체 </a:t>
            </a:r>
            <a:r>
              <a:rPr lang="en-US" altLang="ko-KR" sz="1400" i="1" dirty="0">
                <a:solidFill>
                  <a:srgbClr val="FF0000"/>
                </a:solidFill>
              </a:rPr>
              <a:t>Bold  16</a:t>
            </a:r>
            <a:endParaRPr lang="ko-KR" altLang="en-US" sz="1400" i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2205F6-BD51-A078-BA8E-4C6CBB732718}"/>
              </a:ext>
            </a:extLst>
          </p:cNvPr>
          <p:cNvSpPr txBox="1"/>
          <p:nvPr/>
        </p:nvSpPr>
        <p:spPr>
          <a:xfrm>
            <a:off x="6820148" y="5805264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i="1" dirty="0" err="1">
                <a:solidFill>
                  <a:srgbClr val="FF0000"/>
                </a:solidFill>
              </a:rPr>
              <a:t>KoPub</a:t>
            </a:r>
            <a:r>
              <a:rPr lang="ko-KR" altLang="en-US" sz="1400" i="1" dirty="0">
                <a:solidFill>
                  <a:srgbClr val="FF0000"/>
                </a:solidFill>
              </a:rPr>
              <a:t>돋움체 </a:t>
            </a:r>
            <a:r>
              <a:rPr lang="en-US" altLang="ko-KR" sz="1400" i="1" dirty="0">
                <a:solidFill>
                  <a:srgbClr val="FF0000"/>
                </a:solidFill>
              </a:rPr>
              <a:t>Bold  16</a:t>
            </a:r>
            <a:endParaRPr lang="ko-KR" alt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42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A068FDCC-AFC3-22F5-31E5-4282B63B60DE}"/>
              </a:ext>
            </a:extLst>
          </p:cNvPr>
          <p:cNvSpPr txBox="1"/>
          <p:nvPr/>
        </p:nvSpPr>
        <p:spPr>
          <a:xfrm>
            <a:off x="179512" y="116632"/>
            <a:ext cx="79928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i="1" dirty="0">
                <a:solidFill>
                  <a:srgbClr val="FF0000"/>
                </a:solidFill>
              </a:rPr>
              <a:t>본문 형식은 자유입니다</a:t>
            </a:r>
            <a:r>
              <a:rPr lang="en-US" altLang="ko-KR" sz="1400" i="1" dirty="0">
                <a:solidFill>
                  <a:srgbClr val="FF0000"/>
                </a:solidFill>
              </a:rPr>
              <a:t>.</a:t>
            </a:r>
          </a:p>
          <a:p>
            <a:endParaRPr lang="en-US" altLang="ko-KR" sz="1400" i="1" dirty="0">
              <a:solidFill>
                <a:srgbClr val="FF0000"/>
              </a:solidFill>
            </a:endParaRPr>
          </a:p>
          <a:p>
            <a:r>
              <a:rPr lang="ko-KR" altLang="en-US" sz="1400" i="1" dirty="0">
                <a:solidFill>
                  <a:srgbClr val="FF0000"/>
                </a:solidFill>
              </a:rPr>
              <a:t>본문 전체 혹은 일부를 </a:t>
            </a:r>
            <a:r>
              <a:rPr lang="en-US" altLang="ko-KR" sz="1400" i="1" dirty="0">
                <a:solidFill>
                  <a:srgbClr val="FF0000"/>
                </a:solidFill>
              </a:rPr>
              <a:t>[</a:t>
            </a:r>
            <a:r>
              <a:rPr lang="ko-KR" altLang="en-US" sz="1400" i="1" dirty="0">
                <a:solidFill>
                  <a:srgbClr val="FF0000"/>
                </a:solidFill>
              </a:rPr>
              <a:t>학회 홈페이지 </a:t>
            </a:r>
            <a:r>
              <a:rPr lang="en-US" altLang="ko-KR" sz="1400" i="1" dirty="0">
                <a:solidFill>
                  <a:srgbClr val="FF0000"/>
                </a:solidFill>
              </a:rPr>
              <a:t>– </a:t>
            </a:r>
            <a:r>
              <a:rPr lang="ko-KR" altLang="en-US" sz="1400" i="1" dirty="0">
                <a:solidFill>
                  <a:srgbClr val="FF0000"/>
                </a:solidFill>
              </a:rPr>
              <a:t>학술대회논문</a:t>
            </a:r>
            <a:r>
              <a:rPr lang="en-US" altLang="ko-KR" sz="1400" i="1" dirty="0">
                <a:solidFill>
                  <a:srgbClr val="FF0000"/>
                </a:solidFill>
              </a:rPr>
              <a:t>]</a:t>
            </a:r>
            <a:r>
              <a:rPr lang="ko-KR" altLang="en-US" sz="1400" i="1" dirty="0">
                <a:solidFill>
                  <a:srgbClr val="FF0000"/>
                </a:solidFill>
              </a:rPr>
              <a:t>에 업로드 하여 주십시오 </a:t>
            </a:r>
            <a:endParaRPr lang="en-US" altLang="ko-KR" sz="1400" i="1" dirty="0">
              <a:solidFill>
                <a:srgbClr val="FF0000"/>
              </a:solidFill>
            </a:endParaRPr>
          </a:p>
          <a:p>
            <a:r>
              <a:rPr lang="ko-KR" altLang="en-US" sz="1400" i="1" dirty="0">
                <a:solidFill>
                  <a:srgbClr val="FF0000"/>
                </a:solidFill>
              </a:rPr>
              <a:t>공개를 원치 않는 부분은 제외하셔도 무방합니다</a:t>
            </a:r>
            <a:r>
              <a:rPr lang="en-US" altLang="ko-KR" sz="1400" i="1" dirty="0">
                <a:solidFill>
                  <a:srgbClr val="FF0000"/>
                </a:solidFill>
              </a:rPr>
              <a:t>.</a:t>
            </a:r>
          </a:p>
          <a:p>
            <a:r>
              <a:rPr lang="ko-KR" altLang="en-US" sz="1400" i="1" dirty="0">
                <a:solidFill>
                  <a:srgbClr val="FF0000"/>
                </a:solidFill>
              </a:rPr>
              <a:t>업로드 시에는 먼저 파일을 압축하여 저장하시고 </a:t>
            </a:r>
            <a:r>
              <a:rPr lang="en-US" altLang="ko-KR" sz="1400" i="1" dirty="0">
                <a:solidFill>
                  <a:srgbClr val="FF0000"/>
                </a:solidFill>
              </a:rPr>
              <a:t>pdf</a:t>
            </a:r>
            <a:r>
              <a:rPr lang="ko-KR" altLang="en-US" sz="1400" i="1" dirty="0">
                <a:solidFill>
                  <a:srgbClr val="FF0000"/>
                </a:solidFill>
              </a:rPr>
              <a:t>로 전환하여 업로드 해주십시오 </a:t>
            </a:r>
            <a:endParaRPr lang="en-US" altLang="ko-KR" sz="1400" i="1" dirty="0">
              <a:solidFill>
                <a:srgbClr val="FF0000"/>
              </a:solidFill>
            </a:endParaRPr>
          </a:p>
          <a:p>
            <a:r>
              <a:rPr lang="ko-KR" altLang="en-US" sz="1400" i="1" dirty="0">
                <a:solidFill>
                  <a:srgbClr val="FF0000"/>
                </a:solidFill>
              </a:rPr>
              <a:t> </a:t>
            </a:r>
            <a:endParaRPr lang="en-US" altLang="ko-KR" sz="1400" i="1" dirty="0">
              <a:solidFill>
                <a:srgbClr val="FF0000"/>
              </a:solidFill>
            </a:endParaRPr>
          </a:p>
          <a:p>
            <a:r>
              <a:rPr lang="ko-KR" altLang="en-US" sz="1400" i="1" dirty="0">
                <a:solidFill>
                  <a:srgbClr val="FF0000"/>
                </a:solidFill>
              </a:rPr>
              <a:t>정식원고 기한 내에 업로드 하셔야 학술발표자료집에 수록됩니다</a:t>
            </a:r>
            <a:r>
              <a:rPr lang="en-US" altLang="ko-KR" sz="1400" i="1" dirty="0">
                <a:solidFill>
                  <a:srgbClr val="FF0000"/>
                </a:solidFill>
              </a:rPr>
              <a:t>. </a:t>
            </a:r>
            <a:r>
              <a:rPr lang="ko-KR" altLang="en-US" sz="1400" i="1" dirty="0">
                <a:solidFill>
                  <a:srgbClr val="FF0000"/>
                </a:solidFill>
              </a:rPr>
              <a:t>기한을 준수하여 주십시오</a:t>
            </a:r>
            <a:r>
              <a:rPr lang="en-US" altLang="ko-KR" sz="1400" i="1" dirty="0">
                <a:solidFill>
                  <a:srgbClr val="FF0000"/>
                </a:solidFill>
              </a:rPr>
              <a:t>!</a:t>
            </a:r>
            <a:endParaRPr lang="ko-KR" altLang="en-US" sz="1400" i="1" dirty="0">
              <a:solidFill>
                <a:srgbClr val="FF0000"/>
              </a:solidFill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DE351907-3049-CAE6-D5F9-EC5394E50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72816"/>
            <a:ext cx="5908048" cy="5040560"/>
          </a:xfrm>
          <a:prstGeom prst="rect">
            <a:avLst/>
          </a:prstGeom>
        </p:spPr>
      </p:pic>
      <p:sp>
        <p:nvSpPr>
          <p:cNvPr id="3" name="타원 2">
            <a:extLst>
              <a:ext uri="{FF2B5EF4-FFF2-40B4-BE49-F238E27FC236}">
                <a16:creationId xmlns:a16="http://schemas.microsoft.com/office/drawing/2014/main" id="{869FA061-058C-97A3-C83E-664E2396A604}"/>
              </a:ext>
            </a:extLst>
          </p:cNvPr>
          <p:cNvSpPr/>
          <p:nvPr/>
        </p:nvSpPr>
        <p:spPr>
          <a:xfrm>
            <a:off x="2339752" y="2492896"/>
            <a:ext cx="432048" cy="21602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64EEAC9B-C1C4-26F2-2D1C-E4DE6F76A469}"/>
              </a:ext>
            </a:extLst>
          </p:cNvPr>
          <p:cNvSpPr/>
          <p:nvPr/>
        </p:nvSpPr>
        <p:spPr>
          <a:xfrm>
            <a:off x="251520" y="3068960"/>
            <a:ext cx="576064" cy="28803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15CD0C00-2CB6-DE96-F5CC-7BA1895D2439}"/>
              </a:ext>
            </a:extLst>
          </p:cNvPr>
          <p:cNvSpPr/>
          <p:nvPr/>
        </p:nvSpPr>
        <p:spPr>
          <a:xfrm>
            <a:off x="4644008" y="4941168"/>
            <a:ext cx="432048" cy="21602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5CEDA832-57C3-7406-874A-98EF0A25F769}"/>
              </a:ext>
            </a:extLst>
          </p:cNvPr>
          <p:cNvSpPr/>
          <p:nvPr/>
        </p:nvSpPr>
        <p:spPr>
          <a:xfrm>
            <a:off x="3995936" y="6021288"/>
            <a:ext cx="2016224" cy="43204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F03AA20C-E252-1ECB-E38C-33FFF40FE935}"/>
              </a:ext>
            </a:extLst>
          </p:cNvPr>
          <p:cNvCxnSpPr/>
          <p:nvPr/>
        </p:nvCxnSpPr>
        <p:spPr>
          <a:xfrm flipV="1">
            <a:off x="827584" y="2636912"/>
            <a:ext cx="1512168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5233AA1E-8936-F1BC-F9FB-C2E38AAE6412}"/>
              </a:ext>
            </a:extLst>
          </p:cNvPr>
          <p:cNvCxnSpPr>
            <a:cxnSpLocks/>
          </p:cNvCxnSpPr>
          <p:nvPr/>
        </p:nvCxnSpPr>
        <p:spPr>
          <a:xfrm>
            <a:off x="2730302" y="2708920"/>
            <a:ext cx="1985714" cy="22322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4A2319C3-C536-3EC3-5AFB-26786224AD7B}"/>
              </a:ext>
            </a:extLst>
          </p:cNvPr>
          <p:cNvCxnSpPr>
            <a:cxnSpLocks/>
          </p:cNvCxnSpPr>
          <p:nvPr/>
        </p:nvCxnSpPr>
        <p:spPr>
          <a:xfrm>
            <a:off x="4860032" y="5157192"/>
            <a:ext cx="0" cy="8640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6DF5D67-91B8-C428-D6C5-61BECCD0E1E6}"/>
              </a:ext>
            </a:extLst>
          </p:cNvPr>
          <p:cNvSpPr txBox="1"/>
          <p:nvPr/>
        </p:nvSpPr>
        <p:spPr>
          <a:xfrm>
            <a:off x="3419872" y="1806600"/>
            <a:ext cx="2646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i="1" dirty="0">
                <a:solidFill>
                  <a:srgbClr val="FF0000"/>
                </a:solidFill>
              </a:rPr>
              <a:t>ppt</a:t>
            </a:r>
            <a:r>
              <a:rPr lang="ko-KR" altLang="en-US" sz="1800" i="1" dirty="0">
                <a:solidFill>
                  <a:srgbClr val="FF0000"/>
                </a:solidFill>
              </a:rPr>
              <a:t>파일 </a:t>
            </a:r>
            <a:r>
              <a:rPr lang="ko-KR" altLang="en-US" sz="1800" i="1" dirty="0" err="1">
                <a:solidFill>
                  <a:srgbClr val="FF0000"/>
                </a:solidFill>
              </a:rPr>
              <a:t>용량줄이는</a:t>
            </a:r>
            <a:r>
              <a:rPr lang="ko-KR" altLang="en-US" sz="1800" i="1" dirty="0">
                <a:solidFill>
                  <a:srgbClr val="FF0000"/>
                </a:solidFill>
              </a:rPr>
              <a:t> 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642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112</Words>
  <Application>Microsoft Office PowerPoint</Application>
  <PresentationFormat>화면 슬라이드 쇼(4:3)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KoPub돋움체 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소훈 백</cp:lastModifiedBy>
  <cp:revision>16</cp:revision>
  <dcterms:created xsi:type="dcterms:W3CDTF">2017-03-17T01:23:54Z</dcterms:created>
  <dcterms:modified xsi:type="dcterms:W3CDTF">2023-09-10T08:13:40Z</dcterms:modified>
</cp:coreProperties>
</file>