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2"/>
  </p:notesMasterIdLst>
  <p:sldIdLst>
    <p:sldId id="256" r:id="rId2"/>
    <p:sldId id="257" r:id="rId3"/>
    <p:sldId id="312" r:id="rId4"/>
    <p:sldId id="314" r:id="rId5"/>
    <p:sldId id="315" r:id="rId6"/>
    <p:sldId id="316" r:id="rId7"/>
    <p:sldId id="321" r:id="rId8"/>
    <p:sldId id="331" r:id="rId9"/>
    <p:sldId id="498" r:id="rId10"/>
    <p:sldId id="564" r:id="rId11"/>
    <p:sldId id="565" r:id="rId12"/>
    <p:sldId id="318" r:id="rId13"/>
    <p:sldId id="319" r:id="rId14"/>
    <p:sldId id="320" r:id="rId15"/>
    <p:sldId id="322" r:id="rId16"/>
    <p:sldId id="323" r:id="rId17"/>
    <p:sldId id="324" r:id="rId18"/>
    <p:sldId id="325" r:id="rId19"/>
    <p:sldId id="326" r:id="rId20"/>
    <p:sldId id="327" r:id="rId21"/>
    <p:sldId id="328" r:id="rId22"/>
    <p:sldId id="258" r:id="rId23"/>
    <p:sldId id="499" r:id="rId24"/>
    <p:sldId id="500" r:id="rId25"/>
    <p:sldId id="501" r:id="rId26"/>
    <p:sldId id="502" r:id="rId27"/>
    <p:sldId id="503" r:id="rId28"/>
    <p:sldId id="504" r:id="rId29"/>
    <p:sldId id="386" r:id="rId30"/>
    <p:sldId id="264" r:id="rId31"/>
    <p:sldId id="265" r:id="rId32"/>
    <p:sldId id="266" r:id="rId33"/>
    <p:sldId id="267" r:id="rId34"/>
    <p:sldId id="268" r:id="rId35"/>
    <p:sldId id="269" r:id="rId36"/>
    <p:sldId id="270" r:id="rId37"/>
    <p:sldId id="271" r:id="rId38"/>
    <p:sldId id="272" r:id="rId39"/>
    <p:sldId id="273" r:id="rId40"/>
    <p:sldId id="274" r:id="rId41"/>
    <p:sldId id="275" r:id="rId42"/>
    <p:sldId id="276" r:id="rId43"/>
    <p:sldId id="567" r:id="rId44"/>
    <p:sldId id="568" r:id="rId45"/>
    <p:sldId id="569" r:id="rId46"/>
    <p:sldId id="277" r:id="rId47"/>
    <p:sldId id="387" r:id="rId48"/>
    <p:sldId id="279" r:id="rId49"/>
    <p:sldId id="280" r:id="rId50"/>
    <p:sldId id="281" r:id="rId51"/>
    <p:sldId id="282" r:id="rId52"/>
    <p:sldId id="283" r:id="rId53"/>
    <p:sldId id="284" r:id="rId54"/>
    <p:sldId id="285" r:id="rId55"/>
    <p:sldId id="286" r:id="rId56"/>
    <p:sldId id="287" r:id="rId57"/>
    <p:sldId id="288" r:id="rId58"/>
    <p:sldId id="289" r:id="rId59"/>
    <p:sldId id="291" r:id="rId60"/>
    <p:sldId id="292" r:id="rId61"/>
    <p:sldId id="293" r:id="rId62"/>
    <p:sldId id="294" r:id="rId63"/>
    <p:sldId id="295" r:id="rId64"/>
    <p:sldId id="296" r:id="rId65"/>
    <p:sldId id="297" r:id="rId66"/>
    <p:sldId id="298" r:id="rId67"/>
    <p:sldId id="299" r:id="rId68"/>
    <p:sldId id="300" r:id="rId69"/>
    <p:sldId id="301" r:id="rId70"/>
    <p:sldId id="302" r:id="rId71"/>
    <p:sldId id="303" r:id="rId72"/>
    <p:sldId id="304" r:id="rId73"/>
    <p:sldId id="305" r:id="rId74"/>
    <p:sldId id="306" r:id="rId75"/>
    <p:sldId id="307" r:id="rId76"/>
    <p:sldId id="308" r:id="rId77"/>
    <p:sldId id="309" r:id="rId78"/>
    <p:sldId id="310" r:id="rId79"/>
    <p:sldId id="311" r:id="rId80"/>
    <p:sldId id="537" r:id="rId81"/>
  </p:sldIdLst>
  <p:sldSz cx="12192000" cy="6858000"/>
  <p:notesSz cx="6858000" cy="9144000"/>
  <p:embeddedFontLst>
    <p:embeddedFont>
      <p:font typeface="맑은 고딕" pitchFamily="50" charset="-127"/>
      <p:regular r:id="rId83"/>
      <p:bold r:id="rId84"/>
    </p:embeddedFont>
    <p:embeddedFont>
      <p:font typeface="HY그래픽M" pitchFamily="18" charset="-127"/>
      <p:regular r:id="rId85"/>
    </p:embeddedFont>
    <p:embeddedFont>
      <p:font typeface="KoPub돋움체 Medium" charset="-127"/>
      <p:regular r:id="rId86"/>
    </p:embeddedFont>
    <p:embeddedFont>
      <p:font typeface="KoPub돋움체 Bold" charset="-127"/>
      <p:bold r:id="rId87"/>
    </p:embeddedFont>
    <p:embeddedFont>
      <p:font typeface="HY강B" pitchFamily="18" charset="-127"/>
      <p:regular r:id="rId88"/>
    </p:embeddedFont>
    <p:embeddedFont>
      <p:font typeface="Arial Narrow" pitchFamily="34" charset="0"/>
      <p:regular r:id="rId89"/>
      <p:bold r:id="rId90"/>
      <p:italic r:id="rId91"/>
      <p:boldItalic r:id="rId92"/>
    </p:embeddedFont>
    <p:embeddedFont>
      <p:font typeface="ＭＳ Ｐゴシック" pitchFamily="34" charset="-128"/>
      <p:regular r:id="rId93"/>
    </p:embeddedFont>
    <p:embeddedFont>
      <p:font typeface="Calibri" pitchFamily="34" charset="0"/>
      <p:regular r:id="rId94"/>
      <p:bold r:id="rId95"/>
      <p:italic r:id="rId96"/>
      <p:boldItalic r:id="rId97"/>
    </p:embeddedFont>
    <p:embeddedFont>
      <p:font typeface="나눔고딕" charset="-127"/>
      <p:regular r:id="rId98"/>
      <p:bold r:id="rId99"/>
    </p:embeddedFont>
    <p:embeddedFont>
      <p:font typeface="HY견고딕" pitchFamily="18" charset="-127"/>
      <p:regular r:id="rId100"/>
    </p:embeddedFont>
    <p:embeddedFont>
      <p:font typeface="Microsoft Yi Baiti" pitchFamily="66" charset="0"/>
      <p:regular r:id="rId101"/>
    </p:embeddedFont>
    <p:embeddedFont>
      <p:font typeface="휴먼명조" pitchFamily="2" charset="-127"/>
      <p:regular r:id="rId102"/>
    </p:embeddedFont>
    <p:embeddedFont>
      <p:font typeface="나눔고딕 ExtraBold" charset="-127"/>
      <p:bold r:id="rId103"/>
    </p:embeddedFont>
    <p:embeddedFont>
      <p:font typeface="함초롬바탕" pitchFamily="18" charset="-127"/>
      <p:regular r:id="rId104"/>
      <p:bold r:id="rId105"/>
    </p:embeddedFont>
    <p:embeddedFont>
      <p:font typeface="HY울릉도M" pitchFamily="18" charset="-127"/>
      <p:regular r:id="rId106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  <a:srgbClr val="74C7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보통 스타일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38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-84" y="-1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font" Target="fonts/font2.fntdata"/><Relationship Id="rId89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font" Target="fonts/font5.fntdata"/><Relationship Id="rId102" Type="http://schemas.openxmlformats.org/officeDocument/2006/relationships/font" Target="fonts/font20.fntdata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Relationship Id="rId90" Type="http://schemas.openxmlformats.org/officeDocument/2006/relationships/font" Target="fonts/font8.fntdata"/><Relationship Id="rId95" Type="http://schemas.openxmlformats.org/officeDocument/2006/relationships/font" Target="fonts/font13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font" Target="fonts/font18.fntdata"/><Relationship Id="rId105" Type="http://schemas.openxmlformats.org/officeDocument/2006/relationships/font" Target="fonts/font23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font" Target="fonts/font3.fntdata"/><Relationship Id="rId93" Type="http://schemas.openxmlformats.org/officeDocument/2006/relationships/font" Target="fonts/font11.fntdata"/><Relationship Id="rId98" Type="http://schemas.openxmlformats.org/officeDocument/2006/relationships/font" Target="fonts/font16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font" Target="fonts/font21.fntdata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font" Target="fonts/font1.fntdata"/><Relationship Id="rId88" Type="http://schemas.openxmlformats.org/officeDocument/2006/relationships/font" Target="fonts/font6.fntdata"/><Relationship Id="rId91" Type="http://schemas.openxmlformats.org/officeDocument/2006/relationships/font" Target="fonts/font9.fntdata"/><Relationship Id="rId96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font" Target="fonts/font24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font" Target="fonts/font4.fntdata"/><Relationship Id="rId94" Type="http://schemas.openxmlformats.org/officeDocument/2006/relationships/font" Target="fonts/font12.fntdata"/><Relationship Id="rId99" Type="http://schemas.openxmlformats.org/officeDocument/2006/relationships/font" Target="fonts/font17.fntdata"/><Relationship Id="rId101" Type="http://schemas.openxmlformats.org/officeDocument/2006/relationships/font" Target="fonts/font1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font" Target="fonts/font15.fntdata"/><Relationship Id="rId104" Type="http://schemas.openxmlformats.org/officeDocument/2006/relationships/font" Target="fonts/font22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font" Target="fonts/font10.fntdata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com\AppData\Local\Microsoft\Windows\Temporary%20Internet%20Files\Content.IE5\7QJ06I3W\FDI+&#48143;+&#47924;&#50669;+&#53685;&#44228;&#48516;&#49437;_UNCTAD%5b1%5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53685;&#54633;%20&#47928;&#49436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ko-KR"/>
  <c:chart>
    <c:plotArea>
      <c:layout>
        <c:manualLayout>
          <c:layoutTarget val="inner"/>
          <c:xMode val="edge"/>
          <c:yMode val="edge"/>
          <c:x val="0.10375072719167724"/>
          <c:y val="0.11017549218337823"/>
          <c:w val="0.88019106918671275"/>
          <c:h val="0.77384439878192124"/>
        </c:manualLayout>
      </c:layout>
      <c:lineChart>
        <c:grouping val="standard"/>
        <c:ser>
          <c:idx val="0"/>
          <c:order val="0"/>
          <c:tx>
            <c:strRef>
              <c:f>'[FDI+및+무역+통계분석_UNCTAD(1).xlsx]수출추이'!$A$253</c:f>
              <c:strCache>
                <c:ptCount val="1"/>
                <c:pt idx="0">
                  <c:v>전세계 상품과 서비스 수출 합계</c:v>
                </c:pt>
              </c:strCache>
            </c:strRef>
          </c:tx>
          <c:dLbls>
            <c:dLbl>
              <c:idx val="18"/>
              <c:layout>
                <c:manualLayout>
                  <c:x val="-2.5470598007448282E-2"/>
                  <c:y val="2.171818181280738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4305-4707-9FC2-9F0D2BDA4D77}"/>
                </c:ext>
              </c:extLst>
            </c:dLbl>
            <c:dLbl>
              <c:idx val="28"/>
              <c:layout>
                <c:manualLayout>
                  <c:x val="-2.4737854301618813E-2"/>
                  <c:y val="2.9387535982376745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305-4707-9FC2-9F0D2BDA4D77}"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'[FDI+및+무역+통계분석_UNCTAD(1).xlsx]수출추이'!$AH$245:$BN$245</c:f>
              <c:strCache>
                <c:ptCount val="33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</c:strCache>
            </c:strRef>
          </c:cat>
          <c:val>
            <c:numRef>
              <c:f>'[FDI+및+무역+통계분석_UNCTAD(1).xlsx]수출추이'!$AH$253:$BN$253</c:f>
              <c:numCache>
                <c:formatCode>_-* #,##0.0_-;\-* #,##0.0_-;_-* "-"_-;_-@_-</c:formatCode>
                <c:ptCount val="33"/>
                <c:pt idx="0">
                  <c:v>2.1528915223730292</c:v>
                </c:pt>
                <c:pt idx="1">
                  <c:v>2.1790758763209106</c:v>
                </c:pt>
                <c:pt idx="2">
                  <c:v>2.0705337846824916</c:v>
                </c:pt>
                <c:pt idx="3">
                  <c:v>2.02284032334178</c:v>
                </c:pt>
                <c:pt idx="4">
                  <c:v>2.1425284335302184</c:v>
                </c:pt>
                <c:pt idx="5">
                  <c:v>2.1681165287855486</c:v>
                </c:pt>
                <c:pt idx="6">
                  <c:v>2.4117958862577691</c:v>
                </c:pt>
                <c:pt idx="7">
                  <c:v>2.8600903694204791</c:v>
                </c:pt>
                <c:pt idx="8">
                  <c:v>3.2729176845706309</c:v>
                </c:pt>
                <c:pt idx="9">
                  <c:v>3.5332523599415104</c:v>
                </c:pt>
                <c:pt idx="10">
                  <c:v>4.0859038142743627</c:v>
                </c:pt>
                <c:pt idx="11">
                  <c:v>4.2239527135840413</c:v>
                </c:pt>
                <c:pt idx="12">
                  <c:v>4.5824016949375812</c:v>
                </c:pt>
                <c:pt idx="13">
                  <c:v>4.606031919106373</c:v>
                </c:pt>
                <c:pt idx="14">
                  <c:v>5.2535236472331279</c:v>
                </c:pt>
                <c:pt idx="15">
                  <c:v>6.2479930986757513</c:v>
                </c:pt>
                <c:pt idx="16">
                  <c:v>6.5821899738289034</c:v>
                </c:pt>
                <c:pt idx="17">
                  <c:v>6.8266556244423375</c:v>
                </c:pt>
                <c:pt idx="18">
                  <c:v>6.7581830058583581</c:v>
                </c:pt>
                <c:pt idx="19">
                  <c:v>7.0679003731480909</c:v>
                </c:pt>
                <c:pt idx="20">
                  <c:v>7.9112663379448174</c:v>
                </c:pt>
                <c:pt idx="21">
                  <c:v>7.6581237384817316</c:v>
                </c:pt>
                <c:pt idx="22">
                  <c:v>8.0084526371931073</c:v>
                </c:pt>
                <c:pt idx="23">
                  <c:v>9.3451115422776674</c:v>
                </c:pt>
                <c:pt idx="24">
                  <c:v>11.354039019951903</c:v>
                </c:pt>
                <c:pt idx="25">
                  <c:v>12.931126876735924</c:v>
                </c:pt>
                <c:pt idx="26">
                  <c:v>14.825083659727579</c:v>
                </c:pt>
                <c:pt idx="27">
                  <c:v>17.327214683908792</c:v>
                </c:pt>
                <c:pt idx="28">
                  <c:v>19.852295695325441</c:v>
                </c:pt>
                <c:pt idx="29">
                  <c:v>15.931497662193761</c:v>
                </c:pt>
                <c:pt idx="30">
                  <c:v>18.994716833354943</c:v>
                </c:pt>
                <c:pt idx="31">
                  <c:v>22.38529632440811</c:v>
                </c:pt>
                <c:pt idx="32">
                  <c:v>22.101033062669401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305-4707-9FC2-9F0D2BDA4D77}"/>
            </c:ext>
          </c:extLst>
        </c:ser>
        <c:ser>
          <c:idx val="1"/>
          <c:order val="1"/>
          <c:tx>
            <c:strRef>
              <c:f>'[FDI+및+무역+통계분석_UNCTAD(1).xlsx]수출추이'!$A$254</c:f>
              <c:strCache>
                <c:ptCount val="1"/>
                <c:pt idx="0">
                  <c:v>전세계 해외투자STOCK 합계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ctr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'[FDI+및+무역+통계분석_UNCTAD(1).xlsx]수출추이'!$AH$245:$BN$245</c:f>
              <c:strCache>
                <c:ptCount val="33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</c:strCache>
            </c:strRef>
          </c:cat>
          <c:val>
            <c:numRef>
              <c:f>'[FDI+및+무역+통계분석_UNCTAD(1).xlsx]수출추이'!$AH$254:$BN$254</c:f>
              <c:numCache>
                <c:formatCode>_-* #,##0.0_-;\-* #,##0.0_-;_-* "-"_-;_-@_-</c:formatCode>
                <c:ptCount val="33"/>
                <c:pt idx="0">
                  <c:v>0.54906508905075946</c:v>
                </c:pt>
                <c:pt idx="1">
                  <c:v>0.58703992466062771</c:v>
                </c:pt>
                <c:pt idx="2">
                  <c:v>0.59822980755562882</c:v>
                </c:pt>
                <c:pt idx="3">
                  <c:v>0.67878898259976839</c:v>
                </c:pt>
                <c:pt idx="4">
                  <c:v>0.69882821727458388</c:v>
                </c:pt>
                <c:pt idx="5">
                  <c:v>0.89877238981182517</c:v>
                </c:pt>
                <c:pt idx="6">
                  <c:v>1.1541619645687244</c:v>
                </c:pt>
                <c:pt idx="7">
                  <c:v>1.3728116927111156</c:v>
                </c:pt>
                <c:pt idx="8">
                  <c:v>1.611611696275361</c:v>
                </c:pt>
                <c:pt idx="9">
                  <c:v>1.933306630705468</c:v>
                </c:pt>
                <c:pt idx="10">
                  <c:v>2.0914958808233717</c:v>
                </c:pt>
                <c:pt idx="11">
                  <c:v>2.3446085534044689</c:v>
                </c:pt>
                <c:pt idx="12">
                  <c:v>2.3847626280500398</c:v>
                </c:pt>
                <c:pt idx="13">
                  <c:v>2.7732192019041602</c:v>
                </c:pt>
                <c:pt idx="14">
                  <c:v>3.1108722554580295</c:v>
                </c:pt>
                <c:pt idx="15">
                  <c:v>3.7926965089838558</c:v>
                </c:pt>
                <c:pt idx="16">
                  <c:v>4.3088477226852229</c:v>
                </c:pt>
                <c:pt idx="17">
                  <c:v>4.9893066283086673</c:v>
                </c:pt>
                <c:pt idx="18">
                  <c:v>5.9416493403272197</c:v>
                </c:pt>
                <c:pt idx="19" formatCode="_(* #,##0_);_(* \(#,##0\);_(* &quot;-&quot;_);_(@_)">
                  <c:v>7.2187029097049074</c:v>
                </c:pt>
                <c:pt idx="20" formatCode="_(* #,##0_);_(* \(#,##0\);_(* &quot;-&quot;_);_(@_)">
                  <c:v>8.026561283042069</c:v>
                </c:pt>
                <c:pt idx="21" formatCode="_(* #,##0_);_(* \(#,##0\);_(* &quot;-&quot;_);_(@_)">
                  <c:v>7.8058503873503229</c:v>
                </c:pt>
                <c:pt idx="22" formatCode="_(* #,##0_);_(* \(#,##0\);_(* &quot;-&quot;_);_(@_)">
                  <c:v>7.8923538706020349</c:v>
                </c:pt>
                <c:pt idx="23" formatCode="_(* #,##0_);_(* \(#,##0\);_(* &quot;-&quot;_);_(@_)">
                  <c:v>10.053944677433044</c:v>
                </c:pt>
                <c:pt idx="24" formatCode="_(* #,##0_);_(* \(#,##0\);_(* &quot;-&quot;_);_(@_)">
                  <c:v>11.847150565465785</c:v>
                </c:pt>
                <c:pt idx="25" formatCode="_(* #,##0_);_(* \(#,##0\);_(* &quot;-&quot;_);_(@_)">
                  <c:v>12.578809707006396</c:v>
                </c:pt>
                <c:pt idx="26" formatCode="_(* #,##0_);_(* \(#,##0\);_(* &quot;-&quot;_);_(@_)">
                  <c:v>15.767419560811573</c:v>
                </c:pt>
                <c:pt idx="27" formatCode="_(* #,##0_);_(* \(#,##0\);_(* &quot;-&quot;_);_(@_)">
                  <c:v>19.343077303103723</c:v>
                </c:pt>
                <c:pt idx="28" formatCode="_(* #,##0_);_(* \(#,##0\);_(* &quot;-&quot;_);_(@_)">
                  <c:v>16.511202234651009</c:v>
                </c:pt>
                <c:pt idx="29" formatCode="_(* #,##0_);_(* \(#,##0\);_(* &quot;-&quot;_);_(@_)">
                  <c:v>19.518957217190717</c:v>
                </c:pt>
                <c:pt idx="30" formatCode="_(* #,##0_);_(* \(#,##0\);_(* &quot;-&quot;_);_(@_)">
                  <c:v>21.130050082936375</c:v>
                </c:pt>
                <c:pt idx="31" formatCode="_(* #,##0_);_(* \(#,##0\);_(* &quot;-&quot;_);_(@_)">
                  <c:v>21.441873958299045</c:v>
                </c:pt>
                <c:pt idx="32" formatCode="_(* #,##0_);_(* \(#,##0\);_(* &quot;-&quot;_);_(@_)">
                  <c:v>23.592750102042036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305-4707-9FC2-9F0D2BDA4D77}"/>
            </c:ext>
          </c:extLst>
        </c:ser>
        <c:dLbls/>
        <c:marker val="1"/>
        <c:axId val="70273280"/>
        <c:axId val="70295552"/>
      </c:lineChart>
      <c:catAx>
        <c:axId val="70273280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900"/>
            </a:pPr>
            <a:endParaRPr lang="ko-KR"/>
          </a:p>
        </c:txPr>
        <c:crossAx val="70295552"/>
        <c:crosses val="autoZero"/>
        <c:auto val="1"/>
        <c:lblAlgn val="ctr"/>
        <c:lblOffset val="100"/>
      </c:catAx>
      <c:valAx>
        <c:axId val="70295552"/>
        <c:scaling>
          <c:orientation val="minMax"/>
        </c:scaling>
        <c:axPos val="l"/>
        <c:majorGridlines/>
        <c:numFmt formatCode="_-* #,##0.0_-;\-* #,##0.0_-;_-* &quot;-&quot;_-;_-@_-" sourceLinked="1"/>
        <c:tickLblPos val="nextTo"/>
        <c:crossAx val="70273280"/>
        <c:crosses val="autoZero"/>
        <c:crossBetween val="between"/>
      </c:valAx>
      <c:spPr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13790147214984594"/>
          <c:y val="0.11915250107897385"/>
          <c:w val="0.31538930140577653"/>
          <c:h val="0.22862067694877636"/>
        </c:manualLayout>
      </c:layout>
    </c:legend>
    <c:plotVisOnly val="1"/>
    <c:dispBlanksAs val="gap"/>
  </c:chart>
  <c:txPr>
    <a:bodyPr/>
    <a:lstStyle/>
    <a:p>
      <a:pPr>
        <a:defRPr sz="1100"/>
      </a:pPr>
      <a:endParaRPr lang="ko-KR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ko-KR"/>
  <c:chart>
    <c:plotArea>
      <c:layout>
        <c:manualLayout>
          <c:layoutTarget val="inner"/>
          <c:xMode val="edge"/>
          <c:yMode val="edge"/>
          <c:x val="3.9200719923970652E-2"/>
          <c:y val="4.3392850625657259E-2"/>
          <c:w val="0.95418278256595324"/>
          <c:h val="0.87356210867245898"/>
        </c:manualLayout>
      </c:layout>
      <c:lineChart>
        <c:grouping val="standard"/>
        <c:ser>
          <c:idx val="0"/>
          <c:order val="0"/>
          <c:tx>
            <c:strRef>
              <c:f>Sheet1!$A$27</c:f>
              <c:strCache>
                <c:ptCount val="1"/>
                <c:pt idx="0">
                  <c:v>FDIstock</c:v>
                </c:pt>
              </c:strCache>
            </c:strRef>
          </c:tx>
          <c:dLbls>
            <c:dLbl>
              <c:idx val="27"/>
              <c:layout>
                <c:manualLayout>
                  <c:x val="-2.7880700449391796E-2"/>
                  <c:y val="-4.0599150040065972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8E1D-4D7A-BA8E-124E2E905EDE}"/>
                </c:ext>
              </c:extLst>
            </c:dLbl>
            <c:dLbl>
              <c:idx val="29"/>
              <c:layout>
                <c:manualLayout>
                  <c:x val="-2.7880700449391796E-2"/>
                  <c:y val="-2.0800009977519403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8E1D-4D7A-BA8E-124E2E905EDE}"/>
                </c:ext>
              </c:extLst>
            </c:dLbl>
            <c:dLbl>
              <c:idx val="30"/>
              <c:layout>
                <c:manualLayout>
                  <c:x val="-3.7375024880550091E-2"/>
                  <c:y val="-1.6400201074731276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8E1D-4D7A-BA8E-124E2E905EDE}"/>
                </c:ext>
              </c:extLst>
            </c:dLbl>
            <c:dLbl>
              <c:idx val="31"/>
              <c:layout>
                <c:manualLayout>
                  <c:x val="-2.3133538233812864E-2"/>
                  <c:y val="1.8798270147573667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8E1D-4D7A-BA8E-124E2E905EDE}"/>
                </c:ext>
              </c:extLst>
            </c:dLbl>
            <c:dLbl>
              <c:idx val="32"/>
              <c:layout>
                <c:manualLayout>
                  <c:x val="-2.1946747679917923E-2"/>
                  <c:y val="-2.5199818880307537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8E1D-4D7A-BA8E-124E2E905EDE}"/>
                </c:ext>
              </c:extLst>
            </c:dLbl>
            <c:dLbl>
              <c:idx val="33"/>
              <c:layout>
                <c:manualLayout>
                  <c:x val="-4.0935396542234333E-2"/>
                  <c:y val="-2.9599627783095661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8E1D-4D7A-BA8E-124E2E905EDE}"/>
                </c:ext>
              </c:extLst>
            </c:dLbl>
            <c:dLbl>
              <c:idx val="34"/>
              <c:layout>
                <c:manualLayout>
                  <c:x val="-2.7880700449391796E-2"/>
                  <c:y val="-2.5199818880307576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8E1D-4D7A-BA8E-124E2E905EDE}"/>
                </c:ext>
              </c:extLst>
            </c:dLbl>
            <c:dLbl>
              <c:idx val="35"/>
              <c:layout>
                <c:manualLayout>
                  <c:x val="-7.7052610331806107E-3"/>
                  <c:y val="7.7987478906034313E-3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8E1D-4D7A-BA8E-124E2E905EDE}"/>
                </c:ext>
              </c:extLst>
            </c:dLbl>
            <c:dLbl>
              <c:idx val="36"/>
              <c:layout>
                <c:manualLayout>
                  <c:x val="-4.1916975123187927E-2"/>
                  <c:y val="-2.0800009977519403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8E1D-4D7A-BA8E-124E2E905EDE}"/>
                </c:ext>
              </c:extLst>
            </c:dLbl>
            <c:dLbl>
              <c:idx val="37"/>
              <c:layout>
                <c:manualLayout>
                  <c:x val="-5.9339527694738797E-3"/>
                  <c:y val="-2.5199818880307527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8E1D-4D7A-BA8E-124E2E905ED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ko-KR"/>
              </a:p>
            </c:txPr>
            <c:dLblPos val="b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Sheet1!$B$26:$AM$26</c:f>
              <c:numCache>
                <c:formatCode>General</c:formatCode>
                <c:ptCount val="38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</c:numCache>
            </c:numRef>
          </c:cat>
          <c:val>
            <c:numRef>
              <c:f>Sheet1!$B$27:$AM$27</c:f>
              <c:numCache>
                <c:formatCode>_-* #,##0.0_-;\-* #,##0.0_-;_-* "-"_-;_-@_-</c:formatCode>
                <c:ptCount val="38"/>
                <c:pt idx="0">
                  <c:v>0.70110499999999998</c:v>
                </c:pt>
                <c:pt idx="1">
                  <c:v>0.74984200000000012</c:v>
                </c:pt>
                <c:pt idx="2">
                  <c:v>0.78371000000000002</c:v>
                </c:pt>
                <c:pt idx="3">
                  <c:v>0.83595500000000011</c:v>
                </c:pt>
                <c:pt idx="4">
                  <c:v>0.86468299999999998</c:v>
                </c:pt>
                <c:pt idx="5">
                  <c:v>0.98660999999999999</c:v>
                </c:pt>
                <c:pt idx="6">
                  <c:v>1.1344080000000001</c:v>
                </c:pt>
                <c:pt idx="7">
                  <c:v>1.3345149999999999</c:v>
                </c:pt>
                <c:pt idx="8">
                  <c:v>1.524953</c:v>
                </c:pt>
                <c:pt idx="9">
                  <c:v>1.8322239999999999</c:v>
                </c:pt>
                <c:pt idx="10">
                  <c:v>2.1963309999999998</c:v>
                </c:pt>
                <c:pt idx="11">
                  <c:v>2.4712649999999994</c:v>
                </c:pt>
                <c:pt idx="12">
                  <c:v>2.4938439999999997</c:v>
                </c:pt>
                <c:pt idx="13">
                  <c:v>2.6990079999999996</c:v>
                </c:pt>
                <c:pt idx="14">
                  <c:v>2.9639229999999999</c:v>
                </c:pt>
                <c:pt idx="15">
                  <c:v>3.5646360000000001</c:v>
                </c:pt>
                <c:pt idx="16">
                  <c:v>4.1343480000000001</c:v>
                </c:pt>
                <c:pt idx="17">
                  <c:v>4.7208639999999997</c:v>
                </c:pt>
                <c:pt idx="18">
                  <c:v>5.9175699999999996</c:v>
                </c:pt>
                <c:pt idx="19">
                  <c:v>7.0876710000000003</c:v>
                </c:pt>
                <c:pt idx="20">
                  <c:v>7.3804530000000002</c:v>
                </c:pt>
                <c:pt idx="21">
                  <c:v>7.4751909999999997</c:v>
                </c:pt>
                <c:pt idx="22">
                  <c:v>7.3318950000000003</c:v>
                </c:pt>
                <c:pt idx="23">
                  <c:v>9.1418529999999993</c:v>
                </c:pt>
                <c:pt idx="24">
                  <c:v>10.537249999999998</c:v>
                </c:pt>
                <c:pt idx="25">
                  <c:v>11.427728999999999</c:v>
                </c:pt>
                <c:pt idx="26">
                  <c:v>14.07999</c:v>
                </c:pt>
                <c:pt idx="27">
                  <c:v>17.951892999999995</c:v>
                </c:pt>
                <c:pt idx="28">
                  <c:v>15.403580000000002</c:v>
                </c:pt>
                <c:pt idx="29">
                  <c:v>18.301800000000004</c:v>
                </c:pt>
                <c:pt idx="30">
                  <c:v>20.279391</c:v>
                </c:pt>
                <c:pt idx="31">
                  <c:v>21.007273999999999</c:v>
                </c:pt>
                <c:pt idx="32">
                  <c:v>22.877124999999999</c:v>
                </c:pt>
                <c:pt idx="33">
                  <c:v>24.764739999999996</c:v>
                </c:pt>
                <c:pt idx="34">
                  <c:v>25.378774</c:v>
                </c:pt>
                <c:pt idx="35">
                  <c:v>25.664955000000003</c:v>
                </c:pt>
                <c:pt idx="36">
                  <c:v>27.663091000000001</c:v>
                </c:pt>
                <c:pt idx="37">
                  <c:v>31.524356000000001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8E1D-4D7A-BA8E-124E2E905EDE}"/>
            </c:ext>
          </c:extLst>
        </c:ser>
        <c:ser>
          <c:idx val="1"/>
          <c:order val="1"/>
          <c:tx>
            <c:strRef>
              <c:f>Sheet1!$A$28</c:f>
              <c:strCache>
                <c:ptCount val="1"/>
                <c:pt idx="0">
                  <c:v>TRADE</c:v>
                </c:pt>
              </c:strCache>
            </c:strRef>
          </c:tx>
          <c:dLbls>
            <c:dLbl>
              <c:idx val="27"/>
              <c:layout>
                <c:manualLayout>
                  <c:x val="-2.4320328787707554E-2"/>
                  <c:y val="3.3999436685883795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8E1D-4D7A-BA8E-124E2E905EDE}"/>
                </c:ext>
              </c:extLst>
            </c:dLbl>
            <c:dLbl>
              <c:idx val="29"/>
              <c:layout>
                <c:manualLayout>
                  <c:x val="-2.5507119341602331E-2"/>
                  <c:y val="2.7399896552524547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8E1D-4D7A-BA8E-124E2E905EDE}"/>
                </c:ext>
              </c:extLst>
            </c:dLbl>
            <c:dLbl>
              <c:idx val="30"/>
              <c:layout>
                <c:manualLayout>
                  <c:x val="-1.2452423248759713E-2"/>
                  <c:y val="1.8600278746948286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8E1D-4D7A-BA8E-124E2E905EDE}"/>
                </c:ext>
              </c:extLst>
            </c:dLbl>
            <c:dLbl>
              <c:idx val="31"/>
              <c:layout>
                <c:manualLayout>
                  <c:x val="-4.2122187096129103E-2"/>
                  <c:y val="-2.5397810280933044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8E1D-4D7A-BA8E-124E2E905EDE}"/>
                </c:ext>
              </c:extLst>
            </c:dLbl>
            <c:dLbl>
              <c:idx val="32"/>
              <c:layout>
                <c:manualLayout>
                  <c:x val="-2.3133538233812687E-2"/>
                  <c:y val="3.1799705455312674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8E1D-4D7A-BA8E-124E2E905EDE}"/>
                </c:ext>
              </c:extLst>
            </c:dLbl>
            <c:dLbl>
              <c:idx val="33"/>
              <c:layout>
                <c:manualLayout>
                  <c:x val="-2.1946747679917923E-2"/>
                  <c:y val="2.7399896552524505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8E1D-4D7A-BA8E-124E2E905EDE}"/>
                </c:ext>
              </c:extLst>
            </c:dLbl>
            <c:dLbl>
              <c:idx val="34"/>
              <c:layout>
                <c:manualLayout>
                  <c:x val="-6.5184704792858334E-3"/>
                  <c:y val="1.2000565392766055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8E1D-4D7A-BA8E-124E2E905EDE}"/>
                </c:ext>
              </c:extLst>
            </c:dLbl>
            <c:dLbl>
              <c:idx val="35"/>
              <c:layout>
                <c:manualLayout>
                  <c:x val="-2.906749100328657E-2"/>
                  <c:y val="2.9599801003918524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2-8E1D-4D7A-BA8E-124E2E905EDE}"/>
                </c:ext>
              </c:extLst>
            </c:dLbl>
            <c:dLbl>
              <c:idx val="36"/>
              <c:layout>
                <c:manualLayout>
                  <c:x val="-6.3132585063446585E-3"/>
                  <c:y val="2.95998010039186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8E1D-4D7A-BA8E-124E2E905ED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i="1" u="sng">
                    <a:solidFill>
                      <a:srgbClr val="FF0000"/>
                    </a:solidFill>
                  </a:defRPr>
                </a:pPr>
                <a:endParaRPr lang="ko-KR"/>
              </a:p>
            </c:txPr>
            <c:dLblPos val="t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Sheet1!$B$26:$AM$26</c:f>
              <c:numCache>
                <c:formatCode>General</c:formatCode>
                <c:ptCount val="38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</c:numCache>
            </c:numRef>
          </c:cat>
          <c:val>
            <c:numRef>
              <c:f>Sheet1!$B$28:$AM$28</c:f>
              <c:numCache>
                <c:formatCode>_-* #,##0.0_-;\-* #,##0.0_-;_-* "-"_-;_-@_-</c:formatCode>
                <c:ptCount val="38"/>
                <c:pt idx="0">
                  <c:v>2.3763149999999995</c:v>
                </c:pt>
                <c:pt idx="1">
                  <c:v>2.3719829999999997</c:v>
                </c:pt>
                <c:pt idx="2">
                  <c:v>2.2232959999999999</c:v>
                </c:pt>
                <c:pt idx="3">
                  <c:v>2.1694960000000001</c:v>
                </c:pt>
                <c:pt idx="4">
                  <c:v>2.2952619999999997</c:v>
                </c:pt>
                <c:pt idx="5">
                  <c:v>2.3089740000000001</c:v>
                </c:pt>
                <c:pt idx="6">
                  <c:v>2.5373250000000001</c:v>
                </c:pt>
                <c:pt idx="7">
                  <c:v>3.0133419999999997</c:v>
                </c:pt>
                <c:pt idx="8">
                  <c:v>3.4403320000000002</c:v>
                </c:pt>
                <c:pt idx="9">
                  <c:v>3.7184689999999994</c:v>
                </c:pt>
                <c:pt idx="10">
                  <c:v>4.2605309999999994</c:v>
                </c:pt>
                <c:pt idx="11">
                  <c:v>4.3864169999999989</c:v>
                </c:pt>
                <c:pt idx="12">
                  <c:v>4.7426740000000001</c:v>
                </c:pt>
                <c:pt idx="13">
                  <c:v>4.7421559999999987</c:v>
                </c:pt>
                <c:pt idx="14">
                  <c:v>5.3216910000000004</c:v>
                </c:pt>
                <c:pt idx="15">
                  <c:v>6.3388580000000001</c:v>
                </c:pt>
                <c:pt idx="16">
                  <c:v>6.7004760000000001</c:v>
                </c:pt>
                <c:pt idx="17">
                  <c:v>6.963165</c:v>
                </c:pt>
                <c:pt idx="18">
                  <c:v>6.857653</c:v>
                </c:pt>
                <c:pt idx="19">
                  <c:v>7.1261789999999987</c:v>
                </c:pt>
                <c:pt idx="20">
                  <c:v>7.9406430000000006</c:v>
                </c:pt>
                <c:pt idx="21">
                  <c:v>7.682321</c:v>
                </c:pt>
                <c:pt idx="22">
                  <c:v>8.0180010000000017</c:v>
                </c:pt>
                <c:pt idx="23">
                  <c:v>9.3528360000000053</c:v>
                </c:pt>
                <c:pt idx="24">
                  <c:v>11.365459000000003</c:v>
                </c:pt>
                <c:pt idx="25">
                  <c:v>12.925674000000003</c:v>
                </c:pt>
                <c:pt idx="26">
                  <c:v>14.877488000000001</c:v>
                </c:pt>
                <c:pt idx="27">
                  <c:v>17.336226</c:v>
                </c:pt>
                <c:pt idx="28">
                  <c:v>19.845088000000001</c:v>
                </c:pt>
                <c:pt idx="29">
                  <c:v>15.92404</c:v>
                </c:pt>
                <c:pt idx="30">
                  <c:v>18.968719999999994</c:v>
                </c:pt>
                <c:pt idx="31">
                  <c:v>22.438886</c:v>
                </c:pt>
                <c:pt idx="32">
                  <c:v>22.662355000000005</c:v>
                </c:pt>
                <c:pt idx="33">
                  <c:v>23.316288000000004</c:v>
                </c:pt>
                <c:pt idx="34">
                  <c:v>23.847514</c:v>
                </c:pt>
                <c:pt idx="35">
                  <c:v>21.152593</c:v>
                </c:pt>
                <c:pt idx="36">
                  <c:v>20.68139</c:v>
                </c:pt>
                <c:pt idx="37">
                  <c:v>22.750140999999996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8E1D-4D7A-BA8E-124E2E905EDE}"/>
            </c:ext>
          </c:extLst>
        </c:ser>
        <c:dLbls/>
        <c:marker val="1"/>
        <c:axId val="72247552"/>
        <c:axId val="72273920"/>
      </c:lineChart>
      <c:catAx>
        <c:axId val="72247552"/>
        <c:scaling>
          <c:orientation val="minMax"/>
        </c:scaling>
        <c:axPos val="b"/>
        <c:numFmt formatCode="General" sourceLinked="1"/>
        <c:tickLblPos val="nextTo"/>
        <c:crossAx val="72273920"/>
        <c:crosses val="autoZero"/>
        <c:auto val="1"/>
        <c:lblAlgn val="ctr"/>
        <c:lblOffset val="100"/>
      </c:catAx>
      <c:valAx>
        <c:axId val="72273920"/>
        <c:scaling>
          <c:orientation val="minMax"/>
        </c:scaling>
        <c:axPos val="l"/>
        <c:numFmt formatCode="_-* #,##0.0_-;\-* #,##0.0_-;_-* &quot;-&quot;_-;_-@_-" sourceLinked="1"/>
        <c:tickLblPos val="nextTo"/>
        <c:crossAx val="722475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8938618133142628"/>
          <c:y val="7.1097613485372163E-2"/>
          <c:w val="0.14873466633897542"/>
          <c:h val="0.11146759956473069"/>
        </c:manualLayout>
      </c:layout>
      <c:txPr>
        <a:bodyPr/>
        <a:lstStyle/>
        <a:p>
          <a:pPr>
            <a:defRPr sz="1600"/>
          </a:pPr>
          <a:endParaRPr lang="ko-KR"/>
        </a:p>
      </c:txPr>
    </c:legend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A4BD44-6C9D-4F5F-84BD-E4A1EF7AC3E4}" type="doc">
      <dgm:prSet loTypeId="urn:microsoft.com/office/officeart/2005/8/layout/vList5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7E2B685F-412C-4DD1-A801-A803B1206E9C}">
      <dgm:prSet phldrT="[텍스트]" custT="1"/>
      <dgm:spPr>
        <a:solidFill>
          <a:schemeClr val="accent6">
            <a:lumMod val="75000"/>
          </a:schemeClr>
        </a:solidFill>
      </dgm:spPr>
      <dgm:t>
        <a:bodyPr/>
        <a:lstStyle/>
        <a:p>
          <a:pPr latinLnBrk="1"/>
          <a:r>
            <a:rPr lang="en-US" altLang="ko-KR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</a:t>
          </a:r>
          <a:r>
            <a:rPr lang="ko-KR" alt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단계</a:t>
          </a:r>
          <a:endParaRPr lang="ko-KR" altLang="en-US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B02B0EB-8038-45AE-A875-0AAFBCCDCF70}" type="parTrans" cxnId="{DC6E8CF6-669F-492A-82E9-BD376C6539A7}">
      <dgm:prSet/>
      <dgm:spPr/>
      <dgm:t>
        <a:bodyPr/>
        <a:lstStyle/>
        <a:p>
          <a:pPr latinLnBrk="1"/>
          <a:endParaRPr lang="ko-KR" altLang="en-US"/>
        </a:p>
      </dgm:t>
    </dgm:pt>
    <dgm:pt modelId="{76B62909-15C2-4127-8F53-FCB509F6D409}" type="sibTrans" cxnId="{DC6E8CF6-669F-492A-82E9-BD376C6539A7}">
      <dgm:prSet/>
      <dgm:spPr/>
      <dgm:t>
        <a:bodyPr/>
        <a:lstStyle/>
        <a:p>
          <a:pPr latinLnBrk="1"/>
          <a:endParaRPr lang="ko-KR" altLang="en-US"/>
        </a:p>
      </dgm:t>
    </dgm:pt>
    <dgm:pt modelId="{23E040C9-9E41-421A-8DF7-72C5471971C9}">
      <dgm:prSet phldrT="[텍스트]" custT="1"/>
      <dgm:spPr/>
      <dgm:t>
        <a:bodyPr/>
        <a:lstStyle/>
        <a:p>
          <a:pPr latinLnBrk="1"/>
          <a:r>
            <a:rPr lang="en-US" altLang="ko-KR" sz="1400" b="1" dirty="0" smtClean="0">
              <a:solidFill>
                <a:srgbClr val="000000"/>
              </a:solidFill>
              <a:latin typeface="+mn-ea"/>
              <a:ea typeface="+mn-ea"/>
            </a:rPr>
            <a:t>Upgrading </a:t>
          </a:r>
          <a:r>
            <a:rPr lang="ko-KR" altLang="en-US" sz="1400" b="1" dirty="0" smtClean="0">
              <a:solidFill>
                <a:srgbClr val="000000"/>
              </a:solidFill>
              <a:latin typeface="+mn-ea"/>
              <a:ea typeface="+mn-ea"/>
            </a:rPr>
            <a:t>성숙</a:t>
          </a:r>
          <a:r>
            <a:rPr lang="en-US" altLang="ko-KR" sz="1400" b="1" dirty="0" smtClean="0">
              <a:solidFill>
                <a:srgbClr val="000000"/>
              </a:solidFill>
              <a:latin typeface="+mn-ea"/>
              <a:ea typeface="+mn-ea"/>
            </a:rPr>
            <a:t>+Intergrating </a:t>
          </a:r>
          <a:r>
            <a:rPr lang="ko-KR" altLang="en-US" sz="1400" b="1" dirty="0" smtClean="0">
              <a:solidFill>
                <a:srgbClr val="000000"/>
              </a:solidFill>
              <a:latin typeface="+mn-ea"/>
              <a:ea typeface="+mn-ea"/>
            </a:rPr>
            <a:t>성숙</a:t>
          </a:r>
          <a:endParaRPr lang="ko-KR" altLang="en-US" sz="1400" dirty="0">
            <a:latin typeface="+mn-ea"/>
            <a:ea typeface="+mn-ea"/>
          </a:endParaRPr>
        </a:p>
      </dgm:t>
    </dgm:pt>
    <dgm:pt modelId="{CCA8E890-9705-4A1A-B098-DDCAD68E56FF}" type="parTrans" cxnId="{DB058FEE-BE4A-42EC-B762-0F940975B884}">
      <dgm:prSet/>
      <dgm:spPr/>
      <dgm:t>
        <a:bodyPr/>
        <a:lstStyle/>
        <a:p>
          <a:pPr latinLnBrk="1"/>
          <a:endParaRPr lang="ko-KR" altLang="en-US"/>
        </a:p>
      </dgm:t>
    </dgm:pt>
    <dgm:pt modelId="{E6343E12-8D52-4EA9-8181-E9CF1F5BACF8}" type="sibTrans" cxnId="{DB058FEE-BE4A-42EC-B762-0F940975B884}">
      <dgm:prSet/>
      <dgm:spPr/>
      <dgm:t>
        <a:bodyPr/>
        <a:lstStyle/>
        <a:p>
          <a:pPr latinLnBrk="1"/>
          <a:endParaRPr lang="ko-KR" altLang="en-US"/>
        </a:p>
      </dgm:t>
    </dgm:pt>
    <dgm:pt modelId="{16DDADF0-99D1-4FDA-8719-E7E3977589C1}">
      <dgm:prSet custT="1"/>
      <dgm:spPr/>
      <dgm:t>
        <a:bodyPr/>
        <a:lstStyle/>
        <a:p>
          <a:pPr latinLnBrk="1"/>
          <a:r>
            <a:rPr lang="ko-KR" altLang="en-US" sz="1100" b="1" dirty="0" smtClean="0">
              <a:solidFill>
                <a:srgbClr val="000000"/>
              </a:solidFill>
              <a:latin typeface="+mn-ea"/>
              <a:ea typeface="+mn-ea"/>
            </a:rPr>
            <a:t>고부가 밸류체인 확대  </a:t>
          </a:r>
          <a:r>
            <a:rPr lang="en-US" altLang="ko-KR" sz="1100" b="1" dirty="0" smtClean="0">
              <a:solidFill>
                <a:srgbClr val="000000"/>
              </a:solidFill>
              <a:latin typeface="+mn-ea"/>
              <a:ea typeface="+mn-ea"/>
            </a:rPr>
            <a:t>+ </a:t>
          </a:r>
          <a:r>
            <a:rPr lang="ko-KR" altLang="en-US" sz="1100" b="1" dirty="0" smtClean="0">
              <a:solidFill>
                <a:srgbClr val="000000"/>
              </a:solidFill>
              <a:latin typeface="+mn-ea"/>
              <a:ea typeface="+mn-ea"/>
            </a:rPr>
            <a:t>고부가 영역의 </a:t>
          </a:r>
          <a:r>
            <a:rPr lang="en-US" altLang="ko-KR" sz="1100" b="1" dirty="0" smtClean="0">
              <a:solidFill>
                <a:srgbClr val="000000"/>
              </a:solidFill>
              <a:latin typeface="+mn-ea"/>
              <a:ea typeface="+mn-ea"/>
            </a:rPr>
            <a:t>GVC </a:t>
          </a:r>
          <a:r>
            <a:rPr lang="ko-KR" altLang="en-US" sz="1100" b="1" dirty="0" smtClean="0">
              <a:solidFill>
                <a:srgbClr val="000000"/>
              </a:solidFill>
              <a:latin typeface="+mn-ea"/>
              <a:ea typeface="+mn-ea"/>
            </a:rPr>
            <a:t>참여 확대</a:t>
          </a:r>
          <a:endParaRPr lang="en-US" altLang="ko-KR" sz="1100" b="1" dirty="0">
            <a:solidFill>
              <a:srgbClr val="000000"/>
            </a:solidFill>
            <a:latin typeface="+mn-ea"/>
            <a:ea typeface="+mn-ea"/>
          </a:endParaRPr>
        </a:p>
      </dgm:t>
    </dgm:pt>
    <dgm:pt modelId="{6725C2D5-3CD1-48F9-8605-E2AA27D979FA}" type="parTrans" cxnId="{C099B28D-67EE-426D-A9FA-B2E8F1C65154}">
      <dgm:prSet/>
      <dgm:spPr/>
      <dgm:t>
        <a:bodyPr/>
        <a:lstStyle/>
        <a:p>
          <a:pPr latinLnBrk="1"/>
          <a:endParaRPr lang="ko-KR" altLang="en-US"/>
        </a:p>
      </dgm:t>
    </dgm:pt>
    <dgm:pt modelId="{88D59E9A-0F55-4597-B0A2-BA964263841A}" type="sibTrans" cxnId="{C099B28D-67EE-426D-A9FA-B2E8F1C65154}">
      <dgm:prSet/>
      <dgm:spPr/>
      <dgm:t>
        <a:bodyPr/>
        <a:lstStyle/>
        <a:p>
          <a:pPr latinLnBrk="1"/>
          <a:endParaRPr lang="ko-KR" altLang="en-US"/>
        </a:p>
      </dgm:t>
    </dgm:pt>
    <dgm:pt modelId="{AA222ED4-22E0-485F-ADE6-6F8EE69186BF}" type="pres">
      <dgm:prSet presAssocID="{40A4BD44-6C9D-4F5F-84BD-E4A1EF7AC3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E3B427C-FBF7-41A2-8104-A5EDF031BD46}" type="pres">
      <dgm:prSet presAssocID="{7E2B685F-412C-4DD1-A801-A803B1206E9C}" presName="linNode" presStyleCnt="0"/>
      <dgm:spPr/>
    </dgm:pt>
    <dgm:pt modelId="{05F088FA-8CAD-495F-BE86-EAEE39E17295}" type="pres">
      <dgm:prSet presAssocID="{7E2B685F-412C-4DD1-A801-A803B1206E9C}" presName="parentText" presStyleLbl="node1" presStyleIdx="0" presStyleCnt="1" custScaleX="59576" custLinFactNeighborX="-5039" custLinFactNeighborY="49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CDA274-C9BE-4D02-ACFD-1E78B8BC8C06}" type="pres">
      <dgm:prSet presAssocID="{7E2B685F-412C-4DD1-A801-A803B1206E9C}" presName="descendantText" presStyleLbl="alignAccFollowNode1" presStyleIdx="0" presStyleCnt="1" custScaleX="91046" custLinFactNeighborX="-10692" custLinFactNeighborY="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B058FEE-BE4A-42EC-B762-0F940975B884}" srcId="{7E2B685F-412C-4DD1-A801-A803B1206E9C}" destId="{23E040C9-9E41-421A-8DF7-72C5471971C9}" srcOrd="0" destOrd="0" parTransId="{CCA8E890-9705-4A1A-B098-DDCAD68E56FF}" sibTransId="{E6343E12-8D52-4EA9-8181-E9CF1F5BACF8}"/>
    <dgm:cxn modelId="{586A8FAF-3146-43E1-AEE4-4340924C61DA}" type="presOf" srcId="{40A4BD44-6C9D-4F5F-84BD-E4A1EF7AC3E4}" destId="{AA222ED4-22E0-485F-ADE6-6F8EE69186BF}" srcOrd="0" destOrd="0" presId="urn:microsoft.com/office/officeart/2005/8/layout/vList5"/>
    <dgm:cxn modelId="{DC6E8CF6-669F-492A-82E9-BD376C6539A7}" srcId="{40A4BD44-6C9D-4F5F-84BD-E4A1EF7AC3E4}" destId="{7E2B685F-412C-4DD1-A801-A803B1206E9C}" srcOrd="0" destOrd="0" parTransId="{4B02B0EB-8038-45AE-A875-0AAFBCCDCF70}" sibTransId="{76B62909-15C2-4127-8F53-FCB509F6D409}"/>
    <dgm:cxn modelId="{0C471B88-154D-42EC-AC93-A51CE6B9D010}" type="presOf" srcId="{7E2B685F-412C-4DD1-A801-A803B1206E9C}" destId="{05F088FA-8CAD-495F-BE86-EAEE39E17295}" srcOrd="0" destOrd="0" presId="urn:microsoft.com/office/officeart/2005/8/layout/vList5"/>
    <dgm:cxn modelId="{7458D3BD-EC84-44BB-917C-4EE5236F5761}" type="presOf" srcId="{23E040C9-9E41-421A-8DF7-72C5471971C9}" destId="{80CDA274-C9BE-4D02-ACFD-1E78B8BC8C06}" srcOrd="0" destOrd="0" presId="urn:microsoft.com/office/officeart/2005/8/layout/vList5"/>
    <dgm:cxn modelId="{C099B28D-67EE-426D-A9FA-B2E8F1C65154}" srcId="{7E2B685F-412C-4DD1-A801-A803B1206E9C}" destId="{16DDADF0-99D1-4FDA-8719-E7E3977589C1}" srcOrd="1" destOrd="0" parTransId="{6725C2D5-3CD1-48F9-8605-E2AA27D979FA}" sibTransId="{88D59E9A-0F55-4597-B0A2-BA964263841A}"/>
    <dgm:cxn modelId="{25AB6463-CD8D-4B7C-A86E-8F46BAC74C0F}" type="presOf" srcId="{16DDADF0-99D1-4FDA-8719-E7E3977589C1}" destId="{80CDA274-C9BE-4D02-ACFD-1E78B8BC8C06}" srcOrd="0" destOrd="1" presId="urn:microsoft.com/office/officeart/2005/8/layout/vList5"/>
    <dgm:cxn modelId="{6B532079-C189-459A-BBBF-FB0B24CAEA20}" type="presParOf" srcId="{AA222ED4-22E0-485F-ADE6-6F8EE69186BF}" destId="{1E3B427C-FBF7-41A2-8104-A5EDF031BD46}" srcOrd="0" destOrd="0" presId="urn:microsoft.com/office/officeart/2005/8/layout/vList5"/>
    <dgm:cxn modelId="{8EE3DD92-8F45-4C4A-B47D-EAE8C502DA24}" type="presParOf" srcId="{1E3B427C-FBF7-41A2-8104-A5EDF031BD46}" destId="{05F088FA-8CAD-495F-BE86-EAEE39E17295}" srcOrd="0" destOrd="0" presId="urn:microsoft.com/office/officeart/2005/8/layout/vList5"/>
    <dgm:cxn modelId="{C2F834FA-ED66-4A52-99D1-BB9AA7484CCE}" type="presParOf" srcId="{1E3B427C-FBF7-41A2-8104-A5EDF031BD46}" destId="{80CDA274-C9BE-4D02-ACFD-1E78B8BC8C0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A4BD44-6C9D-4F5F-84BD-E4A1EF7AC3E4}" type="doc">
      <dgm:prSet loTypeId="urn:microsoft.com/office/officeart/2005/8/layout/vList5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7E2B685F-412C-4DD1-A801-A803B1206E9C}">
      <dgm:prSet phldrT="[텍스트]" custT="1"/>
      <dgm:spPr>
        <a:solidFill>
          <a:srgbClr val="F8A15A"/>
        </a:solidFill>
      </dgm:spPr>
      <dgm:t>
        <a:bodyPr/>
        <a:lstStyle/>
        <a:p>
          <a:pPr latinLnBrk="1"/>
          <a:r>
            <a:rPr lang="en-US" altLang="ko-KR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</a:t>
          </a:r>
          <a:r>
            <a:rPr lang="ko-KR" alt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단계</a:t>
          </a:r>
          <a:endParaRPr lang="ko-KR" altLang="en-US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B02B0EB-8038-45AE-A875-0AAFBCCDCF70}" type="parTrans" cxnId="{DC6E8CF6-669F-492A-82E9-BD376C6539A7}">
      <dgm:prSet/>
      <dgm:spPr/>
      <dgm:t>
        <a:bodyPr/>
        <a:lstStyle/>
        <a:p>
          <a:pPr latinLnBrk="1"/>
          <a:endParaRPr lang="ko-KR" altLang="en-US"/>
        </a:p>
      </dgm:t>
    </dgm:pt>
    <dgm:pt modelId="{76B62909-15C2-4127-8F53-FCB509F6D409}" type="sibTrans" cxnId="{DC6E8CF6-669F-492A-82E9-BD376C6539A7}">
      <dgm:prSet/>
      <dgm:spPr/>
      <dgm:t>
        <a:bodyPr/>
        <a:lstStyle/>
        <a:p>
          <a:pPr latinLnBrk="1"/>
          <a:endParaRPr lang="ko-KR" altLang="en-US"/>
        </a:p>
      </dgm:t>
    </dgm:pt>
    <dgm:pt modelId="{23E040C9-9E41-421A-8DF7-72C5471971C9}">
      <dgm:prSet phldrT="[텍스트]" custT="1"/>
      <dgm:spPr/>
      <dgm:t>
        <a:bodyPr/>
        <a:lstStyle/>
        <a:p>
          <a:pPr latinLnBrk="1"/>
          <a:r>
            <a:rPr lang="en-US" altLang="ko-KR" sz="1400" b="1" spc="-150" dirty="0" smtClean="0">
              <a:solidFill>
                <a:srgbClr val="000000"/>
              </a:solidFill>
              <a:latin typeface="+mn-ea"/>
              <a:ea typeface="+mn-ea"/>
            </a:rPr>
            <a:t>Upgrading </a:t>
          </a:r>
          <a:r>
            <a:rPr lang="ko-KR" altLang="en-US" sz="1400" b="1" spc="-150" dirty="0" smtClean="0">
              <a:solidFill>
                <a:srgbClr val="000000"/>
              </a:solidFill>
              <a:latin typeface="+mn-ea"/>
              <a:ea typeface="+mn-ea"/>
            </a:rPr>
            <a:t>확대 </a:t>
          </a:r>
          <a:r>
            <a:rPr lang="en-US" altLang="ko-KR" sz="1400" b="1" spc="-150" dirty="0" smtClean="0">
              <a:solidFill>
                <a:srgbClr val="000000"/>
              </a:solidFill>
              <a:latin typeface="+mn-ea"/>
              <a:ea typeface="+mn-ea"/>
            </a:rPr>
            <a:t>+ Intergrating </a:t>
          </a:r>
          <a:r>
            <a:rPr lang="ko-KR" altLang="en-US" sz="1400" b="1" spc="-150" dirty="0" smtClean="0">
              <a:solidFill>
                <a:srgbClr val="000000"/>
              </a:solidFill>
              <a:latin typeface="+mn-ea"/>
              <a:ea typeface="+mn-ea"/>
            </a:rPr>
            <a:t>성숙</a:t>
          </a:r>
          <a:endParaRPr lang="ko-KR" altLang="en-US" sz="1400" dirty="0">
            <a:latin typeface="+mn-ea"/>
            <a:ea typeface="+mn-ea"/>
          </a:endParaRPr>
        </a:p>
      </dgm:t>
    </dgm:pt>
    <dgm:pt modelId="{CCA8E890-9705-4A1A-B098-DDCAD68E56FF}" type="parTrans" cxnId="{DB058FEE-BE4A-42EC-B762-0F940975B884}">
      <dgm:prSet/>
      <dgm:spPr/>
      <dgm:t>
        <a:bodyPr/>
        <a:lstStyle/>
        <a:p>
          <a:pPr latinLnBrk="1"/>
          <a:endParaRPr lang="ko-KR" altLang="en-US"/>
        </a:p>
      </dgm:t>
    </dgm:pt>
    <dgm:pt modelId="{E6343E12-8D52-4EA9-8181-E9CF1F5BACF8}" type="sibTrans" cxnId="{DB058FEE-BE4A-42EC-B762-0F940975B884}">
      <dgm:prSet/>
      <dgm:spPr/>
      <dgm:t>
        <a:bodyPr/>
        <a:lstStyle/>
        <a:p>
          <a:pPr latinLnBrk="1"/>
          <a:endParaRPr lang="ko-KR" altLang="en-US"/>
        </a:p>
      </dgm:t>
    </dgm:pt>
    <dgm:pt modelId="{B9E17631-9290-479D-A10D-AC1BEA8B248E}">
      <dgm:prSet custT="1"/>
      <dgm:spPr/>
      <dgm:t>
        <a:bodyPr/>
        <a:lstStyle/>
        <a:p>
          <a:pPr latinLnBrk="1"/>
          <a:r>
            <a:rPr lang="ko-KR" altLang="en-US" sz="1300" spc="-150" dirty="0" smtClean="0">
              <a:solidFill>
                <a:srgbClr val="000000"/>
              </a:solidFill>
              <a:latin typeface="+mn-ea"/>
              <a:ea typeface="+mn-ea"/>
            </a:rPr>
            <a:t>기술집약적 부가가치 창출 확대 </a:t>
          </a:r>
          <a:r>
            <a:rPr lang="en-US" altLang="ko-KR" sz="1300" spc="-150" dirty="0" smtClean="0">
              <a:solidFill>
                <a:srgbClr val="000000"/>
              </a:solidFill>
              <a:latin typeface="+mn-ea"/>
              <a:ea typeface="+mn-ea"/>
            </a:rPr>
            <a:t>+ </a:t>
          </a:r>
          <a:r>
            <a:rPr lang="ko-KR" altLang="en-US" sz="1300" spc="-150" dirty="0" smtClean="0">
              <a:solidFill>
                <a:srgbClr val="000000"/>
              </a:solidFill>
              <a:latin typeface="+mn-ea"/>
              <a:ea typeface="+mn-ea"/>
            </a:rPr>
            <a:t>고부가 영역의 </a:t>
          </a:r>
          <a:r>
            <a:rPr lang="en-US" altLang="ko-KR" sz="1300" spc="-150" dirty="0" smtClean="0">
              <a:solidFill>
                <a:srgbClr val="000000"/>
              </a:solidFill>
              <a:latin typeface="+mn-ea"/>
              <a:ea typeface="+mn-ea"/>
            </a:rPr>
            <a:t>GVC </a:t>
          </a:r>
          <a:r>
            <a:rPr lang="ko-KR" altLang="en-US" sz="1300" spc="-150" dirty="0" smtClean="0">
              <a:solidFill>
                <a:srgbClr val="000000"/>
              </a:solidFill>
              <a:latin typeface="+mn-ea"/>
              <a:ea typeface="+mn-ea"/>
            </a:rPr>
            <a:t>참여 확대</a:t>
          </a:r>
          <a:endParaRPr lang="en-US" altLang="ko-KR" sz="1300" spc="-150" dirty="0" smtClean="0">
            <a:solidFill>
              <a:srgbClr val="000000"/>
            </a:solidFill>
            <a:latin typeface="+mn-ea"/>
            <a:ea typeface="+mn-ea"/>
          </a:endParaRPr>
        </a:p>
      </dgm:t>
    </dgm:pt>
    <dgm:pt modelId="{7E805ADE-442F-4014-9938-9A4A13629D54}" type="sibTrans" cxnId="{428FF495-F516-4F36-8E90-1BC72A499143}">
      <dgm:prSet/>
      <dgm:spPr/>
      <dgm:t>
        <a:bodyPr/>
        <a:lstStyle/>
        <a:p>
          <a:pPr latinLnBrk="1"/>
          <a:endParaRPr lang="ko-KR" altLang="en-US"/>
        </a:p>
      </dgm:t>
    </dgm:pt>
    <dgm:pt modelId="{614ED4F1-6E20-4CC1-85B8-D0F6DE9E1119}" type="parTrans" cxnId="{428FF495-F516-4F36-8E90-1BC72A499143}">
      <dgm:prSet/>
      <dgm:spPr/>
      <dgm:t>
        <a:bodyPr/>
        <a:lstStyle/>
        <a:p>
          <a:pPr latinLnBrk="1"/>
          <a:endParaRPr lang="ko-KR" altLang="en-US"/>
        </a:p>
      </dgm:t>
    </dgm:pt>
    <dgm:pt modelId="{AA222ED4-22E0-485F-ADE6-6F8EE69186BF}" type="pres">
      <dgm:prSet presAssocID="{40A4BD44-6C9D-4F5F-84BD-E4A1EF7AC3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E3B427C-FBF7-41A2-8104-A5EDF031BD46}" type="pres">
      <dgm:prSet presAssocID="{7E2B685F-412C-4DD1-A801-A803B1206E9C}" presName="linNode" presStyleCnt="0"/>
      <dgm:spPr/>
    </dgm:pt>
    <dgm:pt modelId="{05F088FA-8CAD-495F-BE86-EAEE39E17295}" type="pres">
      <dgm:prSet presAssocID="{7E2B685F-412C-4DD1-A801-A803B1206E9C}" presName="parentText" presStyleLbl="node1" presStyleIdx="0" presStyleCnt="1" custScaleX="59576" custLinFactNeighborY="9149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CDA274-C9BE-4D02-ACFD-1E78B8BC8C06}" type="pres">
      <dgm:prSet presAssocID="{7E2B685F-412C-4DD1-A801-A803B1206E9C}" presName="descendantText" presStyleLbl="alignAccFollowNode1" presStyleIdx="0" presStyleCnt="1" custScaleX="7917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B058FEE-BE4A-42EC-B762-0F940975B884}" srcId="{7E2B685F-412C-4DD1-A801-A803B1206E9C}" destId="{23E040C9-9E41-421A-8DF7-72C5471971C9}" srcOrd="0" destOrd="0" parTransId="{CCA8E890-9705-4A1A-B098-DDCAD68E56FF}" sibTransId="{E6343E12-8D52-4EA9-8181-E9CF1F5BACF8}"/>
    <dgm:cxn modelId="{65F2200E-7ABF-47D3-B838-F015E58C03E1}" type="presOf" srcId="{40A4BD44-6C9D-4F5F-84BD-E4A1EF7AC3E4}" destId="{AA222ED4-22E0-485F-ADE6-6F8EE69186BF}" srcOrd="0" destOrd="0" presId="urn:microsoft.com/office/officeart/2005/8/layout/vList5"/>
    <dgm:cxn modelId="{DC6E8CF6-669F-492A-82E9-BD376C6539A7}" srcId="{40A4BD44-6C9D-4F5F-84BD-E4A1EF7AC3E4}" destId="{7E2B685F-412C-4DD1-A801-A803B1206E9C}" srcOrd="0" destOrd="0" parTransId="{4B02B0EB-8038-45AE-A875-0AAFBCCDCF70}" sibTransId="{76B62909-15C2-4127-8F53-FCB509F6D409}"/>
    <dgm:cxn modelId="{F134386D-9325-45BA-BB03-4A73DDCFBF74}" type="presOf" srcId="{23E040C9-9E41-421A-8DF7-72C5471971C9}" destId="{80CDA274-C9BE-4D02-ACFD-1E78B8BC8C06}" srcOrd="0" destOrd="0" presId="urn:microsoft.com/office/officeart/2005/8/layout/vList5"/>
    <dgm:cxn modelId="{47734B64-5DD8-4E55-B02D-72E97547A4EE}" type="presOf" srcId="{7E2B685F-412C-4DD1-A801-A803B1206E9C}" destId="{05F088FA-8CAD-495F-BE86-EAEE39E17295}" srcOrd="0" destOrd="0" presId="urn:microsoft.com/office/officeart/2005/8/layout/vList5"/>
    <dgm:cxn modelId="{428FF495-F516-4F36-8E90-1BC72A499143}" srcId="{7E2B685F-412C-4DD1-A801-A803B1206E9C}" destId="{B9E17631-9290-479D-A10D-AC1BEA8B248E}" srcOrd="1" destOrd="0" parTransId="{614ED4F1-6E20-4CC1-85B8-D0F6DE9E1119}" sibTransId="{7E805ADE-442F-4014-9938-9A4A13629D54}"/>
    <dgm:cxn modelId="{A37D79E3-7639-43D0-A05E-D1B8DE82AAED}" type="presOf" srcId="{B9E17631-9290-479D-A10D-AC1BEA8B248E}" destId="{80CDA274-C9BE-4D02-ACFD-1E78B8BC8C06}" srcOrd="0" destOrd="1" presId="urn:microsoft.com/office/officeart/2005/8/layout/vList5"/>
    <dgm:cxn modelId="{71C302CC-C15A-4A76-8A7E-C521FB4AC9D3}" type="presParOf" srcId="{AA222ED4-22E0-485F-ADE6-6F8EE69186BF}" destId="{1E3B427C-FBF7-41A2-8104-A5EDF031BD46}" srcOrd="0" destOrd="0" presId="urn:microsoft.com/office/officeart/2005/8/layout/vList5"/>
    <dgm:cxn modelId="{8E33909C-8A4C-4DC8-A8D1-E28E77C965FB}" type="presParOf" srcId="{1E3B427C-FBF7-41A2-8104-A5EDF031BD46}" destId="{05F088FA-8CAD-495F-BE86-EAEE39E17295}" srcOrd="0" destOrd="0" presId="urn:microsoft.com/office/officeart/2005/8/layout/vList5"/>
    <dgm:cxn modelId="{EA1C0F34-1E86-403A-B4CF-621831EA4F2E}" type="presParOf" srcId="{1E3B427C-FBF7-41A2-8104-A5EDF031BD46}" destId="{80CDA274-C9BE-4D02-ACFD-1E78B8BC8C0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0A4BD44-6C9D-4F5F-84BD-E4A1EF7AC3E4}" type="doc">
      <dgm:prSet loTypeId="urn:microsoft.com/office/officeart/2005/8/layout/vList5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7E2B685F-412C-4DD1-A801-A803B1206E9C}">
      <dgm:prSet phldrT="[텍스트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latinLnBrk="1"/>
          <a:r>
            <a:rPr lang="en-US" altLang="ko-KR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</a:t>
          </a:r>
          <a:r>
            <a:rPr lang="ko-KR" alt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단계</a:t>
          </a:r>
          <a:endParaRPr lang="ko-KR" altLang="en-US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B02B0EB-8038-45AE-A875-0AAFBCCDCF70}" type="parTrans" cxnId="{DC6E8CF6-669F-492A-82E9-BD376C6539A7}">
      <dgm:prSet/>
      <dgm:spPr/>
      <dgm:t>
        <a:bodyPr/>
        <a:lstStyle/>
        <a:p>
          <a:pPr latinLnBrk="1"/>
          <a:endParaRPr lang="ko-KR" altLang="en-US"/>
        </a:p>
      </dgm:t>
    </dgm:pt>
    <dgm:pt modelId="{76B62909-15C2-4127-8F53-FCB509F6D409}" type="sibTrans" cxnId="{DC6E8CF6-669F-492A-82E9-BD376C6539A7}">
      <dgm:prSet/>
      <dgm:spPr/>
      <dgm:t>
        <a:bodyPr/>
        <a:lstStyle/>
        <a:p>
          <a:pPr latinLnBrk="1"/>
          <a:endParaRPr lang="ko-KR" altLang="en-US"/>
        </a:p>
      </dgm:t>
    </dgm:pt>
    <dgm:pt modelId="{23E040C9-9E41-421A-8DF7-72C5471971C9}">
      <dgm:prSet phldrT="[텍스트]" custT="1"/>
      <dgm:spPr/>
      <dgm:t>
        <a:bodyPr/>
        <a:lstStyle/>
        <a:p>
          <a:pPr latinLnBrk="1"/>
          <a:r>
            <a:rPr lang="en-US" altLang="ko-KR" sz="1400" b="1" spc="-150" dirty="0" smtClean="0">
              <a:solidFill>
                <a:srgbClr val="000000"/>
              </a:solidFill>
              <a:latin typeface="함초롬바탕" panose="02030504000101010101" pitchFamily="18" charset="-127"/>
            </a:rPr>
            <a:t>Intergrating </a:t>
          </a:r>
          <a:r>
            <a:rPr lang="ko-KR" altLang="en-US" sz="1400" b="1" spc="-150" dirty="0" smtClean="0">
              <a:solidFill>
                <a:srgbClr val="000000"/>
              </a:solidFill>
              <a:latin typeface="함초롬바탕" panose="02030504000101010101" pitchFamily="18" charset="-127"/>
            </a:rPr>
            <a:t>시작</a:t>
          </a:r>
          <a:endParaRPr lang="ko-KR" altLang="en-US" sz="1400" dirty="0">
            <a:latin typeface="+mn-ea"/>
            <a:ea typeface="+mn-ea"/>
          </a:endParaRPr>
        </a:p>
      </dgm:t>
    </dgm:pt>
    <dgm:pt modelId="{CCA8E890-9705-4A1A-B098-DDCAD68E56FF}" type="parTrans" cxnId="{DB058FEE-BE4A-42EC-B762-0F940975B884}">
      <dgm:prSet/>
      <dgm:spPr/>
      <dgm:t>
        <a:bodyPr/>
        <a:lstStyle/>
        <a:p>
          <a:pPr latinLnBrk="1"/>
          <a:endParaRPr lang="ko-KR" altLang="en-US"/>
        </a:p>
      </dgm:t>
    </dgm:pt>
    <dgm:pt modelId="{E6343E12-8D52-4EA9-8181-E9CF1F5BACF8}" type="sibTrans" cxnId="{DB058FEE-BE4A-42EC-B762-0F940975B884}">
      <dgm:prSet/>
      <dgm:spPr/>
      <dgm:t>
        <a:bodyPr/>
        <a:lstStyle/>
        <a:p>
          <a:pPr latinLnBrk="1"/>
          <a:endParaRPr lang="ko-KR" altLang="en-US"/>
        </a:p>
      </dgm:t>
    </dgm:pt>
    <dgm:pt modelId="{BB3D413A-5A4F-47E9-86EA-FCD0C4826BB3}">
      <dgm:prSet custT="1"/>
      <dgm:spPr/>
      <dgm:t>
        <a:bodyPr/>
        <a:lstStyle/>
        <a:p>
          <a:pPr latinLnBrk="1"/>
          <a:r>
            <a:rPr lang="en-US" altLang="ko-KR" sz="1400" spc="-150" dirty="0" smtClean="0">
              <a:solidFill>
                <a:srgbClr val="000000"/>
              </a:solidFill>
              <a:latin typeface="+mn-ea"/>
              <a:ea typeface="+mn-ea"/>
            </a:rPr>
            <a:t>GVC</a:t>
          </a:r>
          <a:r>
            <a:rPr lang="ko-KR" altLang="en-US" sz="1400" spc="-150" dirty="0" smtClean="0">
              <a:solidFill>
                <a:srgbClr val="000000"/>
              </a:solidFill>
              <a:latin typeface="+mn-ea"/>
              <a:ea typeface="+mn-ea"/>
            </a:rPr>
            <a:t>에 대한 참여 시작</a:t>
          </a:r>
          <a:endParaRPr lang="ko-KR" altLang="en-US" sz="1400" spc="-150" dirty="0">
            <a:solidFill>
              <a:srgbClr val="000000"/>
            </a:solidFill>
            <a:latin typeface="+mn-ea"/>
            <a:ea typeface="+mn-ea"/>
          </a:endParaRPr>
        </a:p>
      </dgm:t>
    </dgm:pt>
    <dgm:pt modelId="{D68EE191-C440-4886-B4FA-7567B2CFABE4}" type="parTrans" cxnId="{537D1348-7C9E-4BDD-B360-B8920A7FF1C6}">
      <dgm:prSet/>
      <dgm:spPr/>
      <dgm:t>
        <a:bodyPr/>
        <a:lstStyle/>
        <a:p>
          <a:pPr latinLnBrk="1"/>
          <a:endParaRPr lang="ko-KR" altLang="en-US"/>
        </a:p>
      </dgm:t>
    </dgm:pt>
    <dgm:pt modelId="{A0B73AA9-1C6D-4DAD-8E37-1CB6B3E6FCED}" type="sibTrans" cxnId="{537D1348-7C9E-4BDD-B360-B8920A7FF1C6}">
      <dgm:prSet/>
      <dgm:spPr/>
      <dgm:t>
        <a:bodyPr/>
        <a:lstStyle/>
        <a:p>
          <a:pPr latinLnBrk="1"/>
          <a:endParaRPr lang="ko-KR" altLang="en-US"/>
        </a:p>
      </dgm:t>
    </dgm:pt>
    <dgm:pt modelId="{AA222ED4-22E0-485F-ADE6-6F8EE69186BF}" type="pres">
      <dgm:prSet presAssocID="{40A4BD44-6C9D-4F5F-84BD-E4A1EF7AC3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E3B427C-FBF7-41A2-8104-A5EDF031BD46}" type="pres">
      <dgm:prSet presAssocID="{7E2B685F-412C-4DD1-A801-A803B1206E9C}" presName="linNode" presStyleCnt="0"/>
      <dgm:spPr/>
    </dgm:pt>
    <dgm:pt modelId="{05F088FA-8CAD-495F-BE86-EAEE39E17295}" type="pres">
      <dgm:prSet presAssocID="{7E2B685F-412C-4DD1-A801-A803B1206E9C}" presName="parentText" presStyleLbl="node1" presStyleIdx="0" presStyleCnt="1" custScaleX="59576" custLinFactNeighborY="9149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CDA274-C9BE-4D02-ACFD-1E78B8BC8C06}" type="pres">
      <dgm:prSet presAssocID="{7E2B685F-412C-4DD1-A801-A803B1206E9C}" presName="descendantText" presStyleLbl="alignAccFollowNode1" presStyleIdx="0" presStyleCnt="1" custScaleX="10201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B058FEE-BE4A-42EC-B762-0F940975B884}" srcId="{7E2B685F-412C-4DD1-A801-A803B1206E9C}" destId="{23E040C9-9E41-421A-8DF7-72C5471971C9}" srcOrd="0" destOrd="0" parTransId="{CCA8E890-9705-4A1A-B098-DDCAD68E56FF}" sibTransId="{E6343E12-8D52-4EA9-8181-E9CF1F5BACF8}"/>
    <dgm:cxn modelId="{C3D1E007-9B2C-4CF8-A1AE-BC2C12C8F271}" type="presOf" srcId="{BB3D413A-5A4F-47E9-86EA-FCD0C4826BB3}" destId="{80CDA274-C9BE-4D02-ACFD-1E78B8BC8C06}" srcOrd="0" destOrd="1" presId="urn:microsoft.com/office/officeart/2005/8/layout/vList5"/>
    <dgm:cxn modelId="{DC6E8CF6-669F-492A-82E9-BD376C6539A7}" srcId="{40A4BD44-6C9D-4F5F-84BD-E4A1EF7AC3E4}" destId="{7E2B685F-412C-4DD1-A801-A803B1206E9C}" srcOrd="0" destOrd="0" parTransId="{4B02B0EB-8038-45AE-A875-0AAFBCCDCF70}" sibTransId="{76B62909-15C2-4127-8F53-FCB509F6D409}"/>
    <dgm:cxn modelId="{CFA982C0-4141-4D71-85D5-84C7FF623BED}" type="presOf" srcId="{40A4BD44-6C9D-4F5F-84BD-E4A1EF7AC3E4}" destId="{AA222ED4-22E0-485F-ADE6-6F8EE69186BF}" srcOrd="0" destOrd="0" presId="urn:microsoft.com/office/officeart/2005/8/layout/vList5"/>
    <dgm:cxn modelId="{FF9CB28C-3C20-4943-8893-8530F9BA0B18}" type="presOf" srcId="{23E040C9-9E41-421A-8DF7-72C5471971C9}" destId="{80CDA274-C9BE-4D02-ACFD-1E78B8BC8C06}" srcOrd="0" destOrd="0" presId="urn:microsoft.com/office/officeart/2005/8/layout/vList5"/>
    <dgm:cxn modelId="{537D1348-7C9E-4BDD-B360-B8920A7FF1C6}" srcId="{7E2B685F-412C-4DD1-A801-A803B1206E9C}" destId="{BB3D413A-5A4F-47E9-86EA-FCD0C4826BB3}" srcOrd="1" destOrd="0" parTransId="{D68EE191-C440-4886-B4FA-7567B2CFABE4}" sibTransId="{A0B73AA9-1C6D-4DAD-8E37-1CB6B3E6FCED}"/>
    <dgm:cxn modelId="{AC01EC70-4A1B-4CB9-BFB8-3F2787A1470D}" type="presOf" srcId="{7E2B685F-412C-4DD1-A801-A803B1206E9C}" destId="{05F088FA-8CAD-495F-BE86-EAEE39E17295}" srcOrd="0" destOrd="0" presId="urn:microsoft.com/office/officeart/2005/8/layout/vList5"/>
    <dgm:cxn modelId="{193C6ABA-79D1-4F09-98B2-9D1DDD723F3D}" type="presParOf" srcId="{AA222ED4-22E0-485F-ADE6-6F8EE69186BF}" destId="{1E3B427C-FBF7-41A2-8104-A5EDF031BD46}" srcOrd="0" destOrd="0" presId="urn:microsoft.com/office/officeart/2005/8/layout/vList5"/>
    <dgm:cxn modelId="{CCE1E394-F814-4535-9734-365C11F3F116}" type="presParOf" srcId="{1E3B427C-FBF7-41A2-8104-A5EDF031BD46}" destId="{05F088FA-8CAD-495F-BE86-EAEE39E17295}" srcOrd="0" destOrd="0" presId="urn:microsoft.com/office/officeart/2005/8/layout/vList5"/>
    <dgm:cxn modelId="{4C766190-16B5-4DE7-A18B-0F240A3420EB}" type="presParOf" srcId="{1E3B427C-FBF7-41A2-8104-A5EDF031BD46}" destId="{80CDA274-C9BE-4D02-ACFD-1E78B8BC8C0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0A4BD44-6C9D-4F5F-84BD-E4A1EF7AC3E4}" type="doc">
      <dgm:prSet loTypeId="urn:microsoft.com/office/officeart/2005/8/layout/vList5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7E2B685F-412C-4DD1-A801-A803B1206E9C}">
      <dgm:prSet phldrT="[텍스트]" custT="1"/>
      <dgm:spPr>
        <a:solidFill>
          <a:srgbClr val="E68C08">
            <a:alpha val="76000"/>
          </a:srgbClr>
        </a:solidFill>
      </dgm:spPr>
      <dgm:t>
        <a:bodyPr/>
        <a:lstStyle/>
        <a:p>
          <a:pPr latinLnBrk="1"/>
          <a:r>
            <a:rPr lang="en-US" altLang="ko-KR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</a:t>
          </a:r>
          <a:r>
            <a:rPr lang="ko-KR" alt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단계</a:t>
          </a:r>
          <a:endParaRPr lang="ko-KR" altLang="en-US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B02B0EB-8038-45AE-A875-0AAFBCCDCF70}" type="parTrans" cxnId="{DC6E8CF6-669F-492A-82E9-BD376C6539A7}">
      <dgm:prSet/>
      <dgm:spPr/>
      <dgm:t>
        <a:bodyPr/>
        <a:lstStyle/>
        <a:p>
          <a:pPr latinLnBrk="1"/>
          <a:endParaRPr lang="ko-KR" altLang="en-US"/>
        </a:p>
      </dgm:t>
    </dgm:pt>
    <dgm:pt modelId="{76B62909-15C2-4127-8F53-FCB509F6D409}" type="sibTrans" cxnId="{DC6E8CF6-669F-492A-82E9-BD376C6539A7}">
      <dgm:prSet/>
      <dgm:spPr/>
      <dgm:t>
        <a:bodyPr/>
        <a:lstStyle/>
        <a:p>
          <a:pPr latinLnBrk="1"/>
          <a:endParaRPr lang="ko-KR" altLang="en-US"/>
        </a:p>
      </dgm:t>
    </dgm:pt>
    <dgm:pt modelId="{23E040C9-9E41-421A-8DF7-72C5471971C9}">
      <dgm:prSet phldrT="[텍스트]" custT="1"/>
      <dgm:spPr/>
      <dgm:t>
        <a:bodyPr/>
        <a:lstStyle/>
        <a:p>
          <a:pPr latinLnBrk="1"/>
          <a:r>
            <a:rPr lang="en-US" altLang="ko-KR" sz="1400" b="1" spc="-150" dirty="0" smtClean="0">
              <a:solidFill>
                <a:srgbClr val="000000"/>
              </a:solidFill>
              <a:latin typeface="+mn-ea"/>
              <a:ea typeface="+mn-ea"/>
            </a:rPr>
            <a:t>Intergrating </a:t>
          </a:r>
          <a:r>
            <a:rPr lang="ko-KR" altLang="en-US" sz="1400" b="1" spc="-150" dirty="0" smtClean="0">
              <a:solidFill>
                <a:srgbClr val="000000"/>
              </a:solidFill>
              <a:latin typeface="+mn-ea"/>
              <a:ea typeface="+mn-ea"/>
            </a:rPr>
            <a:t>확대 </a:t>
          </a:r>
          <a:r>
            <a:rPr lang="en-US" altLang="ko-KR" sz="1400" b="1" spc="-150" dirty="0" smtClean="0">
              <a:solidFill>
                <a:srgbClr val="000000"/>
              </a:solidFill>
              <a:latin typeface="+mn-ea"/>
              <a:ea typeface="+mn-ea"/>
            </a:rPr>
            <a:t>+ Upgrading </a:t>
          </a:r>
          <a:r>
            <a:rPr lang="ko-KR" altLang="en-US" sz="1400" b="1" spc="-150" dirty="0" smtClean="0">
              <a:solidFill>
                <a:srgbClr val="000000"/>
              </a:solidFill>
              <a:latin typeface="+mn-ea"/>
              <a:ea typeface="+mn-ea"/>
            </a:rPr>
            <a:t>시작</a:t>
          </a:r>
          <a:endParaRPr lang="ko-KR" altLang="en-US" sz="1400" dirty="0">
            <a:latin typeface="+mn-ea"/>
            <a:ea typeface="+mn-ea"/>
          </a:endParaRPr>
        </a:p>
      </dgm:t>
    </dgm:pt>
    <dgm:pt modelId="{CCA8E890-9705-4A1A-B098-DDCAD68E56FF}" type="parTrans" cxnId="{DB058FEE-BE4A-42EC-B762-0F940975B884}">
      <dgm:prSet/>
      <dgm:spPr/>
      <dgm:t>
        <a:bodyPr/>
        <a:lstStyle/>
        <a:p>
          <a:pPr latinLnBrk="1"/>
          <a:endParaRPr lang="ko-KR" altLang="en-US"/>
        </a:p>
      </dgm:t>
    </dgm:pt>
    <dgm:pt modelId="{E6343E12-8D52-4EA9-8181-E9CF1F5BACF8}" type="sibTrans" cxnId="{DB058FEE-BE4A-42EC-B762-0F940975B884}">
      <dgm:prSet/>
      <dgm:spPr/>
      <dgm:t>
        <a:bodyPr/>
        <a:lstStyle/>
        <a:p>
          <a:pPr latinLnBrk="1"/>
          <a:endParaRPr lang="ko-KR" altLang="en-US"/>
        </a:p>
      </dgm:t>
    </dgm:pt>
    <dgm:pt modelId="{44C21C97-0E0A-4C7D-AD58-33F093C29911}">
      <dgm:prSet custT="1"/>
      <dgm:spPr/>
      <dgm:t>
        <a:bodyPr/>
        <a:lstStyle/>
        <a:p>
          <a:pPr latinLnBrk="1"/>
          <a:r>
            <a:rPr lang="en-US" altLang="ko-KR" sz="1400" spc="-150" dirty="0" smtClean="0">
              <a:solidFill>
                <a:srgbClr val="000000"/>
              </a:solidFill>
              <a:latin typeface="+mn-ea"/>
              <a:ea typeface="+mn-ea"/>
            </a:rPr>
            <a:t>GVC</a:t>
          </a:r>
          <a:r>
            <a:rPr lang="ko-KR" altLang="en-US" sz="1400" spc="-150" dirty="0" smtClean="0">
              <a:solidFill>
                <a:srgbClr val="000000"/>
              </a:solidFill>
              <a:latin typeface="+mn-ea"/>
              <a:ea typeface="+mn-ea"/>
            </a:rPr>
            <a:t>에 대한 참여지속 </a:t>
          </a:r>
          <a:r>
            <a:rPr lang="en-US" altLang="ko-KR" sz="1400" spc="-150" dirty="0" smtClean="0">
              <a:solidFill>
                <a:srgbClr val="000000"/>
              </a:solidFill>
              <a:latin typeface="+mn-ea"/>
              <a:ea typeface="+mn-ea"/>
            </a:rPr>
            <a:t>+  </a:t>
          </a:r>
          <a:r>
            <a:rPr lang="ko-KR" altLang="en-US" sz="1400" spc="-150" dirty="0" smtClean="0">
              <a:solidFill>
                <a:srgbClr val="000000"/>
              </a:solidFill>
              <a:latin typeface="+mn-ea"/>
              <a:ea typeface="+mn-ea"/>
            </a:rPr>
            <a:t>생산성 향상 시작</a:t>
          </a:r>
          <a:endParaRPr lang="ko-KR" altLang="en-US" sz="1400" spc="-150" dirty="0">
            <a:solidFill>
              <a:srgbClr val="000000"/>
            </a:solidFill>
            <a:latin typeface="+mn-ea"/>
            <a:ea typeface="+mn-ea"/>
          </a:endParaRPr>
        </a:p>
      </dgm:t>
    </dgm:pt>
    <dgm:pt modelId="{D21BCD9B-A656-4EF5-800C-69BFC603A7B7}" type="parTrans" cxnId="{836798B9-6184-4877-8F8D-B5D2704CF77D}">
      <dgm:prSet/>
      <dgm:spPr/>
      <dgm:t>
        <a:bodyPr/>
        <a:lstStyle/>
        <a:p>
          <a:pPr latinLnBrk="1"/>
          <a:endParaRPr lang="ko-KR" altLang="en-US"/>
        </a:p>
      </dgm:t>
    </dgm:pt>
    <dgm:pt modelId="{89FE371E-D56B-4C66-B74B-5ACAF9748645}" type="sibTrans" cxnId="{836798B9-6184-4877-8F8D-B5D2704CF77D}">
      <dgm:prSet/>
      <dgm:spPr/>
      <dgm:t>
        <a:bodyPr/>
        <a:lstStyle/>
        <a:p>
          <a:pPr latinLnBrk="1"/>
          <a:endParaRPr lang="ko-KR" altLang="en-US"/>
        </a:p>
      </dgm:t>
    </dgm:pt>
    <dgm:pt modelId="{AA222ED4-22E0-485F-ADE6-6F8EE69186BF}" type="pres">
      <dgm:prSet presAssocID="{40A4BD44-6C9D-4F5F-84BD-E4A1EF7AC3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E3B427C-FBF7-41A2-8104-A5EDF031BD46}" type="pres">
      <dgm:prSet presAssocID="{7E2B685F-412C-4DD1-A801-A803B1206E9C}" presName="linNode" presStyleCnt="0"/>
      <dgm:spPr/>
    </dgm:pt>
    <dgm:pt modelId="{05F088FA-8CAD-495F-BE86-EAEE39E17295}" type="pres">
      <dgm:prSet presAssocID="{7E2B685F-412C-4DD1-A801-A803B1206E9C}" presName="parentText" presStyleLbl="node1" presStyleIdx="0" presStyleCnt="1" custScaleX="59576" custLinFactNeighborY="9149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CDA274-C9BE-4D02-ACFD-1E78B8BC8C06}" type="pres">
      <dgm:prSet presAssocID="{7E2B685F-412C-4DD1-A801-A803B1206E9C}" presName="descendantText" presStyleLbl="alignAccFollowNode1" presStyleIdx="0" presStyleCnt="1" custScaleX="10201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B058FEE-BE4A-42EC-B762-0F940975B884}" srcId="{7E2B685F-412C-4DD1-A801-A803B1206E9C}" destId="{23E040C9-9E41-421A-8DF7-72C5471971C9}" srcOrd="0" destOrd="0" parTransId="{CCA8E890-9705-4A1A-B098-DDCAD68E56FF}" sibTransId="{E6343E12-8D52-4EA9-8181-E9CF1F5BACF8}"/>
    <dgm:cxn modelId="{15475BB3-073A-486B-A24D-040794998A23}" type="presOf" srcId="{7E2B685F-412C-4DD1-A801-A803B1206E9C}" destId="{05F088FA-8CAD-495F-BE86-EAEE39E17295}" srcOrd="0" destOrd="0" presId="urn:microsoft.com/office/officeart/2005/8/layout/vList5"/>
    <dgm:cxn modelId="{DC6E8CF6-669F-492A-82E9-BD376C6539A7}" srcId="{40A4BD44-6C9D-4F5F-84BD-E4A1EF7AC3E4}" destId="{7E2B685F-412C-4DD1-A801-A803B1206E9C}" srcOrd="0" destOrd="0" parTransId="{4B02B0EB-8038-45AE-A875-0AAFBCCDCF70}" sibTransId="{76B62909-15C2-4127-8F53-FCB509F6D409}"/>
    <dgm:cxn modelId="{309D474A-0361-46F8-A377-17DBFEFC7DA2}" type="presOf" srcId="{44C21C97-0E0A-4C7D-AD58-33F093C29911}" destId="{80CDA274-C9BE-4D02-ACFD-1E78B8BC8C06}" srcOrd="0" destOrd="1" presId="urn:microsoft.com/office/officeart/2005/8/layout/vList5"/>
    <dgm:cxn modelId="{2D084D36-A83C-42E6-A76D-639F83809421}" type="presOf" srcId="{40A4BD44-6C9D-4F5F-84BD-E4A1EF7AC3E4}" destId="{AA222ED4-22E0-485F-ADE6-6F8EE69186BF}" srcOrd="0" destOrd="0" presId="urn:microsoft.com/office/officeart/2005/8/layout/vList5"/>
    <dgm:cxn modelId="{C2040BCE-7EE3-4238-ADC6-EE7429A374E6}" type="presOf" srcId="{23E040C9-9E41-421A-8DF7-72C5471971C9}" destId="{80CDA274-C9BE-4D02-ACFD-1E78B8BC8C06}" srcOrd="0" destOrd="0" presId="urn:microsoft.com/office/officeart/2005/8/layout/vList5"/>
    <dgm:cxn modelId="{836798B9-6184-4877-8F8D-B5D2704CF77D}" srcId="{7E2B685F-412C-4DD1-A801-A803B1206E9C}" destId="{44C21C97-0E0A-4C7D-AD58-33F093C29911}" srcOrd="1" destOrd="0" parTransId="{D21BCD9B-A656-4EF5-800C-69BFC603A7B7}" sibTransId="{89FE371E-D56B-4C66-B74B-5ACAF9748645}"/>
    <dgm:cxn modelId="{2EF1D90B-539C-40B6-BE2E-0A7CBE2FE5A2}" type="presParOf" srcId="{AA222ED4-22E0-485F-ADE6-6F8EE69186BF}" destId="{1E3B427C-FBF7-41A2-8104-A5EDF031BD46}" srcOrd="0" destOrd="0" presId="urn:microsoft.com/office/officeart/2005/8/layout/vList5"/>
    <dgm:cxn modelId="{89ADEC00-EEF9-4248-8FEE-68480E6F0A08}" type="presParOf" srcId="{1E3B427C-FBF7-41A2-8104-A5EDF031BD46}" destId="{05F088FA-8CAD-495F-BE86-EAEE39E17295}" srcOrd="0" destOrd="0" presId="urn:microsoft.com/office/officeart/2005/8/layout/vList5"/>
    <dgm:cxn modelId="{12A5F5AE-FC62-40FB-8BF7-63D7E76E4EE1}" type="presParOf" srcId="{1E3B427C-FBF7-41A2-8104-A5EDF031BD46}" destId="{80CDA274-C9BE-4D02-ACFD-1E78B8BC8C0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0.00734</cdr:x>
      <cdr:y>0</cdr:y>
    </cdr:from>
    <cdr:to>
      <cdr:x>0.12078</cdr:x>
      <cdr:y>0.0912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9121" y="0"/>
          <a:ext cx="914400" cy="2833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altLang="ko-KR" sz="1100" dirty="0"/>
            <a:t>(</a:t>
          </a:r>
          <a:r>
            <a:rPr lang="ko-KR" altLang="en-US" sz="1100" dirty="0"/>
            <a:t>단위 </a:t>
          </a:r>
          <a:r>
            <a:rPr lang="en-US" altLang="ko-KR" sz="1100" dirty="0"/>
            <a:t>: </a:t>
          </a:r>
          <a:r>
            <a:rPr lang="ko-KR" altLang="en-US" sz="1100" dirty="0"/>
            <a:t>조 달러</a:t>
          </a:r>
          <a:r>
            <a:rPr lang="en-US" altLang="ko-KR" sz="1100" dirty="0"/>
            <a:t>)</a:t>
          </a:r>
          <a:endParaRPr lang="ko-KR" alt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19F9AF-7569-4645-B15C-A1CFFC3EB115}" type="datetimeFigureOut">
              <a:rPr lang="ko-KR" altLang="en-US" smtClean="0"/>
              <a:pPr/>
              <a:t>2019-03-14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9A0E8A-E721-421D-BC9A-041D9C7AA1F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4421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37D2-0BBC-4FD7-82CC-B723A8C9BA62}" type="datetimeFigureOut">
              <a:rPr lang="ko-KR" altLang="en-US" smtClean="0"/>
              <a:pPr/>
              <a:t>2019-03-14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925B-DBD2-41BB-BBF4-26A7BD1DB0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22893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37D2-0BBC-4FD7-82CC-B723A8C9BA62}" type="datetimeFigureOut">
              <a:rPr lang="ko-KR" altLang="en-US" smtClean="0"/>
              <a:pPr/>
              <a:t>2019-03-14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925B-DBD2-41BB-BBF4-26A7BD1DB0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80777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37D2-0BBC-4FD7-82CC-B723A8C9BA62}" type="datetimeFigureOut">
              <a:rPr lang="ko-KR" altLang="en-US" smtClean="0"/>
              <a:pPr/>
              <a:t>2019-03-14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925B-DBD2-41BB-BBF4-26A7BD1DB0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06246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37D2-0BBC-4FD7-82CC-B723A8C9BA62}" type="datetimeFigureOut">
              <a:rPr lang="ko-KR" altLang="en-US" smtClean="0"/>
              <a:pPr/>
              <a:t>2019-03-14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925B-DBD2-41BB-BBF4-26A7BD1DB0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000523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37D2-0BBC-4FD7-82CC-B723A8C9BA62}" type="datetimeFigureOut">
              <a:rPr lang="ko-KR" altLang="en-US" smtClean="0"/>
              <a:pPr/>
              <a:t>2019-03-14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925B-DBD2-41BB-BBF4-26A7BD1DB0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48770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37D2-0BBC-4FD7-82CC-B723A8C9BA62}" type="datetimeFigureOut">
              <a:rPr lang="ko-KR" altLang="en-US" smtClean="0"/>
              <a:pPr/>
              <a:t>2019-03-14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925B-DBD2-41BB-BBF4-26A7BD1DB0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21154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37D2-0BBC-4FD7-82CC-B723A8C9BA62}" type="datetimeFigureOut">
              <a:rPr lang="ko-KR" altLang="en-US" smtClean="0"/>
              <a:pPr/>
              <a:t>2019-03-14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925B-DBD2-41BB-BBF4-26A7BD1DB0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32030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37D2-0BBC-4FD7-82CC-B723A8C9BA62}" type="datetimeFigureOut">
              <a:rPr lang="ko-KR" altLang="en-US" smtClean="0"/>
              <a:pPr/>
              <a:t>2019-03-14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925B-DBD2-41BB-BBF4-26A7BD1DB0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83225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37D2-0BBC-4FD7-82CC-B723A8C9BA62}" type="datetimeFigureOut">
              <a:rPr lang="ko-KR" altLang="en-US" smtClean="0"/>
              <a:pPr/>
              <a:t>2019-03-14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925B-DBD2-41BB-BBF4-26A7BD1DB0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01789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37D2-0BBC-4FD7-82CC-B723A8C9BA62}" type="datetimeFigureOut">
              <a:rPr lang="ko-KR" altLang="en-US" smtClean="0"/>
              <a:pPr/>
              <a:t>2019-03-14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925B-DBD2-41BB-BBF4-26A7BD1DB0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3647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37D2-0BBC-4FD7-82CC-B723A8C9BA62}" type="datetimeFigureOut">
              <a:rPr lang="ko-KR" altLang="en-US" smtClean="0"/>
              <a:pPr/>
              <a:t>2019-03-14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925B-DBD2-41BB-BBF4-26A7BD1DB0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080774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837D2-0BBC-4FD7-82CC-B723A8C9BA62}" type="datetimeFigureOut">
              <a:rPr lang="ko-KR" altLang="en-US" smtClean="0"/>
              <a:pPr/>
              <a:t>2019-03-14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7925B-DBD2-41BB-BBF4-26A7BD1DB0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76667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m.mk.co.kr/stock/newsview.mk?sCode=21&amp;t_uid=20&amp;c_uid=1646875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premium.mk.co.kr/view.php?no=24072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hyperlink" Target="http://unctadstat.unctad.org/ReportFolders/reportFolders.aspx" TargetMode="Externa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hyperlink" Target="http://unctadstat.unctad.org/ReportFolders/reportFolders.asp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10461674" cy="6858000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544886" y="731520"/>
            <a:ext cx="647114" cy="1505243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554283" y="1536654"/>
            <a:ext cx="201839" cy="349254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55202" y="2236763"/>
            <a:ext cx="1021138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5000" b="1" dirty="0" err="1" smtClean="0">
                <a:latin typeface="HY그래픽M" panose="02030600000101010101" pitchFamily="18" charset="-127"/>
                <a:ea typeface="HY그래픽M" panose="02030600000101010101" pitchFamily="18" charset="-127"/>
              </a:rPr>
              <a:t>글로벌밸류체인</a:t>
            </a:r>
            <a:r>
              <a:rPr lang="en-US" altLang="ko-KR" sz="5000" b="1" dirty="0">
                <a:latin typeface="HY그래픽M" panose="02030600000101010101" pitchFamily="18" charset="-127"/>
                <a:ea typeface="HY그래픽M" panose="02030600000101010101" pitchFamily="18" charset="-127"/>
              </a:rPr>
              <a:t>(GVC) </a:t>
            </a:r>
            <a:r>
              <a:rPr lang="en-US" altLang="ko-KR" sz="5000" b="1" dirty="0" err="1">
                <a:latin typeface="HY그래픽M" panose="02030600000101010101" pitchFamily="18" charset="-127"/>
                <a:ea typeface="HY그래픽M" panose="02030600000101010101" pitchFamily="18" charset="-127"/>
              </a:rPr>
              <a:t>관점에서</a:t>
            </a:r>
            <a:r>
              <a:rPr lang="en-US" altLang="ko-KR" sz="5000" b="1" dirty="0">
                <a:latin typeface="HY그래픽M" panose="02030600000101010101" pitchFamily="18" charset="-127"/>
                <a:ea typeface="HY그래픽M" panose="02030600000101010101" pitchFamily="18" charset="-127"/>
              </a:rPr>
              <a:t> 본 </a:t>
            </a:r>
          </a:p>
          <a:p>
            <a:pPr fontAlgn="base"/>
            <a:r>
              <a:rPr lang="en-US" altLang="ko-KR" sz="5000" b="1" dirty="0" err="1">
                <a:latin typeface="HY그래픽M" panose="02030600000101010101" pitchFamily="18" charset="-127"/>
                <a:ea typeface="HY그래픽M" panose="02030600000101010101" pitchFamily="18" charset="-127"/>
              </a:rPr>
              <a:t>지역발전전</a:t>
            </a:r>
            <a:r>
              <a:rPr lang="ko-KR" altLang="en-US" sz="5000" b="1" dirty="0" err="1" smtClean="0">
                <a:latin typeface="HY그래픽M" panose="02030600000101010101" pitchFamily="18" charset="-127"/>
                <a:ea typeface="HY그래픽M" panose="02030600000101010101" pitchFamily="18" charset="-127"/>
              </a:rPr>
              <a:t>략</a:t>
            </a:r>
            <a:endParaRPr lang="en-US" altLang="ko-KR" sz="5000" b="1" dirty="0">
              <a:latin typeface="HY그래픽M" panose="02030600000101010101" pitchFamily="18" charset="-127"/>
              <a:ea typeface="HY그래픽M" panose="02030600000101010101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1465943" y="5029200"/>
            <a:ext cx="5421473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549096" y="5045932"/>
            <a:ext cx="53383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동아대학교 국제무역학과 </a:t>
            </a:r>
            <a:r>
              <a:rPr lang="ko-KR" altLang="en-US" sz="2400" dirty="0" err="1" smtClean="0"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정무섭</a:t>
            </a:r>
            <a:r>
              <a:rPr lang="ko-KR" altLang="en-US" sz="2400" dirty="0" smtClean="0"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 교수</a:t>
            </a:r>
            <a:endParaRPr lang="ko-KR" altLang="en-US" sz="2400" dirty="0"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884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381" y="0"/>
            <a:ext cx="10972800" cy="868362"/>
          </a:xfrm>
        </p:spPr>
        <p:txBody>
          <a:bodyPr>
            <a:normAutofit fontScale="90000"/>
          </a:bodyPr>
          <a:lstStyle/>
          <a:p>
            <a:r>
              <a:rPr lang="ko-KR" altLang="en-US" sz="3200" b="1" dirty="0" smtClean="0"/>
              <a:t>중국 </a:t>
            </a:r>
            <a:r>
              <a:rPr lang="en-US" altLang="ko-KR" sz="3200" b="1" dirty="0"/>
              <a:t>2</a:t>
            </a:r>
            <a:r>
              <a:rPr lang="ko-KR" altLang="en-US" sz="3200" b="1" dirty="0"/>
              <a:t>위 알루미늄기업</a:t>
            </a:r>
            <a:r>
              <a:rPr lang="en-US" altLang="ko-KR" sz="3200" b="1" dirty="0"/>
              <a:t>, G2</a:t>
            </a:r>
            <a:r>
              <a:rPr lang="ko-KR" altLang="en-US" sz="3200" b="1" dirty="0"/>
              <a:t>전쟁 피해 </a:t>
            </a:r>
            <a:r>
              <a:rPr lang="ko-KR" altLang="en-US" sz="3200" b="1" dirty="0" smtClean="0"/>
              <a:t>한국상륙</a:t>
            </a:r>
            <a:r>
              <a:rPr lang="en-US" altLang="ko-KR" sz="3200" b="1" dirty="0" smtClean="0"/>
              <a:t>(</a:t>
            </a:r>
            <a:r>
              <a:rPr lang="ko-KR" altLang="en-US" sz="3200" b="1" dirty="0" err="1" smtClean="0"/>
              <a:t>매경</a:t>
            </a:r>
            <a:r>
              <a:rPr lang="ko-KR" altLang="en-US" sz="3200" b="1" dirty="0" smtClean="0"/>
              <a:t> </a:t>
            </a:r>
            <a:r>
              <a:rPr lang="en-US" altLang="ko-KR" sz="3200" b="1" dirty="0" smtClean="0"/>
              <a:t>2018.11.18)</a:t>
            </a:r>
            <a:endParaRPr lang="ko-KR" altLang="en-US" sz="3200" b="1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2BEA1-DB22-488A-9CEB-23FDFC57A90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27381" y="6397824"/>
            <a:ext cx="63673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hlinkClick r:id="rId2"/>
              </a:rPr>
              <a:t>http://m.mk.co.kr/stock/newsview.mk?sCode=21&amp;t_uid=20&amp;c_uid=1646875</a:t>
            </a:r>
            <a:endParaRPr lang="ko-KR" altLang="en-US" sz="1400" dirty="0"/>
          </a:p>
        </p:txBody>
      </p:sp>
      <p:sp>
        <p:nvSpPr>
          <p:cNvPr id="3" name="직사각형 2"/>
          <p:cNvSpPr/>
          <p:nvPr/>
        </p:nvSpPr>
        <p:spPr>
          <a:xfrm>
            <a:off x="527381" y="1245614"/>
            <a:ext cx="10857311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b="1" u="sng" dirty="0" err="1"/>
              <a:t>밍타이는</a:t>
            </a:r>
            <a:r>
              <a:rPr lang="ko-KR" altLang="en-US" b="1" u="sng" dirty="0"/>
              <a:t> 연간 생산량만 </a:t>
            </a:r>
            <a:r>
              <a:rPr lang="en-US" altLang="ko-KR" b="1" u="sng" dirty="0"/>
              <a:t>77</a:t>
            </a:r>
            <a:r>
              <a:rPr lang="ko-KR" altLang="en-US" b="1" u="sng" dirty="0"/>
              <a:t>만</a:t>
            </a:r>
            <a:r>
              <a:rPr lang="en-US" altLang="ko-KR" b="1" u="sng" dirty="0"/>
              <a:t>t</a:t>
            </a:r>
            <a:r>
              <a:rPr lang="ko-KR" altLang="en-US" b="1" u="sng" dirty="0"/>
              <a:t>에 달하는 중국 </a:t>
            </a:r>
            <a:r>
              <a:rPr lang="en-US" altLang="ko-KR" b="1" u="sng" dirty="0"/>
              <a:t>2</a:t>
            </a:r>
            <a:r>
              <a:rPr lang="ko-KR" altLang="en-US" b="1" u="sng" dirty="0"/>
              <a:t>위 알루미늄 압연업체다</a:t>
            </a:r>
            <a:r>
              <a:rPr lang="en-US" altLang="ko-KR" b="1" u="sng" dirty="0"/>
              <a:t>. </a:t>
            </a:r>
            <a:r>
              <a:rPr lang="ko-KR" altLang="en-US" b="1" u="sng" dirty="0"/>
              <a:t>국내 전체 알루미늄 업계 한 해 생산량이 </a:t>
            </a:r>
            <a:r>
              <a:rPr lang="en-US" altLang="ko-KR" b="1" u="sng" dirty="0"/>
              <a:t>102</a:t>
            </a:r>
            <a:r>
              <a:rPr lang="ko-KR" altLang="en-US" b="1" u="sng" dirty="0"/>
              <a:t>만</a:t>
            </a:r>
            <a:r>
              <a:rPr lang="en-US" altLang="ko-KR" b="1" u="sng" dirty="0"/>
              <a:t>2000t</a:t>
            </a:r>
            <a:r>
              <a:rPr lang="ko-KR" altLang="en-US" b="1" u="sng" dirty="0"/>
              <a:t>임을 감안하면 한 국가 생산량에 버금가는 양이다</a:t>
            </a:r>
            <a:r>
              <a:rPr lang="en-US" altLang="ko-KR" b="1" u="sng" dirty="0"/>
              <a:t>. </a:t>
            </a:r>
            <a:r>
              <a:rPr lang="ko-KR" altLang="en-US" b="1" u="sng" dirty="0"/>
              <a:t>이런 업체가 최근 </a:t>
            </a:r>
            <a:r>
              <a:rPr lang="en-US" altLang="ko-KR" b="1" u="sng" dirty="0"/>
              <a:t>`</a:t>
            </a:r>
            <a:r>
              <a:rPr lang="ko-KR" altLang="en-US" b="1" u="sng" dirty="0"/>
              <a:t>광양알루미늄공업</a:t>
            </a:r>
            <a:r>
              <a:rPr lang="en-US" altLang="ko-KR" b="1" u="sng" dirty="0"/>
              <a:t>`</a:t>
            </a:r>
            <a:r>
              <a:rPr lang="ko-KR" altLang="en-US" b="1" u="sng" dirty="0"/>
              <a:t>이라는 법인을 설립하고 </a:t>
            </a:r>
            <a:r>
              <a:rPr lang="ko-KR" altLang="en-US" b="1" u="sng" dirty="0" err="1"/>
              <a:t>광양만권경제자유구역청에</a:t>
            </a:r>
            <a:r>
              <a:rPr lang="ko-KR" altLang="en-US" b="1" u="sng" dirty="0"/>
              <a:t> 투자 허가를 신청했다</a:t>
            </a:r>
            <a:r>
              <a:rPr lang="en-US" altLang="ko-KR" b="1" u="sng" dirty="0"/>
              <a:t>. </a:t>
            </a:r>
            <a:r>
              <a:rPr lang="ko-KR" altLang="en-US" b="1" u="sng" dirty="0"/>
              <a:t>투자 규모는 </a:t>
            </a:r>
            <a:r>
              <a:rPr lang="en-US" altLang="ko-KR" b="1" u="sng" dirty="0"/>
              <a:t>3520</a:t>
            </a:r>
            <a:r>
              <a:rPr lang="ko-KR" altLang="en-US" b="1" u="sng" dirty="0" err="1"/>
              <a:t>만달러</a:t>
            </a:r>
            <a:r>
              <a:rPr lang="en-US" altLang="ko-KR" b="1" u="sng" dirty="0"/>
              <a:t>(</a:t>
            </a:r>
            <a:r>
              <a:rPr lang="ko-KR" altLang="en-US" b="1" u="sng" dirty="0"/>
              <a:t>약 </a:t>
            </a:r>
            <a:r>
              <a:rPr lang="en-US" altLang="ko-KR" b="1" u="sng" dirty="0"/>
              <a:t>400</a:t>
            </a:r>
            <a:r>
              <a:rPr lang="ko-KR" altLang="en-US" b="1" u="sng" dirty="0" err="1"/>
              <a:t>억원</a:t>
            </a:r>
            <a:r>
              <a:rPr lang="en-US" altLang="ko-KR" b="1" u="sng" dirty="0"/>
              <a:t>)</a:t>
            </a:r>
            <a:r>
              <a:rPr lang="ko-KR" altLang="en-US" b="1" u="sng" dirty="0"/>
              <a:t>다</a:t>
            </a:r>
            <a:r>
              <a:rPr lang="en-US" altLang="ko-KR" b="1" u="sng" dirty="0"/>
              <a:t>. </a:t>
            </a:r>
            <a:r>
              <a:rPr lang="en-US" altLang="ko-KR" dirty="0"/>
              <a:t>8</a:t>
            </a:r>
            <a:r>
              <a:rPr lang="ko-KR" altLang="en-US" dirty="0"/>
              <a:t>만</a:t>
            </a:r>
            <a:r>
              <a:rPr lang="en-US" altLang="ko-KR" dirty="0"/>
              <a:t>3000㎡(</a:t>
            </a:r>
            <a:r>
              <a:rPr lang="ko-KR" altLang="en-US" dirty="0"/>
              <a:t>약 </a:t>
            </a:r>
            <a:r>
              <a:rPr lang="en-US" altLang="ko-KR" dirty="0"/>
              <a:t>2</a:t>
            </a:r>
            <a:r>
              <a:rPr lang="ko-KR" altLang="en-US" dirty="0"/>
              <a:t>만</a:t>
            </a:r>
            <a:r>
              <a:rPr lang="en-US" altLang="ko-KR" dirty="0"/>
              <a:t>5000</a:t>
            </a:r>
            <a:r>
              <a:rPr lang="ko-KR" altLang="en-US" dirty="0"/>
              <a:t>평</a:t>
            </a:r>
            <a:r>
              <a:rPr lang="en-US" altLang="ko-KR" dirty="0"/>
              <a:t>) </a:t>
            </a:r>
            <a:r>
              <a:rPr lang="ko-KR" altLang="en-US" dirty="0"/>
              <a:t>용지에서 연간 </a:t>
            </a:r>
            <a:r>
              <a:rPr lang="en-US" altLang="ko-KR" dirty="0"/>
              <a:t>2</a:t>
            </a:r>
            <a:r>
              <a:rPr lang="ko-KR" altLang="en-US" dirty="0"/>
              <a:t>만</a:t>
            </a:r>
            <a:r>
              <a:rPr lang="en-US" altLang="ko-KR" dirty="0"/>
              <a:t>t </a:t>
            </a:r>
            <a:r>
              <a:rPr lang="ko-KR" altLang="en-US" dirty="0"/>
              <a:t>규모 알루미늄 판매 및 포일 생산 판매를 하겠다는 계획이다</a:t>
            </a:r>
            <a:r>
              <a:rPr lang="en-US" altLang="ko-KR" dirty="0"/>
              <a:t>. 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ko-KR" altLang="en-US" b="1" u="sng" dirty="0" err="1"/>
              <a:t>밍타이가</a:t>
            </a:r>
            <a:r>
              <a:rPr lang="ko-KR" altLang="en-US" b="1" u="sng" dirty="0"/>
              <a:t> 한국까지 진출해 생산을 진행하는 것은 미국과 중국 사이에 불거진 무역전쟁으로 수출길이 완전히 가로막혔기 때문이라는 분석이다</a:t>
            </a:r>
            <a:r>
              <a:rPr lang="en-US" altLang="ko-KR" dirty="0"/>
              <a:t>. </a:t>
            </a:r>
            <a:r>
              <a:rPr lang="ko-KR" altLang="en-US" dirty="0"/>
              <a:t>지난 </a:t>
            </a:r>
            <a:r>
              <a:rPr lang="en-US" altLang="ko-KR" dirty="0"/>
              <a:t>5</a:t>
            </a:r>
            <a:r>
              <a:rPr lang="ko-KR" altLang="en-US" dirty="0"/>
              <a:t>월 </a:t>
            </a:r>
            <a:r>
              <a:rPr lang="en-US" altLang="ko-KR" dirty="0"/>
              <a:t>1</a:t>
            </a:r>
            <a:r>
              <a:rPr lang="ko-KR" altLang="en-US" dirty="0"/>
              <a:t>일 미국 행정부는 </a:t>
            </a:r>
            <a:r>
              <a:rPr lang="ko-KR" altLang="en-US" dirty="0" err="1"/>
              <a:t>무역확장법</a:t>
            </a:r>
            <a:r>
              <a:rPr lang="ko-KR" altLang="en-US" dirty="0"/>
              <a:t> </a:t>
            </a:r>
            <a:r>
              <a:rPr lang="en-US" altLang="ko-KR" dirty="0"/>
              <a:t>232</a:t>
            </a:r>
            <a:r>
              <a:rPr lang="ko-KR" altLang="en-US" dirty="0"/>
              <a:t>조에 의거해 미국 수출 시 철강</a:t>
            </a:r>
            <a:r>
              <a:rPr lang="en-US" altLang="ko-KR" dirty="0"/>
              <a:t>·</a:t>
            </a:r>
            <a:r>
              <a:rPr lang="ko-KR" altLang="en-US" dirty="0"/>
              <a:t>알루미늄 쿼터 제한을 실시하고 추가 관세 </a:t>
            </a:r>
            <a:r>
              <a:rPr lang="en-US" altLang="ko-KR" dirty="0"/>
              <a:t>10%</a:t>
            </a:r>
            <a:r>
              <a:rPr lang="ko-KR" altLang="en-US" dirty="0"/>
              <a:t>를 부과했다</a:t>
            </a:r>
            <a:r>
              <a:rPr lang="en-US" altLang="ko-KR" dirty="0"/>
              <a:t>. </a:t>
            </a:r>
            <a:r>
              <a:rPr lang="ko-KR" altLang="en-US" dirty="0"/>
              <a:t>중국 알루미늄 박에 대해 덤핑관세 </a:t>
            </a:r>
            <a:r>
              <a:rPr lang="en-US" altLang="ko-KR" dirty="0"/>
              <a:t>48.64~104.9%, </a:t>
            </a:r>
            <a:r>
              <a:rPr lang="ko-KR" altLang="en-US" dirty="0"/>
              <a:t>상계관세 </a:t>
            </a:r>
            <a:r>
              <a:rPr lang="en-US" altLang="ko-KR" dirty="0"/>
              <a:t>17.14~80.97%</a:t>
            </a:r>
            <a:r>
              <a:rPr lang="ko-KR" altLang="en-US" dirty="0"/>
              <a:t>를 부과하고 있다</a:t>
            </a:r>
            <a:r>
              <a:rPr lang="en-US" altLang="ko-KR" dirty="0"/>
              <a:t>. </a:t>
            </a:r>
            <a:r>
              <a:rPr lang="ko-KR" altLang="en-US" dirty="0"/>
              <a:t>대미 수출이 사실상 차단된 중국 업체가 한국에서 알루미늄을 생산한 후 </a:t>
            </a:r>
            <a:r>
              <a:rPr lang="en-US" altLang="ko-KR" dirty="0"/>
              <a:t>`</a:t>
            </a:r>
            <a:r>
              <a:rPr lang="ko-KR" altLang="en-US" dirty="0"/>
              <a:t>한국산</a:t>
            </a:r>
            <a:r>
              <a:rPr lang="en-US" altLang="ko-KR" dirty="0"/>
              <a:t>`</a:t>
            </a:r>
            <a:r>
              <a:rPr lang="ko-KR" altLang="en-US" dirty="0"/>
              <a:t>으로 둔갑하면 이런 관세에서 자유로워진다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84540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381" y="0"/>
            <a:ext cx="10972800" cy="868362"/>
          </a:xfrm>
        </p:spPr>
        <p:txBody>
          <a:bodyPr>
            <a:normAutofit/>
          </a:bodyPr>
          <a:lstStyle/>
          <a:p>
            <a:r>
              <a:rPr lang="ko-KR" altLang="en-US" sz="2800" b="1" dirty="0"/>
              <a:t>韓</a:t>
            </a:r>
            <a:r>
              <a:rPr lang="en-US" altLang="ko-KR" sz="2800" b="1" dirty="0"/>
              <a:t>, </a:t>
            </a:r>
            <a:r>
              <a:rPr lang="ko-KR" altLang="en-US" sz="2800" b="1" dirty="0"/>
              <a:t>베트남 무역으로 큰돈 버는 거 </a:t>
            </a:r>
            <a:r>
              <a:rPr lang="ko-KR" altLang="en-US" sz="2800" b="1" dirty="0" smtClean="0"/>
              <a:t>아시나요</a:t>
            </a:r>
            <a:r>
              <a:rPr lang="en-US" altLang="ko-KR" sz="2500" b="1" dirty="0" smtClean="0"/>
              <a:t>(</a:t>
            </a:r>
            <a:r>
              <a:rPr lang="ko-KR" altLang="en-US" sz="2500" b="1" dirty="0" err="1" smtClean="0"/>
              <a:t>매경프리미</a:t>
            </a:r>
            <a:r>
              <a:rPr lang="ko-KR" altLang="en-US" sz="2500" b="1" dirty="0" err="1"/>
              <a:t>엄</a:t>
            </a:r>
            <a:r>
              <a:rPr lang="en-US" altLang="ko-KR" sz="2500" b="1" dirty="0" smtClean="0"/>
              <a:t>2018.11.27)</a:t>
            </a:r>
            <a:endParaRPr lang="ko-KR" altLang="en-US" sz="2500" b="1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2BEA1-DB22-488A-9CEB-23FDFC57A90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27381" y="6397824"/>
            <a:ext cx="38575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hlinkClick r:id="rId2"/>
              </a:rPr>
              <a:t>http://premium.mk.co.kr/view.php?no=24072</a:t>
            </a:r>
            <a:endParaRPr lang="ko-KR" altLang="en-US" sz="1400" dirty="0"/>
          </a:p>
        </p:txBody>
      </p:sp>
      <p:sp>
        <p:nvSpPr>
          <p:cNvPr id="5" name="직사각형 4"/>
          <p:cNvSpPr/>
          <p:nvPr/>
        </p:nvSpPr>
        <p:spPr>
          <a:xfrm>
            <a:off x="663073" y="1006730"/>
            <a:ext cx="110511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u="sng" dirty="0" smtClean="0"/>
              <a:t>지난해 한국이 베트남을 상대로 기록한 무역흑자만 </a:t>
            </a:r>
            <a:r>
              <a:rPr lang="en-US" altLang="ko-KR" b="1" u="sng" dirty="0" smtClean="0"/>
              <a:t>315</a:t>
            </a:r>
            <a:r>
              <a:rPr lang="ko-KR" altLang="en-US" b="1" u="sng" dirty="0" smtClean="0"/>
              <a:t>억</a:t>
            </a:r>
            <a:r>
              <a:rPr lang="en-US" altLang="ko-KR" b="1" u="sng" dirty="0" smtClean="0"/>
              <a:t>8000</a:t>
            </a:r>
            <a:r>
              <a:rPr lang="ko-KR" altLang="en-US" b="1" u="sng" dirty="0" err="1" smtClean="0"/>
              <a:t>만달러</a:t>
            </a:r>
            <a:r>
              <a:rPr lang="en-US" altLang="ko-KR" b="1" u="sng" dirty="0" smtClean="0"/>
              <a:t>(35</a:t>
            </a:r>
            <a:r>
              <a:rPr lang="ko-KR" altLang="en-US" b="1" u="sng" dirty="0" smtClean="0"/>
              <a:t>조</a:t>
            </a:r>
            <a:r>
              <a:rPr lang="en-US" altLang="ko-KR" b="1" u="sng" dirty="0" smtClean="0"/>
              <a:t>6600</a:t>
            </a:r>
            <a:r>
              <a:rPr lang="ko-KR" altLang="en-US" b="1" u="sng" dirty="0" err="1" smtClean="0"/>
              <a:t>억원</a:t>
            </a:r>
            <a:r>
              <a:rPr lang="en-US" altLang="ko-KR" b="1" u="sng" dirty="0" smtClean="0"/>
              <a:t>)</a:t>
            </a:r>
            <a:r>
              <a:rPr lang="ko-KR" altLang="en-US" b="1" u="sng" dirty="0" smtClean="0"/>
              <a:t>에 달했습니다</a:t>
            </a:r>
            <a:r>
              <a:rPr lang="en-US" altLang="ko-KR" b="1" u="sng" dirty="0" smtClean="0"/>
              <a:t>. </a:t>
            </a:r>
          </a:p>
          <a:p>
            <a:r>
              <a:rPr lang="ko-KR" altLang="en-US" b="1" u="sng" dirty="0" smtClean="0"/>
              <a:t>한국은 전 세계에서 거두는 무역흑자의 약 </a:t>
            </a:r>
            <a:r>
              <a:rPr lang="en-US" altLang="ko-KR" b="1" u="sng" dirty="0" smtClean="0"/>
              <a:t>3</a:t>
            </a:r>
            <a:r>
              <a:rPr lang="ko-KR" altLang="en-US" b="1" u="sng" dirty="0" smtClean="0"/>
              <a:t>분의 </a:t>
            </a:r>
            <a:r>
              <a:rPr lang="en-US" altLang="ko-KR" b="1" u="sng" dirty="0" smtClean="0"/>
              <a:t>1</a:t>
            </a:r>
            <a:r>
              <a:rPr lang="ko-KR" altLang="en-US" b="1" u="sng" dirty="0" smtClean="0"/>
              <a:t>을 베트남에서 거두죠</a:t>
            </a:r>
            <a:r>
              <a:rPr lang="en-US" altLang="ko-KR" b="1" u="sng" dirty="0" smtClean="0"/>
              <a:t>. </a:t>
            </a:r>
            <a:endParaRPr lang="ko-KR" altLang="en-US" b="1" u="sng" dirty="0"/>
          </a:p>
        </p:txBody>
      </p:sp>
      <p:sp>
        <p:nvSpPr>
          <p:cNvPr id="6" name="직사각형 5"/>
          <p:cNvSpPr/>
          <p:nvPr/>
        </p:nvSpPr>
        <p:spPr>
          <a:xfrm>
            <a:off x="648852" y="1807856"/>
            <a:ext cx="105815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삼성전자는 한 해 만드는 </a:t>
            </a:r>
            <a:r>
              <a:rPr lang="ko-KR" altLang="en-US" dirty="0" err="1"/>
              <a:t>스마트폰의</a:t>
            </a:r>
            <a:r>
              <a:rPr lang="ko-KR" altLang="en-US" dirty="0"/>
              <a:t> 절반가량을 베트남에서 만듭니다</a:t>
            </a:r>
            <a:r>
              <a:rPr lang="en-US" altLang="ko-KR" dirty="0"/>
              <a:t>. </a:t>
            </a:r>
            <a:r>
              <a:rPr lang="ko-KR" altLang="en-US" dirty="0"/>
              <a:t>약 </a:t>
            </a:r>
            <a:r>
              <a:rPr lang="en-US" altLang="ko-KR" dirty="0"/>
              <a:t>1</a:t>
            </a:r>
            <a:r>
              <a:rPr lang="ko-KR" altLang="en-US" dirty="0"/>
              <a:t>억</a:t>
            </a:r>
            <a:r>
              <a:rPr lang="en-US" altLang="ko-KR" dirty="0"/>
              <a:t>5000</a:t>
            </a:r>
            <a:r>
              <a:rPr lang="ko-KR" altLang="en-US" dirty="0"/>
              <a:t>만대에 달합니다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663070" y="2268920"/>
            <a:ext cx="1145867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u="sng" dirty="0"/>
              <a:t>삼성이 </a:t>
            </a:r>
            <a:r>
              <a:rPr lang="ko-KR" altLang="en-US" b="1" u="sng" dirty="0" smtClean="0"/>
              <a:t>만드는 </a:t>
            </a:r>
            <a:r>
              <a:rPr lang="en-US" altLang="ko-KR" b="1" u="sng" dirty="0"/>
              <a:t>1</a:t>
            </a:r>
            <a:r>
              <a:rPr lang="ko-KR" altLang="en-US" b="1" u="sng" dirty="0"/>
              <a:t>억</a:t>
            </a:r>
            <a:r>
              <a:rPr lang="en-US" altLang="ko-KR" b="1" u="sng" dirty="0"/>
              <a:t>5000</a:t>
            </a:r>
            <a:r>
              <a:rPr lang="ko-KR" altLang="en-US" b="1" u="sng" dirty="0"/>
              <a:t>만대에 달하는 </a:t>
            </a:r>
            <a:r>
              <a:rPr lang="ko-KR" altLang="en-US" b="1" u="sng" dirty="0" err="1"/>
              <a:t>스마트폰이</a:t>
            </a:r>
            <a:r>
              <a:rPr lang="ko-KR" altLang="en-US" b="1" u="sng" dirty="0"/>
              <a:t> </a:t>
            </a:r>
            <a:r>
              <a:rPr lang="ko-KR" altLang="en-US" b="1" u="sng" dirty="0" smtClean="0"/>
              <a:t>미국</a:t>
            </a:r>
            <a:r>
              <a:rPr lang="en-US" altLang="ko-KR" b="1" u="sng" dirty="0"/>
              <a:t>·</a:t>
            </a:r>
            <a:r>
              <a:rPr lang="ko-KR" altLang="en-US" b="1" u="sng" dirty="0"/>
              <a:t>유럽</a:t>
            </a:r>
            <a:r>
              <a:rPr lang="en-US" altLang="ko-KR" b="1" u="sng" dirty="0"/>
              <a:t>·</a:t>
            </a:r>
            <a:r>
              <a:rPr lang="ko-KR" altLang="en-US" b="1" u="sng" dirty="0"/>
              <a:t>중국</a:t>
            </a:r>
            <a:r>
              <a:rPr lang="en-US" altLang="ko-KR" b="1" u="sng" dirty="0"/>
              <a:t>·</a:t>
            </a:r>
            <a:r>
              <a:rPr lang="ko-KR" altLang="en-US" b="1" u="sng" dirty="0"/>
              <a:t>아프리카까지 전 세계 곳곳으로 수출됩니다</a:t>
            </a:r>
            <a:r>
              <a:rPr lang="en-US" altLang="ko-KR" b="1" u="sng" dirty="0"/>
              <a:t>. </a:t>
            </a:r>
            <a:endParaRPr lang="en-US" altLang="ko-KR" b="1" u="sng" dirty="0" smtClean="0"/>
          </a:p>
          <a:p>
            <a:r>
              <a:rPr lang="ko-KR" altLang="en-US" b="1" u="sng" dirty="0" smtClean="0"/>
              <a:t>그 </a:t>
            </a:r>
            <a:r>
              <a:rPr lang="ko-KR" altLang="en-US" b="1" u="sng" dirty="0"/>
              <a:t>덕분에 삼성전자가 베트남 전체 수출에서 차지하는 비중이 </a:t>
            </a:r>
            <a:r>
              <a:rPr lang="en-US" altLang="ko-KR" b="1" u="sng" dirty="0"/>
              <a:t>20%</a:t>
            </a:r>
            <a:r>
              <a:rPr lang="ko-KR" altLang="en-US" b="1" u="sng" dirty="0"/>
              <a:t>가 넘습니다</a:t>
            </a:r>
            <a:r>
              <a:rPr lang="en-US" altLang="ko-KR" b="1" u="sng" dirty="0"/>
              <a:t>. </a:t>
            </a:r>
            <a:endParaRPr lang="en-US" altLang="ko-KR" b="1" u="sng" dirty="0" smtClean="0"/>
          </a:p>
          <a:p>
            <a:r>
              <a:rPr lang="ko-KR" altLang="en-US" b="1" u="sng" dirty="0" smtClean="0"/>
              <a:t>그러니까 </a:t>
            </a:r>
            <a:r>
              <a:rPr lang="ko-KR" altLang="en-US" b="1" u="sng" dirty="0"/>
              <a:t>베트남 입장에서 한국을 상대로 엄청난 규모의 무역적자를 보는 건 </a:t>
            </a:r>
            <a:endParaRPr lang="en-US" altLang="ko-KR" b="1" u="sng" dirty="0" smtClean="0"/>
          </a:p>
          <a:p>
            <a:r>
              <a:rPr lang="ko-KR" altLang="en-US" b="1" u="sng" dirty="0" smtClean="0"/>
              <a:t>꼭 </a:t>
            </a:r>
            <a:r>
              <a:rPr lang="ko-KR" altLang="en-US" b="1" u="sng" dirty="0"/>
              <a:t>손해 보는 장사라고 할 수 없어요</a:t>
            </a:r>
            <a:r>
              <a:rPr lang="en-US" altLang="ko-KR" b="1" u="sng" dirty="0"/>
              <a:t>. </a:t>
            </a:r>
            <a:endParaRPr lang="en-US" altLang="ko-KR" b="1" u="sng" dirty="0" smtClean="0"/>
          </a:p>
          <a:p>
            <a:r>
              <a:rPr lang="ko-KR" altLang="en-US" dirty="0" smtClean="0"/>
              <a:t>그냥 </a:t>
            </a:r>
            <a:r>
              <a:rPr lang="ko-KR" altLang="en-US" dirty="0"/>
              <a:t>양국 간 경제 시스템을 봤을 때 필연적인 측면이 있는 거죠</a:t>
            </a:r>
            <a:r>
              <a:rPr lang="en-US" altLang="ko-KR" dirty="0"/>
              <a:t>. </a:t>
            </a:r>
            <a:br>
              <a:rPr lang="en-US" altLang="ko-KR" dirty="0"/>
            </a:b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648852" y="3968850"/>
            <a:ext cx="1072985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또 하나 집중해서 봐야 할 것은 부품 국산화에 나서달라는 베트남 정부의 요구입니다</a:t>
            </a:r>
            <a:r>
              <a:rPr lang="en-US" altLang="ko-KR" dirty="0"/>
              <a:t>. </a:t>
            </a:r>
            <a:r>
              <a:rPr lang="ko-KR" altLang="en-US" dirty="0"/>
              <a:t>완제품에 들어가는 부품을 한국에서만 가져다 쓰지 말고 베트남 기업을 키워 공생하자는 </a:t>
            </a:r>
            <a:r>
              <a:rPr lang="ko-KR" altLang="en-US" dirty="0" smtClean="0"/>
              <a:t>것이지요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이 부회장은 </a:t>
            </a:r>
            <a:r>
              <a:rPr lang="en-US" altLang="ko-KR" dirty="0" smtClean="0"/>
              <a:t>"</a:t>
            </a:r>
            <a:r>
              <a:rPr lang="ko-KR" altLang="en-US" dirty="0" smtClean="0"/>
              <a:t>베트남의 지원 산업 발전과 </a:t>
            </a:r>
            <a:r>
              <a:rPr lang="en-US" altLang="ko-KR" dirty="0" smtClean="0"/>
              <a:t>(</a:t>
            </a:r>
            <a:r>
              <a:rPr lang="ko-KR" altLang="en-US" dirty="0" smtClean="0"/>
              <a:t>부품</a:t>
            </a:r>
            <a:r>
              <a:rPr lang="en-US" altLang="ko-KR" dirty="0" smtClean="0"/>
              <a:t>) </a:t>
            </a:r>
            <a:r>
              <a:rPr lang="ko-KR" altLang="en-US" dirty="0" smtClean="0"/>
              <a:t>국산화 비율 증가는 삼성의 바람이기도 하다</a:t>
            </a:r>
            <a:r>
              <a:rPr lang="en-US" altLang="ko-KR" dirty="0" smtClean="0"/>
              <a:t>"</a:t>
            </a:r>
            <a:r>
              <a:rPr lang="ko-KR" altLang="en-US" dirty="0" smtClean="0"/>
              <a:t>면서 </a:t>
            </a:r>
            <a:endParaRPr lang="en-US" altLang="ko-KR" dirty="0" smtClean="0"/>
          </a:p>
          <a:p>
            <a:r>
              <a:rPr lang="en-US" altLang="ko-KR" b="1" u="sng" dirty="0" smtClean="0"/>
              <a:t>"</a:t>
            </a:r>
            <a:r>
              <a:rPr lang="ko-KR" altLang="en-US" b="1" u="sng" dirty="0" smtClean="0"/>
              <a:t>삼성은 베트남에 생산투자에만 집중하지 않고 연구개발을 촉진하고 있다</a:t>
            </a:r>
            <a:r>
              <a:rPr lang="en-US" altLang="ko-KR" b="1" u="sng" dirty="0" smtClean="0"/>
              <a:t>. </a:t>
            </a:r>
            <a:r>
              <a:rPr lang="ko-KR" altLang="en-US" b="1" u="sng" dirty="0" smtClean="0"/>
              <a:t>인력</a:t>
            </a:r>
            <a:r>
              <a:rPr lang="en-US" altLang="ko-KR" b="1" u="sng" dirty="0" smtClean="0"/>
              <a:t>, </a:t>
            </a:r>
            <a:r>
              <a:rPr lang="ko-KR" altLang="en-US" b="1" u="sng" dirty="0" smtClean="0"/>
              <a:t>부품 공급 분야에서 베트남 기업과 더 많이 협력하기 위해 노력하고 있다</a:t>
            </a:r>
            <a:r>
              <a:rPr lang="en-US" altLang="ko-KR" b="1" u="sng" dirty="0" smtClean="0"/>
              <a:t>"</a:t>
            </a:r>
            <a:r>
              <a:rPr lang="ko-KR" altLang="en-US" b="1" u="sng" dirty="0" smtClean="0"/>
              <a:t>고 화답했습니다</a:t>
            </a:r>
            <a:r>
              <a:rPr lang="en-US" altLang="ko-KR" b="1" u="sng" dirty="0" smtClean="0"/>
              <a:t>. </a:t>
            </a:r>
          </a:p>
          <a:p>
            <a:r>
              <a:rPr lang="ko-KR" altLang="en-US" dirty="0" smtClean="0"/>
              <a:t>여러분들 생각은 어떠신가요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베트남과 </a:t>
            </a:r>
            <a:r>
              <a:rPr lang="ko-KR" altLang="en-US" dirty="0"/>
              <a:t>한국</a:t>
            </a:r>
            <a:r>
              <a:rPr lang="en-US" altLang="ko-KR" dirty="0"/>
              <a:t>, </a:t>
            </a:r>
            <a:r>
              <a:rPr lang="ko-KR" altLang="en-US" dirty="0"/>
              <a:t>한국과 베트남이 장기적인 동반자가 되기 위해 앞으로 어떤 그림을 그려가야 할까요</a:t>
            </a:r>
            <a:r>
              <a:rPr lang="en-US" altLang="ko-KR" dirty="0"/>
              <a:t>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426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19084" y="76645"/>
            <a:ext cx="35272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+ GVC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기반 정책방향</a:t>
            </a:r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138" name="직선 연결선 137"/>
          <p:cNvCxnSpPr/>
          <p:nvPr/>
        </p:nvCxnSpPr>
        <p:spPr>
          <a:xfrm>
            <a:off x="0" y="523897"/>
            <a:ext cx="1219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3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182" y="601134"/>
            <a:ext cx="12048660" cy="6087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7814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11818" y="1063625"/>
            <a:ext cx="2688167" cy="1276350"/>
          </a:xfrm>
          <a:prstGeom prst="rect">
            <a:avLst/>
          </a:prstGeom>
          <a:gradFill rotWithShape="1">
            <a:gsLst>
              <a:gs pos="0">
                <a:srgbClr val="70ECF7"/>
              </a:gs>
              <a:gs pos="100000">
                <a:srgbClr val="002060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11818" y="3016250"/>
            <a:ext cx="2688167" cy="1276350"/>
          </a:xfrm>
          <a:prstGeom prst="rect">
            <a:avLst/>
          </a:prstGeom>
          <a:gradFill rotWithShape="1">
            <a:gsLst>
              <a:gs pos="0">
                <a:srgbClr val="D9D9D9"/>
              </a:gs>
              <a:gs pos="23000">
                <a:srgbClr val="D9D9D9"/>
              </a:gs>
              <a:gs pos="100000">
                <a:srgbClr val="7F7F7F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11818" y="5008564"/>
            <a:ext cx="2688167" cy="1265237"/>
          </a:xfrm>
          <a:prstGeom prst="rect">
            <a:avLst/>
          </a:prstGeom>
          <a:gradFill rotWithShape="1">
            <a:gsLst>
              <a:gs pos="0">
                <a:srgbClr val="A6A6A6"/>
              </a:gs>
              <a:gs pos="12000">
                <a:srgbClr val="A6A6A6"/>
              </a:gs>
              <a:gs pos="100000">
                <a:srgbClr val="404040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743451" y="1079500"/>
            <a:ext cx="2688167" cy="1277938"/>
          </a:xfrm>
          <a:prstGeom prst="rect">
            <a:avLst/>
          </a:prstGeom>
          <a:gradFill rotWithShape="1">
            <a:gsLst>
              <a:gs pos="0">
                <a:srgbClr val="70ECF7"/>
              </a:gs>
              <a:gs pos="100000">
                <a:srgbClr val="002060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600" dirty="0">
                <a:latin typeface="HY강B" pitchFamily="18" charset="-127"/>
                <a:ea typeface="HY강B" pitchFamily="18" charset="-127"/>
              </a:rPr>
              <a:t>투자하는 기업의 독점적 우위 </a:t>
            </a:r>
            <a:endParaRPr lang="en-US" sz="1600" dirty="0">
              <a:solidFill>
                <a:srgbClr val="FFFFFF"/>
              </a:solidFill>
              <a:latin typeface="HY강B" pitchFamily="18" charset="-127"/>
              <a:ea typeface="HY강B" pitchFamily="18" charset="-127"/>
              <a:cs typeface="ＭＳ Ｐゴシック" charset="-128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743451" y="3033713"/>
            <a:ext cx="2688167" cy="1276350"/>
          </a:xfrm>
          <a:prstGeom prst="rect">
            <a:avLst/>
          </a:prstGeom>
          <a:gradFill rotWithShape="1">
            <a:gsLst>
              <a:gs pos="0">
                <a:srgbClr val="D9D9D9"/>
              </a:gs>
              <a:gs pos="23000">
                <a:srgbClr val="D9D9D9"/>
              </a:gs>
              <a:gs pos="100000">
                <a:srgbClr val="7F7F7F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600" dirty="0">
                <a:latin typeface="HY강B" pitchFamily="18" charset="-127"/>
                <a:ea typeface="HY강B" pitchFamily="18" charset="-127"/>
              </a:rPr>
              <a:t>투자대상국의 다양한 특성으로 인한 우위</a:t>
            </a:r>
            <a:endParaRPr lang="en-US" sz="1600" dirty="0">
              <a:solidFill>
                <a:srgbClr val="FFFFFF"/>
              </a:solidFill>
              <a:latin typeface="HY강B" pitchFamily="18" charset="-127"/>
              <a:ea typeface="HY강B" pitchFamily="18" charset="-127"/>
              <a:cs typeface="ＭＳ Ｐゴシック" charset="-128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4743451" y="5026025"/>
            <a:ext cx="2688167" cy="1265238"/>
          </a:xfrm>
          <a:prstGeom prst="rect">
            <a:avLst/>
          </a:prstGeom>
          <a:gradFill rotWithShape="1">
            <a:gsLst>
              <a:gs pos="0">
                <a:srgbClr val="A6A6A6"/>
              </a:gs>
              <a:gs pos="12000">
                <a:srgbClr val="A6A6A6"/>
              </a:gs>
              <a:gs pos="100000">
                <a:srgbClr val="404040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600" dirty="0" smtClean="0">
                <a:latin typeface="HY강B" pitchFamily="18" charset="-127"/>
                <a:ea typeface="HY강B" pitchFamily="18" charset="-127"/>
              </a:rPr>
              <a:t>대상국과 계약 방식 아닌</a:t>
            </a:r>
            <a:endParaRPr lang="en-US" altLang="ko-KR" sz="1600" dirty="0" smtClean="0">
              <a:latin typeface="HY강B" pitchFamily="18" charset="-127"/>
              <a:ea typeface="HY강B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600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1600" dirty="0">
                <a:latin typeface="HY강B" pitchFamily="18" charset="-127"/>
                <a:ea typeface="HY강B" pitchFamily="18" charset="-127"/>
              </a:rPr>
              <a:t>현지 직접투자를 통한 자회사화 우위</a:t>
            </a:r>
            <a:endParaRPr lang="en-US" sz="1600" dirty="0">
              <a:solidFill>
                <a:srgbClr val="FFFFFF"/>
              </a:solidFill>
              <a:latin typeface="HY강B" pitchFamily="18" charset="-127"/>
              <a:ea typeface="HY강B" pitchFamily="18" charset="-127"/>
              <a:cs typeface="ＭＳ Ｐゴシック" charset="-128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8096251" y="1063625"/>
            <a:ext cx="2688167" cy="1276350"/>
          </a:xfrm>
          <a:prstGeom prst="rect">
            <a:avLst/>
          </a:prstGeom>
          <a:gradFill rotWithShape="1">
            <a:gsLst>
              <a:gs pos="0">
                <a:srgbClr val="70ECF7"/>
              </a:gs>
              <a:gs pos="100000">
                <a:srgbClr val="002060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애플 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smtClean="0">
                <a:latin typeface="HY강B" pitchFamily="18" charset="-127"/>
                <a:ea typeface="HY강B" pitchFamily="18" charset="-127"/>
              </a:rPr>
              <a:t>기술력</a:t>
            </a:r>
            <a:r>
              <a:rPr lang="en-US" altLang="ko-KR" sz="1400" dirty="0">
                <a:latin typeface="HY강B" pitchFamily="18" charset="-127"/>
                <a:ea typeface="HY강B" pitchFamily="18" charset="-127"/>
              </a:rPr>
              <a:t>/</a:t>
            </a:r>
            <a:r>
              <a:rPr lang="ko-KR" altLang="en-US" sz="1400" dirty="0" smtClean="0">
                <a:latin typeface="HY강B" pitchFamily="18" charset="-127"/>
                <a:ea typeface="HY강B" pitchFamily="18" charset="-127"/>
              </a:rPr>
              <a:t>디자인역량</a:t>
            </a:r>
            <a:endParaRPr lang="en-US" altLang="ko-KR" sz="1400" dirty="0" smtClean="0">
              <a:latin typeface="HY강B" pitchFamily="18" charset="-127"/>
              <a:ea typeface="HY강B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삼성전자 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dirty="0" err="1" smtClean="0">
                <a:latin typeface="HY강B" pitchFamily="18" charset="-127"/>
                <a:ea typeface="HY강B" pitchFamily="18" charset="-127"/>
              </a:rPr>
              <a:t>제품력</a:t>
            </a:r>
            <a:r>
              <a:rPr lang="en-US" altLang="ko-KR" sz="1400" dirty="0">
                <a:latin typeface="HY강B" pitchFamily="18" charset="-127"/>
                <a:ea typeface="HY강B" pitchFamily="18" charset="-127"/>
              </a:rPr>
              <a:t>/</a:t>
            </a:r>
            <a:r>
              <a:rPr lang="ko-KR" altLang="en-US" sz="1400" dirty="0">
                <a:latin typeface="HY강B" pitchFamily="18" charset="-127"/>
                <a:ea typeface="HY강B" pitchFamily="18" charset="-127"/>
              </a:rPr>
              <a:t>제조공정 </a:t>
            </a:r>
            <a:r>
              <a:rPr lang="ko-KR" altLang="en-US" sz="1400" dirty="0" smtClean="0">
                <a:latin typeface="HY강B" pitchFamily="18" charset="-127"/>
                <a:ea typeface="HY강B" pitchFamily="18" charset="-127"/>
              </a:rPr>
              <a:t>역량</a:t>
            </a:r>
            <a:endParaRPr lang="en-US" sz="1400" dirty="0">
              <a:solidFill>
                <a:srgbClr val="FFFFFF"/>
              </a:solidFill>
              <a:latin typeface="HY강B" pitchFamily="18" charset="-127"/>
              <a:ea typeface="HY강B" pitchFamily="18" charset="-127"/>
              <a:cs typeface="ＭＳ Ｐゴシック" charset="-128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8096251" y="3016250"/>
            <a:ext cx="2688167" cy="1276350"/>
          </a:xfrm>
          <a:prstGeom prst="rect">
            <a:avLst/>
          </a:prstGeom>
          <a:gradFill rotWithShape="1">
            <a:gsLst>
              <a:gs pos="0">
                <a:srgbClr val="D9D9D9"/>
              </a:gs>
              <a:gs pos="23000">
                <a:srgbClr val="D9D9D9"/>
              </a:gs>
              <a:gs pos="100000">
                <a:srgbClr val="7F7F7F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중국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smtClean="0">
                <a:latin typeface="HY강B" pitchFamily="18" charset="-127"/>
                <a:ea typeface="HY강B" pitchFamily="18" charset="-127"/>
              </a:rPr>
              <a:t>저임금</a:t>
            </a:r>
            <a:r>
              <a:rPr lang="en-US" altLang="ko-KR" sz="1200" dirty="0">
                <a:latin typeface="HY강B" pitchFamily="18" charset="-127"/>
                <a:ea typeface="HY강B" pitchFamily="18" charset="-127"/>
              </a:rPr>
              <a:t>/</a:t>
            </a:r>
            <a:r>
              <a:rPr lang="ko-KR" altLang="en-US" sz="1200" dirty="0">
                <a:latin typeface="HY강B" pitchFamily="18" charset="-127"/>
                <a:ea typeface="HY강B" pitchFamily="18" charset="-127"/>
              </a:rPr>
              <a:t>넓은 </a:t>
            </a:r>
            <a:r>
              <a:rPr lang="ko-KR" altLang="en-US" sz="1200" dirty="0" smtClean="0">
                <a:latin typeface="HY강B" pitchFamily="18" charset="-127"/>
                <a:ea typeface="HY강B" pitchFamily="18" charset="-127"/>
              </a:rPr>
              <a:t>시장</a:t>
            </a:r>
            <a:r>
              <a:rPr lang="en-US" altLang="ko-KR" sz="1200" dirty="0" smtClean="0">
                <a:latin typeface="HY강B" pitchFamily="18" charset="-127"/>
                <a:ea typeface="HY강B" pitchFamily="18" charset="-127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베트남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smtClean="0">
                <a:latin typeface="HY강B" pitchFamily="18" charset="-127"/>
                <a:ea typeface="HY강B" pitchFamily="18" charset="-127"/>
              </a:rPr>
              <a:t>싼 </a:t>
            </a:r>
            <a:r>
              <a:rPr lang="ko-KR" altLang="en-US" sz="1200" dirty="0">
                <a:latin typeface="HY강B" pitchFamily="18" charset="-127"/>
                <a:ea typeface="HY강B" pitchFamily="18" charset="-127"/>
              </a:rPr>
              <a:t>노동력</a:t>
            </a:r>
            <a:r>
              <a:rPr lang="en-US" altLang="ko-KR" sz="1200" dirty="0" smtClean="0">
                <a:latin typeface="HY강B" pitchFamily="18" charset="-127"/>
                <a:ea typeface="HY강B" pitchFamily="18" charset="-127"/>
              </a:rPr>
              <a:t>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200" dirty="0" err="1" smtClean="0">
                <a:latin typeface="HY강B" pitchFamily="18" charset="-127"/>
                <a:ea typeface="HY강B" pitchFamily="18" charset="-127"/>
              </a:rPr>
              <a:t>실리콘벨리의</a:t>
            </a:r>
            <a:r>
              <a:rPr lang="ko-KR" altLang="en-US" sz="1200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1200" dirty="0">
                <a:latin typeface="HY강B" pitchFamily="18" charset="-127"/>
                <a:ea typeface="HY강B" pitchFamily="18" charset="-127"/>
              </a:rPr>
              <a:t>혁신기반</a:t>
            </a:r>
            <a:endParaRPr lang="en-US" sz="1200" dirty="0">
              <a:solidFill>
                <a:srgbClr val="FFFFFF"/>
              </a:solidFill>
              <a:latin typeface="HY강B" pitchFamily="18" charset="-127"/>
              <a:ea typeface="HY강B" pitchFamily="18" charset="-127"/>
              <a:cs typeface="ＭＳ Ｐゴシック" charset="-128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8096251" y="5008564"/>
            <a:ext cx="2688167" cy="1265237"/>
          </a:xfrm>
          <a:prstGeom prst="rect">
            <a:avLst/>
          </a:prstGeom>
          <a:gradFill rotWithShape="1">
            <a:gsLst>
              <a:gs pos="0">
                <a:srgbClr val="A6A6A6"/>
              </a:gs>
              <a:gs pos="12000">
                <a:srgbClr val="A6A6A6"/>
              </a:gs>
              <a:gs pos="100000">
                <a:srgbClr val="404040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" name="Line 33"/>
          <p:cNvSpPr>
            <a:spLocks noChangeShapeType="1"/>
          </p:cNvSpPr>
          <p:nvPr/>
        </p:nvSpPr>
        <p:spPr bwMode="auto">
          <a:xfrm rot="5400000" flipH="1" flipV="1">
            <a:off x="4421717" y="1380067"/>
            <a:ext cx="0" cy="643467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3" name="Line 33"/>
          <p:cNvSpPr>
            <a:spLocks noChangeShapeType="1"/>
          </p:cNvSpPr>
          <p:nvPr/>
        </p:nvSpPr>
        <p:spPr bwMode="auto">
          <a:xfrm rot="5400000" flipH="1" flipV="1">
            <a:off x="4421717" y="3361267"/>
            <a:ext cx="0" cy="643467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4" name="Line 33"/>
          <p:cNvSpPr>
            <a:spLocks noChangeShapeType="1"/>
          </p:cNvSpPr>
          <p:nvPr/>
        </p:nvSpPr>
        <p:spPr bwMode="auto">
          <a:xfrm rot="5400000" flipH="1" flipV="1">
            <a:off x="4421717" y="5342467"/>
            <a:ext cx="0" cy="643467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5" name="Line 33"/>
          <p:cNvSpPr>
            <a:spLocks noChangeShapeType="1"/>
          </p:cNvSpPr>
          <p:nvPr/>
        </p:nvSpPr>
        <p:spPr bwMode="auto">
          <a:xfrm rot="5400000" flipH="1" flipV="1">
            <a:off x="7753351" y="1380067"/>
            <a:ext cx="0" cy="643467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6" name="Line 33"/>
          <p:cNvSpPr>
            <a:spLocks noChangeShapeType="1"/>
          </p:cNvSpPr>
          <p:nvPr/>
        </p:nvSpPr>
        <p:spPr bwMode="auto">
          <a:xfrm rot="5400000" flipH="1" flipV="1">
            <a:off x="7774517" y="3361267"/>
            <a:ext cx="0" cy="643467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7" name="Line 33"/>
          <p:cNvSpPr>
            <a:spLocks noChangeShapeType="1"/>
          </p:cNvSpPr>
          <p:nvPr/>
        </p:nvSpPr>
        <p:spPr bwMode="auto">
          <a:xfrm rot="5400000" flipH="1" flipV="1">
            <a:off x="7753351" y="5342467"/>
            <a:ext cx="0" cy="643467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8" name="Line 33"/>
          <p:cNvSpPr>
            <a:spLocks noChangeShapeType="1"/>
          </p:cNvSpPr>
          <p:nvPr/>
        </p:nvSpPr>
        <p:spPr bwMode="auto">
          <a:xfrm flipH="1">
            <a:off x="2692400" y="2339976"/>
            <a:ext cx="0" cy="657225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9" name="Line 33"/>
          <p:cNvSpPr>
            <a:spLocks noChangeShapeType="1"/>
          </p:cNvSpPr>
          <p:nvPr/>
        </p:nvSpPr>
        <p:spPr bwMode="auto">
          <a:xfrm flipH="1">
            <a:off x="6112933" y="2376489"/>
            <a:ext cx="0" cy="657225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30" name="Line 33"/>
          <p:cNvSpPr>
            <a:spLocks noChangeShapeType="1"/>
          </p:cNvSpPr>
          <p:nvPr/>
        </p:nvSpPr>
        <p:spPr bwMode="auto">
          <a:xfrm flipH="1">
            <a:off x="9448800" y="2339976"/>
            <a:ext cx="0" cy="657225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31" name="Line 33"/>
          <p:cNvSpPr>
            <a:spLocks noChangeShapeType="1"/>
          </p:cNvSpPr>
          <p:nvPr/>
        </p:nvSpPr>
        <p:spPr bwMode="auto">
          <a:xfrm flipH="1">
            <a:off x="2559051" y="4310064"/>
            <a:ext cx="0" cy="657225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32" name="Line 33"/>
          <p:cNvSpPr>
            <a:spLocks noChangeShapeType="1"/>
          </p:cNvSpPr>
          <p:nvPr/>
        </p:nvSpPr>
        <p:spPr bwMode="auto">
          <a:xfrm flipH="1">
            <a:off x="6112933" y="4310064"/>
            <a:ext cx="0" cy="657225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33" name="Line 33"/>
          <p:cNvSpPr>
            <a:spLocks noChangeShapeType="1"/>
          </p:cNvSpPr>
          <p:nvPr/>
        </p:nvSpPr>
        <p:spPr bwMode="auto">
          <a:xfrm flipH="1">
            <a:off x="9448800" y="4310064"/>
            <a:ext cx="0" cy="657225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1619691" y="1449165"/>
            <a:ext cx="1620957" cy="5386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 독점적 우위 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r>
              <a:rPr lang="en-US" altLang="ko-KR" sz="1100" dirty="0" smtClean="0">
                <a:latin typeface="HY강B" pitchFamily="18" charset="-127"/>
                <a:ea typeface="HY강B" pitchFamily="18" charset="-127"/>
              </a:rPr>
              <a:t>(Ownership Advantage) </a:t>
            </a:r>
            <a:endParaRPr lang="ko-KR" altLang="en-US" sz="110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719076" y="3359835"/>
            <a:ext cx="1425390" cy="5386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입지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우위 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r>
              <a:rPr lang="en-US" altLang="ko-KR" sz="1100" dirty="0" smtClean="0">
                <a:latin typeface="HY강B" pitchFamily="18" charset="-127"/>
                <a:ea typeface="HY강B" pitchFamily="18" charset="-127"/>
              </a:rPr>
              <a:t>(</a:t>
            </a:r>
            <a:r>
              <a:rPr lang="en-US" altLang="ko-KR" sz="1100" dirty="0">
                <a:latin typeface="HY강B" pitchFamily="18" charset="-127"/>
                <a:ea typeface="HY강B" pitchFamily="18" charset="-127"/>
              </a:rPr>
              <a:t>Location Advantage)</a:t>
            </a:r>
            <a:endParaRPr lang="ko-KR" altLang="en-US" sz="110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509618" y="5371877"/>
            <a:ext cx="1771639" cy="5386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 내부화 우위 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r>
              <a:rPr lang="en-US" altLang="ko-KR" sz="1100" dirty="0" smtClean="0">
                <a:latin typeface="HY강B" pitchFamily="18" charset="-127"/>
                <a:ea typeface="HY강B" pitchFamily="18" charset="-127"/>
              </a:rPr>
              <a:t>(Internalization Advantage)</a:t>
            </a:r>
            <a:endParaRPr lang="ko-KR" altLang="en-US" sz="110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8075085" y="5049152"/>
            <a:ext cx="28375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애플 </a:t>
            </a:r>
            <a:r>
              <a:rPr lang="en-US" altLang="ko-KR" sz="1100" dirty="0" smtClean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1100" dirty="0" smtClean="0">
                <a:latin typeface="HY강B" pitchFamily="18" charset="-127"/>
                <a:ea typeface="HY강B" pitchFamily="18" charset="-127"/>
              </a:rPr>
              <a:t>내부화 우위 </a:t>
            </a:r>
            <a:r>
              <a:rPr lang="en-US" altLang="ko-KR" sz="1100" dirty="0" smtClean="0">
                <a:latin typeface="HY강B" pitchFamily="18" charset="-127"/>
                <a:ea typeface="HY강B" pitchFamily="18" charset="-127"/>
              </a:rPr>
              <a:t>X)</a:t>
            </a:r>
          </a:p>
          <a:p>
            <a:r>
              <a:rPr lang="ko-KR" altLang="en-US" sz="1200" dirty="0" smtClean="0">
                <a:latin typeface="HY강B" pitchFamily="18" charset="-127"/>
                <a:ea typeface="HY강B" pitchFamily="18" charset="-127"/>
              </a:rPr>
              <a:t> 외주주문 방식 제작</a:t>
            </a:r>
            <a:r>
              <a:rPr lang="en-US" altLang="ko-KR" sz="1200" dirty="0" smtClean="0">
                <a:latin typeface="HY강B" pitchFamily="18" charset="-127"/>
                <a:ea typeface="HY강B" pitchFamily="18" charset="-127"/>
              </a:rPr>
              <a:t>    </a:t>
            </a:r>
          </a:p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삼성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r>
              <a:rPr lang="ko-KR" altLang="en-US" sz="1200" dirty="0" smtClean="0">
                <a:latin typeface="HY강B" pitchFamily="18" charset="-127"/>
                <a:ea typeface="HY강B" pitchFamily="18" charset="-127"/>
              </a:rPr>
              <a:t>내부화</a:t>
            </a:r>
            <a:r>
              <a:rPr lang="en-US" altLang="ko-KR" sz="1200" dirty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1200" dirty="0" smtClean="0">
                <a:latin typeface="HY강B" pitchFamily="18" charset="-127"/>
                <a:ea typeface="HY강B" pitchFamily="18" charset="-127"/>
              </a:rPr>
              <a:t>제작관련 </a:t>
            </a:r>
            <a:endParaRPr lang="en-US" altLang="ko-KR" sz="1200" dirty="0" smtClean="0">
              <a:latin typeface="HY강B" pitchFamily="18" charset="-127"/>
              <a:ea typeface="HY강B" pitchFamily="18" charset="-127"/>
            </a:endParaRPr>
          </a:p>
          <a:p>
            <a:r>
              <a:rPr lang="ko-KR" altLang="en-US" sz="1200" dirty="0" smtClean="0">
                <a:latin typeface="HY강B" pitchFamily="18" charset="-127"/>
                <a:ea typeface="HY강B" pitchFamily="18" charset="-127"/>
              </a:rPr>
              <a:t>직접적 경영권 행사</a:t>
            </a:r>
            <a:endParaRPr lang="ko-KR" altLang="en-US" sz="120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201665" y="138946"/>
            <a:ext cx="3230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>
                <a:latin typeface="HY강B" pitchFamily="18" charset="-127"/>
                <a:ea typeface="HY강B" pitchFamily="18" charset="-127"/>
              </a:rPr>
              <a:t>+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FDI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의 기본적인 이론의 이해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71825" y="711197"/>
            <a:ext cx="8548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dirty="0" smtClean="0"/>
              <a:t>O</a:t>
            </a:r>
            <a:endParaRPr lang="ko-KR" altLang="en-US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116982" y="2647241"/>
            <a:ext cx="6440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dirty="0" smtClean="0"/>
              <a:t>L</a:t>
            </a:r>
            <a:endParaRPr lang="ko-KR" altLang="en-US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216141" y="4639907"/>
            <a:ext cx="529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dirty="0" smtClean="0"/>
              <a:t>I</a:t>
            </a:r>
            <a:endParaRPr lang="ko-KR" altLang="en-US" sz="4000" dirty="0"/>
          </a:p>
        </p:txBody>
      </p:sp>
      <p:cxnSp>
        <p:nvCxnSpPr>
          <p:cNvPr id="35" name="직선 연결선 34"/>
          <p:cNvCxnSpPr/>
          <p:nvPr/>
        </p:nvCxnSpPr>
        <p:spPr>
          <a:xfrm>
            <a:off x="0" y="523897"/>
            <a:ext cx="1219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9683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90312" y="49671"/>
            <a:ext cx="16955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Targeting </a:t>
            </a:r>
            <a:r>
              <a:rPr lang="ko-KR" altLang="en-US" dirty="0"/>
              <a:t>전략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10047506" y="49014"/>
            <a:ext cx="676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[OLI]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1554725" y="4242263"/>
            <a:ext cx="86343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ko-KR" dirty="0">
              <a:latin typeface="HY강B" pitchFamily="18" charset="-127"/>
              <a:ea typeface="HY강B" pitchFamily="18" charset="-127"/>
            </a:endParaRPr>
          </a:p>
          <a:p>
            <a:endParaRPr lang="en-US" altLang="ko-KR" dirty="0">
              <a:latin typeface="HY강B" pitchFamily="18" charset="-127"/>
              <a:ea typeface="HY강B" pitchFamily="18" charset="-127"/>
            </a:endParaRPr>
          </a:p>
          <a:p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관세청 홈페이지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   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-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해당국가에서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한국으로의 품목별 수출입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동향 파악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  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수출입 높은 순으로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품목에 따른 수출수입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관련 기업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조사 </a:t>
            </a:r>
            <a:endParaRPr lang="en-US" altLang="ko-KR" dirty="0">
              <a:latin typeface="HY강B" pitchFamily="18" charset="-127"/>
              <a:ea typeface="HY강B" pitchFamily="18" charset="-127"/>
            </a:endParaRPr>
          </a:p>
          <a:p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>
            <a:off x="0" y="523897"/>
            <a:ext cx="1219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타원 2"/>
          <p:cNvSpPr/>
          <p:nvPr/>
        </p:nvSpPr>
        <p:spPr>
          <a:xfrm>
            <a:off x="1023525" y="1035757"/>
            <a:ext cx="2528712" cy="196426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Ownership</a:t>
            </a:r>
            <a:r>
              <a:rPr lang="en-US" altLang="ko-KR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 </a:t>
            </a:r>
          </a:p>
          <a:p>
            <a:pPr algn="ctr"/>
            <a:endParaRPr lang="en-US" altLang="ko-KR" dirty="0" smtClean="0">
              <a:solidFill>
                <a:prstClr val="black"/>
              </a:solidFill>
              <a:latin typeface="HY강B" pitchFamily="18" charset="-127"/>
              <a:ea typeface="HY강B" pitchFamily="18" charset="-127"/>
            </a:endParaRPr>
          </a:p>
          <a:p>
            <a:pPr algn="ctr"/>
            <a:r>
              <a:rPr lang="ko-KR" altLang="en-US" sz="16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한국에 대해 독점적 우위가 있는 기업 선택</a:t>
            </a:r>
            <a:endParaRPr lang="ko-KR" altLang="en-US" sz="160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4607535" y="1027290"/>
            <a:ext cx="2528712" cy="196426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Location</a:t>
            </a:r>
            <a:r>
              <a:rPr lang="en-US" altLang="ko-KR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 </a:t>
            </a:r>
          </a:p>
          <a:p>
            <a:pPr algn="ctr"/>
            <a:endParaRPr lang="en-US" altLang="ko-KR" sz="1600" dirty="0" smtClean="0">
              <a:solidFill>
                <a:prstClr val="black"/>
              </a:solidFill>
              <a:latin typeface="HY강B" pitchFamily="18" charset="-127"/>
              <a:ea typeface="HY강B" pitchFamily="18" charset="-127"/>
            </a:endParaRPr>
          </a:p>
          <a:p>
            <a:pPr algn="ctr"/>
            <a:r>
              <a:rPr lang="ko-KR" altLang="en-US" sz="16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한국이 가진 지리적 </a:t>
            </a:r>
            <a:r>
              <a:rPr lang="ko-KR" altLang="en-US" sz="1600" dirty="0" err="1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잇점</a:t>
            </a:r>
            <a:endParaRPr lang="en-US" altLang="ko-KR" sz="1600" dirty="0" smtClean="0">
              <a:solidFill>
                <a:prstClr val="black"/>
              </a:solidFill>
              <a:latin typeface="HY강B" pitchFamily="18" charset="-127"/>
              <a:ea typeface="HY강B" pitchFamily="18" charset="-127"/>
            </a:endParaRPr>
          </a:p>
          <a:p>
            <a:pPr algn="ctr"/>
            <a:r>
              <a:rPr lang="en-US" altLang="ko-KR" sz="16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16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사업여건</a:t>
            </a:r>
            <a:r>
              <a:rPr lang="en-US" altLang="ko-KR" sz="16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16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혜택</a:t>
            </a:r>
            <a:r>
              <a:rPr lang="en-US" altLang="ko-KR" sz="1600" dirty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)</a:t>
            </a:r>
            <a:r>
              <a:rPr lang="en-US" altLang="ko-KR" sz="16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16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 제시</a:t>
            </a:r>
            <a:endParaRPr lang="ko-KR" altLang="en-US" sz="160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8406169" y="1027290"/>
            <a:ext cx="2528712" cy="196426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8709755" y="1274401"/>
            <a:ext cx="1895071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Internalization</a:t>
            </a:r>
          </a:p>
          <a:p>
            <a:pPr algn="ctr"/>
            <a:endParaRPr lang="en-US" altLang="ko-KR" sz="1600" dirty="0">
              <a:solidFill>
                <a:prstClr val="black"/>
              </a:solidFill>
              <a:latin typeface="HY강B" pitchFamily="18" charset="-127"/>
              <a:ea typeface="HY강B" pitchFamily="18" charset="-127"/>
            </a:endParaRPr>
          </a:p>
          <a:p>
            <a:pPr algn="ctr"/>
            <a:r>
              <a:rPr lang="ko-KR" altLang="en-US" sz="1600" dirty="0" err="1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對한국</a:t>
            </a:r>
            <a:r>
              <a:rPr lang="ko-KR" altLang="en-US" sz="16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 수출기업</a:t>
            </a:r>
            <a:endParaRPr lang="en-US" altLang="ko-KR" sz="1600" dirty="0" smtClean="0">
              <a:solidFill>
                <a:prstClr val="black"/>
              </a:solidFill>
              <a:latin typeface="HY강B" pitchFamily="18" charset="-127"/>
              <a:ea typeface="HY강B" pitchFamily="18" charset="-127"/>
            </a:endParaRPr>
          </a:p>
          <a:p>
            <a:pPr algn="ctr"/>
            <a:r>
              <a:rPr lang="ko-KR" altLang="en-US" sz="16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한국에서 수입기업</a:t>
            </a:r>
            <a:endParaRPr lang="ko-KR" altLang="en-US" sz="1600" dirty="0" smtClean="0">
              <a:latin typeface="HY강B" pitchFamily="18" charset="-127"/>
              <a:ea typeface="HY강B" pitchFamily="18" charset="-127"/>
            </a:endParaRPr>
          </a:p>
          <a:p>
            <a:pPr algn="ctr"/>
            <a:r>
              <a:rPr lang="en-US" altLang="ko-KR" sz="16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16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수량</a:t>
            </a:r>
            <a:r>
              <a:rPr lang="en-US" altLang="ko-KR" sz="16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16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증가율</a:t>
            </a:r>
            <a:r>
              <a:rPr lang="en-US" altLang="ko-KR" sz="16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)</a:t>
            </a:r>
          </a:p>
          <a:p>
            <a:pPr algn="ctr"/>
            <a:r>
              <a:rPr lang="ko-KR" altLang="en-US" sz="1600" dirty="0" err="1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타게팅</a:t>
            </a:r>
            <a:endParaRPr lang="en-US" altLang="ko-KR" sz="1600" dirty="0" smtClean="0">
              <a:solidFill>
                <a:prstClr val="black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1823" y="3631146"/>
            <a:ext cx="5187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세가지 관점에서의 기업을 파악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6257567" y="3631146"/>
            <a:ext cx="57837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ko-KR" altLang="en-US" dirty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그에 따른 전략으로 투자 유치 </a:t>
            </a:r>
            <a:r>
              <a:rPr lang="ko-KR" altLang="en-US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증대</a:t>
            </a:r>
            <a:endParaRPr lang="ko-KR" altLang="en-US" dirty="0">
              <a:solidFill>
                <a:prstClr val="black"/>
              </a:solidFill>
              <a:latin typeface="HY강B" pitchFamily="18" charset="-127"/>
              <a:ea typeface="HY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496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13"/>
          <p:cNvGrpSpPr>
            <a:grpSpLocks/>
          </p:cNvGrpSpPr>
          <p:nvPr/>
        </p:nvGrpSpPr>
        <p:grpSpPr bwMode="auto">
          <a:xfrm>
            <a:off x="6420909" y="2076714"/>
            <a:ext cx="4379383" cy="3284538"/>
            <a:chOff x="2500298" y="1928802"/>
            <a:chExt cx="2440016" cy="2440016"/>
          </a:xfrm>
        </p:grpSpPr>
        <p:grpSp>
          <p:nvGrpSpPr>
            <p:cNvPr id="24604" name="Group 12"/>
            <p:cNvGrpSpPr>
              <a:grpSpLocks/>
            </p:cNvGrpSpPr>
            <p:nvPr/>
          </p:nvGrpSpPr>
          <p:grpSpPr bwMode="auto">
            <a:xfrm>
              <a:off x="2500298" y="1928802"/>
              <a:ext cx="2440016" cy="2440016"/>
              <a:chOff x="2500298" y="1928802"/>
              <a:chExt cx="2440016" cy="2440016"/>
            </a:xfrm>
          </p:grpSpPr>
          <p:sp>
            <p:nvSpPr>
              <p:cNvPr id="7" name="Oval 6"/>
              <p:cNvSpPr>
                <a:spLocks noChangeArrowheads="1"/>
              </p:cNvSpPr>
              <p:nvPr/>
            </p:nvSpPr>
            <p:spPr bwMode="auto">
              <a:xfrm>
                <a:off x="2500298" y="1928802"/>
                <a:ext cx="2440016" cy="2440016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/>
              </a:gradFill>
              <a:ln w="9525">
                <a:solidFill>
                  <a:srgbClr val="4A7EBB"/>
                </a:solidFill>
                <a:round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  <a:latin typeface="Calibri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24607" name="Freeform 10"/>
              <p:cNvSpPr>
                <a:spLocks noEditPoints="1"/>
              </p:cNvSpPr>
              <p:nvPr/>
            </p:nvSpPr>
            <p:spPr bwMode="auto">
              <a:xfrm>
                <a:off x="2500298" y="1928802"/>
                <a:ext cx="2440016" cy="2407191"/>
              </a:xfrm>
              <a:custGeom>
                <a:avLst/>
                <a:gdLst>
                  <a:gd name="T0" fmla="*/ 2147483647 w 446"/>
                  <a:gd name="T1" fmla="*/ 2147483647 h 440"/>
                  <a:gd name="T2" fmla="*/ 2147483647 w 446"/>
                  <a:gd name="T3" fmla="*/ 2147483647 h 440"/>
                  <a:gd name="T4" fmla="*/ 2147483647 w 446"/>
                  <a:gd name="T5" fmla="*/ 2147483647 h 440"/>
                  <a:gd name="T6" fmla="*/ 2147483647 w 446"/>
                  <a:gd name="T7" fmla="*/ 2147483647 h 440"/>
                  <a:gd name="T8" fmla="*/ 2147483647 w 446"/>
                  <a:gd name="T9" fmla="*/ 2147483647 h 440"/>
                  <a:gd name="T10" fmla="*/ 2147483647 w 446"/>
                  <a:gd name="T11" fmla="*/ 2147483647 h 440"/>
                  <a:gd name="T12" fmla="*/ 2147483647 w 446"/>
                  <a:gd name="T13" fmla="*/ 2147483647 h 440"/>
                  <a:gd name="T14" fmla="*/ 2147483647 w 446"/>
                  <a:gd name="T15" fmla="*/ 2147483647 h 440"/>
                  <a:gd name="T16" fmla="*/ 2147483647 w 446"/>
                  <a:gd name="T17" fmla="*/ 2147483647 h 440"/>
                  <a:gd name="T18" fmla="*/ 2147483647 w 446"/>
                  <a:gd name="T19" fmla="*/ 2147483647 h 440"/>
                  <a:gd name="T20" fmla="*/ 2147483647 w 446"/>
                  <a:gd name="T21" fmla="*/ 2147483647 h 440"/>
                  <a:gd name="T22" fmla="*/ 2147483647 w 446"/>
                  <a:gd name="T23" fmla="*/ 2147483647 h 440"/>
                  <a:gd name="T24" fmla="*/ 2147483647 w 446"/>
                  <a:gd name="T25" fmla="*/ 2147483647 h 440"/>
                  <a:gd name="T26" fmla="*/ 2147483647 w 446"/>
                  <a:gd name="T27" fmla="*/ 2147483647 h 440"/>
                  <a:gd name="T28" fmla="*/ 2147483647 w 446"/>
                  <a:gd name="T29" fmla="*/ 2147483647 h 440"/>
                  <a:gd name="T30" fmla="*/ 2147483647 w 446"/>
                  <a:gd name="T31" fmla="*/ 2147483647 h 440"/>
                  <a:gd name="T32" fmla="*/ 2147483647 w 446"/>
                  <a:gd name="T33" fmla="*/ 2147483647 h 440"/>
                  <a:gd name="T34" fmla="*/ 2147483647 w 446"/>
                  <a:gd name="T35" fmla="*/ 2147483647 h 440"/>
                  <a:gd name="T36" fmla="*/ 2147483647 w 446"/>
                  <a:gd name="T37" fmla="*/ 2147483647 h 440"/>
                  <a:gd name="T38" fmla="*/ 2147483647 w 446"/>
                  <a:gd name="T39" fmla="*/ 2147483647 h 440"/>
                  <a:gd name="T40" fmla="*/ 2147483647 w 446"/>
                  <a:gd name="T41" fmla="*/ 2147483647 h 440"/>
                  <a:gd name="T42" fmla="*/ 2147483647 w 446"/>
                  <a:gd name="T43" fmla="*/ 2147483647 h 440"/>
                  <a:gd name="T44" fmla="*/ 2147483647 w 446"/>
                  <a:gd name="T45" fmla="*/ 2147483647 h 440"/>
                  <a:gd name="T46" fmla="*/ 2147483647 w 446"/>
                  <a:gd name="T47" fmla="*/ 2147483647 h 440"/>
                  <a:gd name="T48" fmla="*/ 2147483647 w 446"/>
                  <a:gd name="T49" fmla="*/ 2147483647 h 440"/>
                  <a:gd name="T50" fmla="*/ 2147483647 w 446"/>
                  <a:gd name="T51" fmla="*/ 2147483647 h 440"/>
                  <a:gd name="T52" fmla="*/ 2147483647 w 446"/>
                  <a:gd name="T53" fmla="*/ 2147483647 h 440"/>
                  <a:gd name="T54" fmla="*/ 2147483647 w 446"/>
                  <a:gd name="T55" fmla="*/ 2147483647 h 440"/>
                  <a:gd name="T56" fmla="*/ 2147483647 w 446"/>
                  <a:gd name="T57" fmla="*/ 2147483647 h 440"/>
                  <a:gd name="T58" fmla="*/ 2147483647 w 446"/>
                  <a:gd name="T59" fmla="*/ 2147483647 h 440"/>
                  <a:gd name="T60" fmla="*/ 2147483647 w 446"/>
                  <a:gd name="T61" fmla="*/ 2147483647 h 440"/>
                  <a:gd name="T62" fmla="*/ 2147483647 w 446"/>
                  <a:gd name="T63" fmla="*/ 2147483647 h 440"/>
                  <a:gd name="T64" fmla="*/ 2147483647 w 446"/>
                  <a:gd name="T65" fmla="*/ 2147483647 h 440"/>
                  <a:gd name="T66" fmla="*/ 2147483647 w 446"/>
                  <a:gd name="T67" fmla="*/ 2147483647 h 440"/>
                  <a:gd name="T68" fmla="*/ 2147483647 w 446"/>
                  <a:gd name="T69" fmla="*/ 0 h 440"/>
                  <a:gd name="T70" fmla="*/ 2147483647 w 446"/>
                  <a:gd name="T71" fmla="*/ 2147483647 h 440"/>
                  <a:gd name="T72" fmla="*/ 2147483647 w 446"/>
                  <a:gd name="T73" fmla="*/ 2147483647 h 440"/>
                  <a:gd name="T74" fmla="*/ 2147483647 w 446"/>
                  <a:gd name="T75" fmla="*/ 2147483647 h 440"/>
                  <a:gd name="T76" fmla="*/ 2147483647 w 446"/>
                  <a:gd name="T77" fmla="*/ 2147483647 h 440"/>
                  <a:gd name="T78" fmla="*/ 2147483647 w 446"/>
                  <a:gd name="T79" fmla="*/ 2147483647 h 440"/>
                  <a:gd name="T80" fmla="*/ 2147483647 w 446"/>
                  <a:gd name="T81" fmla="*/ 2147483647 h 440"/>
                  <a:gd name="T82" fmla="*/ 2147483647 w 446"/>
                  <a:gd name="T83" fmla="*/ 2147483647 h 440"/>
                  <a:gd name="T84" fmla="*/ 2147483647 w 446"/>
                  <a:gd name="T85" fmla="*/ 2147483647 h 440"/>
                  <a:gd name="T86" fmla="*/ 2147483647 w 446"/>
                  <a:gd name="T87" fmla="*/ 2147483647 h 440"/>
                  <a:gd name="T88" fmla="*/ 2147483647 w 446"/>
                  <a:gd name="T89" fmla="*/ 2147483647 h 440"/>
                  <a:gd name="T90" fmla="*/ 2147483647 w 446"/>
                  <a:gd name="T91" fmla="*/ 2147483647 h 440"/>
                  <a:gd name="T92" fmla="*/ 2147483647 w 446"/>
                  <a:gd name="T93" fmla="*/ 2147483647 h 440"/>
                  <a:gd name="T94" fmla="*/ 2147483647 w 446"/>
                  <a:gd name="T95" fmla="*/ 2147483647 h 440"/>
                  <a:gd name="T96" fmla="*/ 2147483647 w 446"/>
                  <a:gd name="T97" fmla="*/ 2147483647 h 440"/>
                  <a:gd name="T98" fmla="*/ 2147483647 w 446"/>
                  <a:gd name="T99" fmla="*/ 2147483647 h 440"/>
                  <a:gd name="T100" fmla="*/ 2147483647 w 446"/>
                  <a:gd name="T101" fmla="*/ 2147483647 h 440"/>
                  <a:gd name="T102" fmla="*/ 2147483647 w 446"/>
                  <a:gd name="T103" fmla="*/ 2147483647 h 440"/>
                  <a:gd name="T104" fmla="*/ 2147483647 w 446"/>
                  <a:gd name="T105" fmla="*/ 2147483647 h 440"/>
                  <a:gd name="T106" fmla="*/ 2147483647 w 446"/>
                  <a:gd name="T107" fmla="*/ 2147483647 h 440"/>
                  <a:gd name="T108" fmla="*/ 2147483647 w 446"/>
                  <a:gd name="T109" fmla="*/ 2147483647 h 440"/>
                  <a:gd name="T110" fmla="*/ 2147483647 w 446"/>
                  <a:gd name="T111" fmla="*/ 2147483647 h 440"/>
                  <a:gd name="T112" fmla="*/ 2147483647 w 446"/>
                  <a:gd name="T113" fmla="*/ 2147483647 h 440"/>
                  <a:gd name="T114" fmla="*/ 2147483647 w 446"/>
                  <a:gd name="T115" fmla="*/ 2147483647 h 440"/>
                  <a:gd name="T116" fmla="*/ 2147483647 w 446"/>
                  <a:gd name="T117" fmla="*/ 2147483647 h 440"/>
                  <a:gd name="T118" fmla="*/ 2147483647 w 446"/>
                  <a:gd name="T119" fmla="*/ 2147483647 h 440"/>
                  <a:gd name="T120" fmla="*/ 2147483647 w 446"/>
                  <a:gd name="T121" fmla="*/ 2147483647 h 440"/>
                  <a:gd name="T122" fmla="*/ 2147483647 w 446"/>
                  <a:gd name="T123" fmla="*/ 2147483647 h 440"/>
                  <a:gd name="T124" fmla="*/ 2147483647 w 446"/>
                  <a:gd name="T125" fmla="*/ 2147483647 h 440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446"/>
                  <a:gd name="T190" fmla="*/ 0 h 440"/>
                  <a:gd name="T191" fmla="*/ 446 w 446"/>
                  <a:gd name="T192" fmla="*/ 440 h 440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446" h="440">
                    <a:moveTo>
                      <a:pt x="222" y="258"/>
                    </a:moveTo>
                    <a:lnTo>
                      <a:pt x="222" y="258"/>
                    </a:lnTo>
                    <a:lnTo>
                      <a:pt x="220" y="258"/>
                    </a:lnTo>
                    <a:lnTo>
                      <a:pt x="220" y="256"/>
                    </a:lnTo>
                    <a:lnTo>
                      <a:pt x="218" y="256"/>
                    </a:lnTo>
                    <a:lnTo>
                      <a:pt x="218" y="258"/>
                    </a:lnTo>
                    <a:lnTo>
                      <a:pt x="220" y="258"/>
                    </a:lnTo>
                    <a:lnTo>
                      <a:pt x="222" y="258"/>
                    </a:lnTo>
                    <a:close/>
                    <a:moveTo>
                      <a:pt x="260" y="60"/>
                    </a:moveTo>
                    <a:lnTo>
                      <a:pt x="262" y="60"/>
                    </a:lnTo>
                    <a:lnTo>
                      <a:pt x="262" y="58"/>
                    </a:lnTo>
                    <a:lnTo>
                      <a:pt x="258" y="58"/>
                    </a:lnTo>
                    <a:lnTo>
                      <a:pt x="260" y="60"/>
                    </a:lnTo>
                    <a:close/>
                    <a:moveTo>
                      <a:pt x="218" y="252"/>
                    </a:moveTo>
                    <a:lnTo>
                      <a:pt x="218" y="250"/>
                    </a:lnTo>
                    <a:lnTo>
                      <a:pt x="216" y="250"/>
                    </a:lnTo>
                    <a:lnTo>
                      <a:pt x="216" y="252"/>
                    </a:lnTo>
                    <a:lnTo>
                      <a:pt x="214" y="250"/>
                    </a:lnTo>
                    <a:lnTo>
                      <a:pt x="212" y="250"/>
                    </a:lnTo>
                    <a:lnTo>
                      <a:pt x="212" y="252"/>
                    </a:lnTo>
                    <a:lnTo>
                      <a:pt x="214" y="252"/>
                    </a:lnTo>
                    <a:lnTo>
                      <a:pt x="216" y="252"/>
                    </a:lnTo>
                    <a:lnTo>
                      <a:pt x="218" y="252"/>
                    </a:lnTo>
                    <a:close/>
                    <a:moveTo>
                      <a:pt x="146" y="162"/>
                    </a:moveTo>
                    <a:lnTo>
                      <a:pt x="144" y="162"/>
                    </a:lnTo>
                    <a:lnTo>
                      <a:pt x="146" y="164"/>
                    </a:lnTo>
                    <a:lnTo>
                      <a:pt x="146" y="166"/>
                    </a:lnTo>
                    <a:lnTo>
                      <a:pt x="146" y="168"/>
                    </a:lnTo>
                    <a:lnTo>
                      <a:pt x="146" y="170"/>
                    </a:lnTo>
                    <a:lnTo>
                      <a:pt x="146" y="172"/>
                    </a:lnTo>
                    <a:lnTo>
                      <a:pt x="150" y="172"/>
                    </a:lnTo>
                    <a:lnTo>
                      <a:pt x="148" y="170"/>
                    </a:lnTo>
                    <a:lnTo>
                      <a:pt x="148" y="168"/>
                    </a:lnTo>
                    <a:lnTo>
                      <a:pt x="148" y="166"/>
                    </a:lnTo>
                    <a:lnTo>
                      <a:pt x="150" y="164"/>
                    </a:lnTo>
                    <a:lnTo>
                      <a:pt x="150" y="162"/>
                    </a:lnTo>
                    <a:lnTo>
                      <a:pt x="152" y="160"/>
                    </a:lnTo>
                    <a:lnTo>
                      <a:pt x="154" y="158"/>
                    </a:lnTo>
                    <a:lnTo>
                      <a:pt x="156" y="160"/>
                    </a:lnTo>
                    <a:lnTo>
                      <a:pt x="156" y="162"/>
                    </a:lnTo>
                    <a:lnTo>
                      <a:pt x="156" y="164"/>
                    </a:lnTo>
                    <a:lnTo>
                      <a:pt x="156" y="160"/>
                    </a:lnTo>
                    <a:lnTo>
                      <a:pt x="156" y="156"/>
                    </a:lnTo>
                    <a:lnTo>
                      <a:pt x="154" y="150"/>
                    </a:lnTo>
                    <a:lnTo>
                      <a:pt x="154" y="146"/>
                    </a:lnTo>
                    <a:lnTo>
                      <a:pt x="156" y="148"/>
                    </a:lnTo>
                    <a:lnTo>
                      <a:pt x="156" y="144"/>
                    </a:lnTo>
                    <a:lnTo>
                      <a:pt x="152" y="142"/>
                    </a:lnTo>
                    <a:lnTo>
                      <a:pt x="150" y="140"/>
                    </a:lnTo>
                    <a:lnTo>
                      <a:pt x="146" y="140"/>
                    </a:lnTo>
                    <a:lnTo>
                      <a:pt x="148" y="144"/>
                    </a:lnTo>
                    <a:lnTo>
                      <a:pt x="148" y="148"/>
                    </a:lnTo>
                    <a:lnTo>
                      <a:pt x="150" y="150"/>
                    </a:lnTo>
                    <a:lnTo>
                      <a:pt x="148" y="156"/>
                    </a:lnTo>
                    <a:lnTo>
                      <a:pt x="146" y="162"/>
                    </a:lnTo>
                    <a:close/>
                    <a:moveTo>
                      <a:pt x="158" y="166"/>
                    </a:moveTo>
                    <a:lnTo>
                      <a:pt x="156" y="170"/>
                    </a:lnTo>
                    <a:lnTo>
                      <a:pt x="154" y="172"/>
                    </a:lnTo>
                    <a:lnTo>
                      <a:pt x="152" y="174"/>
                    </a:lnTo>
                    <a:lnTo>
                      <a:pt x="148" y="174"/>
                    </a:lnTo>
                    <a:lnTo>
                      <a:pt x="150" y="178"/>
                    </a:lnTo>
                    <a:lnTo>
                      <a:pt x="152" y="178"/>
                    </a:lnTo>
                    <a:lnTo>
                      <a:pt x="154" y="178"/>
                    </a:lnTo>
                    <a:lnTo>
                      <a:pt x="156" y="178"/>
                    </a:lnTo>
                    <a:lnTo>
                      <a:pt x="156" y="180"/>
                    </a:lnTo>
                    <a:lnTo>
                      <a:pt x="160" y="178"/>
                    </a:lnTo>
                    <a:lnTo>
                      <a:pt x="164" y="178"/>
                    </a:lnTo>
                    <a:lnTo>
                      <a:pt x="164" y="176"/>
                    </a:lnTo>
                    <a:lnTo>
                      <a:pt x="166" y="174"/>
                    </a:lnTo>
                    <a:lnTo>
                      <a:pt x="164" y="170"/>
                    </a:lnTo>
                    <a:lnTo>
                      <a:pt x="162" y="174"/>
                    </a:lnTo>
                    <a:lnTo>
                      <a:pt x="160" y="170"/>
                    </a:lnTo>
                    <a:lnTo>
                      <a:pt x="160" y="168"/>
                    </a:lnTo>
                    <a:lnTo>
                      <a:pt x="158" y="166"/>
                    </a:lnTo>
                    <a:close/>
                    <a:moveTo>
                      <a:pt x="124" y="198"/>
                    </a:moveTo>
                    <a:lnTo>
                      <a:pt x="122" y="198"/>
                    </a:lnTo>
                    <a:lnTo>
                      <a:pt x="120" y="196"/>
                    </a:lnTo>
                    <a:lnTo>
                      <a:pt x="114" y="200"/>
                    </a:lnTo>
                    <a:lnTo>
                      <a:pt x="108" y="202"/>
                    </a:lnTo>
                    <a:lnTo>
                      <a:pt x="106" y="200"/>
                    </a:lnTo>
                    <a:lnTo>
                      <a:pt x="104" y="202"/>
                    </a:lnTo>
                    <a:lnTo>
                      <a:pt x="100" y="202"/>
                    </a:lnTo>
                    <a:lnTo>
                      <a:pt x="106" y="204"/>
                    </a:lnTo>
                    <a:lnTo>
                      <a:pt x="108" y="208"/>
                    </a:lnTo>
                    <a:lnTo>
                      <a:pt x="104" y="214"/>
                    </a:lnTo>
                    <a:lnTo>
                      <a:pt x="106" y="218"/>
                    </a:lnTo>
                    <a:lnTo>
                      <a:pt x="112" y="212"/>
                    </a:lnTo>
                    <a:lnTo>
                      <a:pt x="116" y="208"/>
                    </a:lnTo>
                    <a:lnTo>
                      <a:pt x="124" y="208"/>
                    </a:lnTo>
                    <a:lnTo>
                      <a:pt x="126" y="204"/>
                    </a:lnTo>
                    <a:lnTo>
                      <a:pt x="130" y="208"/>
                    </a:lnTo>
                    <a:lnTo>
                      <a:pt x="136" y="208"/>
                    </a:lnTo>
                    <a:lnTo>
                      <a:pt x="138" y="204"/>
                    </a:lnTo>
                    <a:lnTo>
                      <a:pt x="142" y="202"/>
                    </a:lnTo>
                    <a:lnTo>
                      <a:pt x="140" y="200"/>
                    </a:lnTo>
                    <a:lnTo>
                      <a:pt x="144" y="200"/>
                    </a:lnTo>
                    <a:lnTo>
                      <a:pt x="144" y="198"/>
                    </a:lnTo>
                    <a:lnTo>
                      <a:pt x="146" y="196"/>
                    </a:lnTo>
                    <a:lnTo>
                      <a:pt x="148" y="192"/>
                    </a:lnTo>
                    <a:lnTo>
                      <a:pt x="150" y="188"/>
                    </a:lnTo>
                    <a:lnTo>
                      <a:pt x="150" y="184"/>
                    </a:lnTo>
                    <a:lnTo>
                      <a:pt x="148" y="184"/>
                    </a:lnTo>
                    <a:lnTo>
                      <a:pt x="150" y="182"/>
                    </a:lnTo>
                    <a:lnTo>
                      <a:pt x="148" y="180"/>
                    </a:lnTo>
                    <a:lnTo>
                      <a:pt x="146" y="176"/>
                    </a:lnTo>
                    <a:lnTo>
                      <a:pt x="144" y="176"/>
                    </a:lnTo>
                    <a:lnTo>
                      <a:pt x="144" y="178"/>
                    </a:lnTo>
                    <a:lnTo>
                      <a:pt x="144" y="182"/>
                    </a:lnTo>
                    <a:lnTo>
                      <a:pt x="142" y="186"/>
                    </a:lnTo>
                    <a:lnTo>
                      <a:pt x="138" y="188"/>
                    </a:lnTo>
                    <a:lnTo>
                      <a:pt x="138" y="192"/>
                    </a:lnTo>
                    <a:lnTo>
                      <a:pt x="136" y="192"/>
                    </a:lnTo>
                    <a:lnTo>
                      <a:pt x="132" y="196"/>
                    </a:lnTo>
                    <a:lnTo>
                      <a:pt x="130" y="194"/>
                    </a:lnTo>
                    <a:lnTo>
                      <a:pt x="130" y="198"/>
                    </a:lnTo>
                    <a:lnTo>
                      <a:pt x="130" y="200"/>
                    </a:lnTo>
                    <a:lnTo>
                      <a:pt x="126" y="198"/>
                    </a:lnTo>
                    <a:lnTo>
                      <a:pt x="124" y="198"/>
                    </a:lnTo>
                    <a:close/>
                    <a:moveTo>
                      <a:pt x="262" y="10"/>
                    </a:moveTo>
                    <a:lnTo>
                      <a:pt x="264" y="10"/>
                    </a:lnTo>
                    <a:lnTo>
                      <a:pt x="264" y="8"/>
                    </a:lnTo>
                    <a:lnTo>
                      <a:pt x="262" y="8"/>
                    </a:lnTo>
                    <a:lnTo>
                      <a:pt x="260" y="8"/>
                    </a:lnTo>
                    <a:lnTo>
                      <a:pt x="260" y="10"/>
                    </a:lnTo>
                    <a:lnTo>
                      <a:pt x="262" y="10"/>
                    </a:lnTo>
                    <a:close/>
                    <a:moveTo>
                      <a:pt x="234" y="262"/>
                    </a:moveTo>
                    <a:lnTo>
                      <a:pt x="234" y="262"/>
                    </a:lnTo>
                    <a:lnTo>
                      <a:pt x="234" y="260"/>
                    </a:lnTo>
                    <a:lnTo>
                      <a:pt x="232" y="260"/>
                    </a:lnTo>
                    <a:lnTo>
                      <a:pt x="230" y="260"/>
                    </a:lnTo>
                    <a:lnTo>
                      <a:pt x="228" y="260"/>
                    </a:lnTo>
                    <a:lnTo>
                      <a:pt x="226" y="260"/>
                    </a:lnTo>
                    <a:lnTo>
                      <a:pt x="226" y="262"/>
                    </a:lnTo>
                    <a:lnTo>
                      <a:pt x="228" y="262"/>
                    </a:lnTo>
                    <a:lnTo>
                      <a:pt x="230" y="262"/>
                    </a:lnTo>
                    <a:lnTo>
                      <a:pt x="232" y="264"/>
                    </a:lnTo>
                    <a:lnTo>
                      <a:pt x="234" y="264"/>
                    </a:lnTo>
                    <a:lnTo>
                      <a:pt x="234" y="262"/>
                    </a:lnTo>
                    <a:close/>
                    <a:moveTo>
                      <a:pt x="244" y="274"/>
                    </a:moveTo>
                    <a:lnTo>
                      <a:pt x="244" y="272"/>
                    </a:lnTo>
                    <a:lnTo>
                      <a:pt x="242" y="272"/>
                    </a:lnTo>
                    <a:lnTo>
                      <a:pt x="242" y="270"/>
                    </a:lnTo>
                    <a:lnTo>
                      <a:pt x="240" y="268"/>
                    </a:lnTo>
                    <a:lnTo>
                      <a:pt x="240" y="266"/>
                    </a:lnTo>
                    <a:lnTo>
                      <a:pt x="238" y="266"/>
                    </a:lnTo>
                    <a:lnTo>
                      <a:pt x="236" y="266"/>
                    </a:lnTo>
                    <a:lnTo>
                      <a:pt x="236" y="264"/>
                    </a:lnTo>
                    <a:lnTo>
                      <a:pt x="234" y="264"/>
                    </a:lnTo>
                    <a:lnTo>
                      <a:pt x="234" y="266"/>
                    </a:lnTo>
                    <a:lnTo>
                      <a:pt x="234" y="268"/>
                    </a:lnTo>
                    <a:lnTo>
                      <a:pt x="236" y="272"/>
                    </a:lnTo>
                    <a:lnTo>
                      <a:pt x="236" y="278"/>
                    </a:lnTo>
                    <a:lnTo>
                      <a:pt x="238" y="278"/>
                    </a:lnTo>
                    <a:lnTo>
                      <a:pt x="240" y="278"/>
                    </a:lnTo>
                    <a:lnTo>
                      <a:pt x="240" y="276"/>
                    </a:lnTo>
                    <a:lnTo>
                      <a:pt x="242" y="276"/>
                    </a:lnTo>
                    <a:lnTo>
                      <a:pt x="244" y="276"/>
                    </a:lnTo>
                    <a:lnTo>
                      <a:pt x="246" y="276"/>
                    </a:lnTo>
                    <a:lnTo>
                      <a:pt x="246" y="274"/>
                    </a:lnTo>
                    <a:lnTo>
                      <a:pt x="244" y="274"/>
                    </a:lnTo>
                    <a:close/>
                    <a:moveTo>
                      <a:pt x="342" y="70"/>
                    </a:moveTo>
                    <a:lnTo>
                      <a:pt x="344" y="70"/>
                    </a:lnTo>
                    <a:lnTo>
                      <a:pt x="344" y="66"/>
                    </a:lnTo>
                    <a:lnTo>
                      <a:pt x="342" y="66"/>
                    </a:lnTo>
                    <a:lnTo>
                      <a:pt x="338" y="66"/>
                    </a:lnTo>
                    <a:lnTo>
                      <a:pt x="340" y="68"/>
                    </a:lnTo>
                    <a:lnTo>
                      <a:pt x="342" y="70"/>
                    </a:lnTo>
                    <a:close/>
                    <a:moveTo>
                      <a:pt x="222" y="262"/>
                    </a:moveTo>
                    <a:lnTo>
                      <a:pt x="222" y="262"/>
                    </a:lnTo>
                    <a:lnTo>
                      <a:pt x="222" y="264"/>
                    </a:lnTo>
                    <a:lnTo>
                      <a:pt x="224" y="264"/>
                    </a:lnTo>
                    <a:lnTo>
                      <a:pt x="224" y="262"/>
                    </a:lnTo>
                    <a:lnTo>
                      <a:pt x="222" y="262"/>
                    </a:lnTo>
                    <a:close/>
                    <a:moveTo>
                      <a:pt x="434" y="172"/>
                    </a:moveTo>
                    <a:lnTo>
                      <a:pt x="434" y="172"/>
                    </a:lnTo>
                    <a:lnTo>
                      <a:pt x="432" y="174"/>
                    </a:lnTo>
                    <a:lnTo>
                      <a:pt x="430" y="176"/>
                    </a:lnTo>
                    <a:lnTo>
                      <a:pt x="430" y="178"/>
                    </a:lnTo>
                    <a:lnTo>
                      <a:pt x="428" y="180"/>
                    </a:lnTo>
                    <a:lnTo>
                      <a:pt x="430" y="182"/>
                    </a:lnTo>
                    <a:lnTo>
                      <a:pt x="432" y="184"/>
                    </a:lnTo>
                    <a:lnTo>
                      <a:pt x="434" y="182"/>
                    </a:lnTo>
                    <a:lnTo>
                      <a:pt x="434" y="180"/>
                    </a:lnTo>
                    <a:lnTo>
                      <a:pt x="434" y="178"/>
                    </a:lnTo>
                    <a:lnTo>
                      <a:pt x="434" y="176"/>
                    </a:lnTo>
                    <a:lnTo>
                      <a:pt x="436" y="176"/>
                    </a:lnTo>
                    <a:lnTo>
                      <a:pt x="438" y="176"/>
                    </a:lnTo>
                    <a:lnTo>
                      <a:pt x="440" y="176"/>
                    </a:lnTo>
                    <a:lnTo>
                      <a:pt x="438" y="174"/>
                    </a:lnTo>
                    <a:lnTo>
                      <a:pt x="438" y="172"/>
                    </a:lnTo>
                    <a:lnTo>
                      <a:pt x="436" y="172"/>
                    </a:lnTo>
                    <a:lnTo>
                      <a:pt x="434" y="172"/>
                    </a:lnTo>
                    <a:close/>
                    <a:moveTo>
                      <a:pt x="228" y="16"/>
                    </a:moveTo>
                    <a:lnTo>
                      <a:pt x="230" y="16"/>
                    </a:lnTo>
                    <a:lnTo>
                      <a:pt x="230" y="14"/>
                    </a:lnTo>
                    <a:lnTo>
                      <a:pt x="232" y="14"/>
                    </a:lnTo>
                    <a:lnTo>
                      <a:pt x="232" y="16"/>
                    </a:lnTo>
                    <a:lnTo>
                      <a:pt x="234" y="16"/>
                    </a:lnTo>
                    <a:lnTo>
                      <a:pt x="236" y="16"/>
                    </a:lnTo>
                    <a:lnTo>
                      <a:pt x="236" y="14"/>
                    </a:lnTo>
                    <a:lnTo>
                      <a:pt x="236" y="12"/>
                    </a:lnTo>
                    <a:lnTo>
                      <a:pt x="234" y="10"/>
                    </a:lnTo>
                    <a:lnTo>
                      <a:pt x="232" y="8"/>
                    </a:lnTo>
                    <a:lnTo>
                      <a:pt x="230" y="8"/>
                    </a:lnTo>
                    <a:lnTo>
                      <a:pt x="228" y="10"/>
                    </a:lnTo>
                    <a:lnTo>
                      <a:pt x="226" y="8"/>
                    </a:lnTo>
                    <a:lnTo>
                      <a:pt x="226" y="10"/>
                    </a:lnTo>
                    <a:lnTo>
                      <a:pt x="224" y="8"/>
                    </a:lnTo>
                    <a:lnTo>
                      <a:pt x="224" y="12"/>
                    </a:lnTo>
                    <a:lnTo>
                      <a:pt x="222" y="10"/>
                    </a:lnTo>
                    <a:lnTo>
                      <a:pt x="222" y="12"/>
                    </a:lnTo>
                    <a:lnTo>
                      <a:pt x="218" y="12"/>
                    </a:lnTo>
                    <a:lnTo>
                      <a:pt x="218" y="14"/>
                    </a:lnTo>
                    <a:lnTo>
                      <a:pt x="220" y="14"/>
                    </a:lnTo>
                    <a:lnTo>
                      <a:pt x="220" y="16"/>
                    </a:lnTo>
                    <a:lnTo>
                      <a:pt x="222" y="16"/>
                    </a:lnTo>
                    <a:lnTo>
                      <a:pt x="222" y="12"/>
                    </a:lnTo>
                    <a:lnTo>
                      <a:pt x="222" y="16"/>
                    </a:lnTo>
                    <a:lnTo>
                      <a:pt x="224" y="16"/>
                    </a:lnTo>
                    <a:lnTo>
                      <a:pt x="226" y="14"/>
                    </a:lnTo>
                    <a:lnTo>
                      <a:pt x="228" y="14"/>
                    </a:lnTo>
                    <a:lnTo>
                      <a:pt x="228" y="16"/>
                    </a:lnTo>
                    <a:close/>
                    <a:moveTo>
                      <a:pt x="204" y="18"/>
                    </a:moveTo>
                    <a:lnTo>
                      <a:pt x="206" y="18"/>
                    </a:lnTo>
                    <a:lnTo>
                      <a:pt x="208" y="22"/>
                    </a:lnTo>
                    <a:lnTo>
                      <a:pt x="208" y="20"/>
                    </a:lnTo>
                    <a:lnTo>
                      <a:pt x="208" y="16"/>
                    </a:lnTo>
                    <a:lnTo>
                      <a:pt x="212" y="16"/>
                    </a:lnTo>
                    <a:lnTo>
                      <a:pt x="210" y="14"/>
                    </a:lnTo>
                    <a:lnTo>
                      <a:pt x="212" y="14"/>
                    </a:lnTo>
                    <a:lnTo>
                      <a:pt x="210" y="12"/>
                    </a:lnTo>
                    <a:lnTo>
                      <a:pt x="208" y="14"/>
                    </a:lnTo>
                    <a:lnTo>
                      <a:pt x="206" y="14"/>
                    </a:lnTo>
                    <a:lnTo>
                      <a:pt x="206" y="16"/>
                    </a:lnTo>
                    <a:lnTo>
                      <a:pt x="204" y="16"/>
                    </a:lnTo>
                    <a:lnTo>
                      <a:pt x="202" y="16"/>
                    </a:lnTo>
                    <a:lnTo>
                      <a:pt x="200" y="18"/>
                    </a:lnTo>
                    <a:lnTo>
                      <a:pt x="200" y="20"/>
                    </a:lnTo>
                    <a:lnTo>
                      <a:pt x="202" y="20"/>
                    </a:lnTo>
                    <a:lnTo>
                      <a:pt x="204" y="22"/>
                    </a:lnTo>
                    <a:lnTo>
                      <a:pt x="202" y="18"/>
                    </a:lnTo>
                    <a:lnTo>
                      <a:pt x="204" y="18"/>
                    </a:lnTo>
                    <a:close/>
                    <a:moveTo>
                      <a:pt x="444" y="230"/>
                    </a:moveTo>
                    <a:lnTo>
                      <a:pt x="444" y="230"/>
                    </a:lnTo>
                    <a:lnTo>
                      <a:pt x="442" y="230"/>
                    </a:lnTo>
                    <a:lnTo>
                      <a:pt x="442" y="232"/>
                    </a:lnTo>
                    <a:lnTo>
                      <a:pt x="440" y="232"/>
                    </a:lnTo>
                    <a:lnTo>
                      <a:pt x="446" y="220"/>
                    </a:lnTo>
                    <a:lnTo>
                      <a:pt x="444" y="206"/>
                    </a:lnTo>
                    <a:lnTo>
                      <a:pt x="442" y="202"/>
                    </a:lnTo>
                    <a:lnTo>
                      <a:pt x="442" y="206"/>
                    </a:lnTo>
                    <a:lnTo>
                      <a:pt x="440" y="212"/>
                    </a:lnTo>
                    <a:lnTo>
                      <a:pt x="440" y="210"/>
                    </a:lnTo>
                    <a:lnTo>
                      <a:pt x="438" y="210"/>
                    </a:lnTo>
                    <a:lnTo>
                      <a:pt x="438" y="208"/>
                    </a:lnTo>
                    <a:lnTo>
                      <a:pt x="436" y="200"/>
                    </a:lnTo>
                    <a:lnTo>
                      <a:pt x="438" y="196"/>
                    </a:lnTo>
                    <a:lnTo>
                      <a:pt x="436" y="194"/>
                    </a:lnTo>
                    <a:lnTo>
                      <a:pt x="434" y="188"/>
                    </a:lnTo>
                    <a:lnTo>
                      <a:pt x="432" y="188"/>
                    </a:lnTo>
                    <a:lnTo>
                      <a:pt x="430" y="192"/>
                    </a:lnTo>
                    <a:lnTo>
                      <a:pt x="430" y="194"/>
                    </a:lnTo>
                    <a:lnTo>
                      <a:pt x="430" y="196"/>
                    </a:lnTo>
                    <a:lnTo>
                      <a:pt x="430" y="198"/>
                    </a:lnTo>
                    <a:lnTo>
                      <a:pt x="430" y="200"/>
                    </a:lnTo>
                    <a:lnTo>
                      <a:pt x="432" y="204"/>
                    </a:lnTo>
                    <a:lnTo>
                      <a:pt x="432" y="206"/>
                    </a:lnTo>
                    <a:lnTo>
                      <a:pt x="432" y="208"/>
                    </a:lnTo>
                    <a:lnTo>
                      <a:pt x="430" y="210"/>
                    </a:lnTo>
                    <a:lnTo>
                      <a:pt x="430" y="212"/>
                    </a:lnTo>
                    <a:lnTo>
                      <a:pt x="428" y="214"/>
                    </a:lnTo>
                    <a:lnTo>
                      <a:pt x="426" y="214"/>
                    </a:lnTo>
                    <a:lnTo>
                      <a:pt x="426" y="212"/>
                    </a:lnTo>
                    <a:lnTo>
                      <a:pt x="424" y="212"/>
                    </a:lnTo>
                    <a:lnTo>
                      <a:pt x="422" y="212"/>
                    </a:lnTo>
                    <a:lnTo>
                      <a:pt x="422" y="210"/>
                    </a:lnTo>
                    <a:lnTo>
                      <a:pt x="420" y="210"/>
                    </a:lnTo>
                    <a:lnTo>
                      <a:pt x="420" y="208"/>
                    </a:lnTo>
                    <a:lnTo>
                      <a:pt x="418" y="206"/>
                    </a:lnTo>
                    <a:lnTo>
                      <a:pt x="418" y="204"/>
                    </a:lnTo>
                    <a:lnTo>
                      <a:pt x="416" y="204"/>
                    </a:lnTo>
                    <a:lnTo>
                      <a:pt x="416" y="202"/>
                    </a:lnTo>
                    <a:lnTo>
                      <a:pt x="416" y="200"/>
                    </a:lnTo>
                    <a:lnTo>
                      <a:pt x="416" y="198"/>
                    </a:lnTo>
                    <a:lnTo>
                      <a:pt x="416" y="196"/>
                    </a:lnTo>
                    <a:lnTo>
                      <a:pt x="416" y="194"/>
                    </a:lnTo>
                    <a:lnTo>
                      <a:pt x="414" y="194"/>
                    </a:lnTo>
                    <a:lnTo>
                      <a:pt x="414" y="192"/>
                    </a:lnTo>
                    <a:lnTo>
                      <a:pt x="414" y="190"/>
                    </a:lnTo>
                    <a:lnTo>
                      <a:pt x="416" y="190"/>
                    </a:lnTo>
                    <a:lnTo>
                      <a:pt x="414" y="190"/>
                    </a:lnTo>
                    <a:lnTo>
                      <a:pt x="412" y="188"/>
                    </a:lnTo>
                    <a:lnTo>
                      <a:pt x="410" y="188"/>
                    </a:lnTo>
                    <a:lnTo>
                      <a:pt x="412" y="184"/>
                    </a:lnTo>
                    <a:lnTo>
                      <a:pt x="410" y="180"/>
                    </a:lnTo>
                    <a:lnTo>
                      <a:pt x="410" y="178"/>
                    </a:lnTo>
                    <a:lnTo>
                      <a:pt x="412" y="178"/>
                    </a:lnTo>
                    <a:lnTo>
                      <a:pt x="412" y="176"/>
                    </a:lnTo>
                    <a:lnTo>
                      <a:pt x="412" y="174"/>
                    </a:lnTo>
                    <a:lnTo>
                      <a:pt x="414" y="172"/>
                    </a:lnTo>
                    <a:lnTo>
                      <a:pt x="414" y="170"/>
                    </a:lnTo>
                    <a:lnTo>
                      <a:pt x="416" y="170"/>
                    </a:lnTo>
                    <a:lnTo>
                      <a:pt x="416" y="168"/>
                    </a:lnTo>
                    <a:lnTo>
                      <a:pt x="418" y="168"/>
                    </a:lnTo>
                    <a:lnTo>
                      <a:pt x="420" y="168"/>
                    </a:lnTo>
                    <a:lnTo>
                      <a:pt x="420" y="166"/>
                    </a:lnTo>
                    <a:lnTo>
                      <a:pt x="416" y="164"/>
                    </a:lnTo>
                    <a:lnTo>
                      <a:pt x="414" y="162"/>
                    </a:lnTo>
                    <a:lnTo>
                      <a:pt x="414" y="160"/>
                    </a:lnTo>
                    <a:lnTo>
                      <a:pt x="416" y="158"/>
                    </a:lnTo>
                    <a:lnTo>
                      <a:pt x="418" y="158"/>
                    </a:lnTo>
                    <a:lnTo>
                      <a:pt x="420" y="158"/>
                    </a:lnTo>
                    <a:lnTo>
                      <a:pt x="422" y="158"/>
                    </a:lnTo>
                    <a:lnTo>
                      <a:pt x="424" y="158"/>
                    </a:lnTo>
                    <a:lnTo>
                      <a:pt x="426" y="158"/>
                    </a:lnTo>
                    <a:lnTo>
                      <a:pt x="426" y="160"/>
                    </a:lnTo>
                    <a:lnTo>
                      <a:pt x="428" y="160"/>
                    </a:lnTo>
                    <a:lnTo>
                      <a:pt x="430" y="164"/>
                    </a:lnTo>
                    <a:lnTo>
                      <a:pt x="434" y="166"/>
                    </a:lnTo>
                    <a:lnTo>
                      <a:pt x="434" y="162"/>
                    </a:lnTo>
                    <a:lnTo>
                      <a:pt x="436" y="162"/>
                    </a:lnTo>
                    <a:lnTo>
                      <a:pt x="436" y="160"/>
                    </a:lnTo>
                    <a:lnTo>
                      <a:pt x="432" y="158"/>
                    </a:lnTo>
                    <a:lnTo>
                      <a:pt x="430" y="156"/>
                    </a:lnTo>
                    <a:lnTo>
                      <a:pt x="428" y="156"/>
                    </a:lnTo>
                    <a:lnTo>
                      <a:pt x="426" y="156"/>
                    </a:lnTo>
                    <a:lnTo>
                      <a:pt x="424" y="156"/>
                    </a:lnTo>
                    <a:lnTo>
                      <a:pt x="424" y="154"/>
                    </a:lnTo>
                    <a:lnTo>
                      <a:pt x="424" y="152"/>
                    </a:lnTo>
                    <a:lnTo>
                      <a:pt x="422" y="150"/>
                    </a:lnTo>
                    <a:lnTo>
                      <a:pt x="422" y="148"/>
                    </a:lnTo>
                    <a:lnTo>
                      <a:pt x="422" y="144"/>
                    </a:lnTo>
                    <a:lnTo>
                      <a:pt x="420" y="142"/>
                    </a:lnTo>
                    <a:lnTo>
                      <a:pt x="420" y="140"/>
                    </a:lnTo>
                    <a:lnTo>
                      <a:pt x="418" y="138"/>
                    </a:lnTo>
                    <a:lnTo>
                      <a:pt x="416" y="136"/>
                    </a:lnTo>
                    <a:lnTo>
                      <a:pt x="416" y="134"/>
                    </a:lnTo>
                    <a:lnTo>
                      <a:pt x="418" y="134"/>
                    </a:lnTo>
                    <a:lnTo>
                      <a:pt x="418" y="132"/>
                    </a:lnTo>
                    <a:lnTo>
                      <a:pt x="418" y="130"/>
                    </a:lnTo>
                    <a:lnTo>
                      <a:pt x="416" y="130"/>
                    </a:lnTo>
                    <a:lnTo>
                      <a:pt x="416" y="128"/>
                    </a:lnTo>
                    <a:lnTo>
                      <a:pt x="414" y="126"/>
                    </a:lnTo>
                    <a:lnTo>
                      <a:pt x="412" y="124"/>
                    </a:lnTo>
                    <a:lnTo>
                      <a:pt x="410" y="122"/>
                    </a:lnTo>
                    <a:lnTo>
                      <a:pt x="410" y="120"/>
                    </a:lnTo>
                    <a:lnTo>
                      <a:pt x="410" y="118"/>
                    </a:lnTo>
                    <a:lnTo>
                      <a:pt x="408" y="116"/>
                    </a:lnTo>
                    <a:lnTo>
                      <a:pt x="406" y="110"/>
                    </a:lnTo>
                    <a:lnTo>
                      <a:pt x="402" y="108"/>
                    </a:lnTo>
                    <a:lnTo>
                      <a:pt x="402" y="104"/>
                    </a:lnTo>
                    <a:lnTo>
                      <a:pt x="400" y="102"/>
                    </a:lnTo>
                    <a:lnTo>
                      <a:pt x="402" y="100"/>
                    </a:lnTo>
                    <a:lnTo>
                      <a:pt x="396" y="98"/>
                    </a:lnTo>
                    <a:lnTo>
                      <a:pt x="394" y="94"/>
                    </a:lnTo>
                    <a:lnTo>
                      <a:pt x="392" y="90"/>
                    </a:lnTo>
                    <a:lnTo>
                      <a:pt x="390" y="88"/>
                    </a:lnTo>
                    <a:lnTo>
                      <a:pt x="392" y="84"/>
                    </a:lnTo>
                    <a:lnTo>
                      <a:pt x="390" y="80"/>
                    </a:lnTo>
                    <a:lnTo>
                      <a:pt x="388" y="78"/>
                    </a:lnTo>
                    <a:lnTo>
                      <a:pt x="388" y="76"/>
                    </a:lnTo>
                    <a:lnTo>
                      <a:pt x="386" y="76"/>
                    </a:lnTo>
                    <a:lnTo>
                      <a:pt x="386" y="74"/>
                    </a:lnTo>
                    <a:lnTo>
                      <a:pt x="384" y="74"/>
                    </a:lnTo>
                    <a:lnTo>
                      <a:pt x="382" y="72"/>
                    </a:lnTo>
                    <a:lnTo>
                      <a:pt x="380" y="72"/>
                    </a:lnTo>
                    <a:lnTo>
                      <a:pt x="378" y="72"/>
                    </a:lnTo>
                    <a:lnTo>
                      <a:pt x="376" y="74"/>
                    </a:lnTo>
                    <a:lnTo>
                      <a:pt x="374" y="72"/>
                    </a:lnTo>
                    <a:lnTo>
                      <a:pt x="376" y="70"/>
                    </a:lnTo>
                    <a:lnTo>
                      <a:pt x="378" y="70"/>
                    </a:lnTo>
                    <a:lnTo>
                      <a:pt x="382" y="70"/>
                    </a:lnTo>
                    <a:lnTo>
                      <a:pt x="380" y="68"/>
                    </a:lnTo>
                    <a:lnTo>
                      <a:pt x="380" y="66"/>
                    </a:lnTo>
                    <a:lnTo>
                      <a:pt x="374" y="60"/>
                    </a:lnTo>
                    <a:lnTo>
                      <a:pt x="372" y="60"/>
                    </a:lnTo>
                    <a:lnTo>
                      <a:pt x="372" y="58"/>
                    </a:lnTo>
                    <a:lnTo>
                      <a:pt x="370" y="58"/>
                    </a:lnTo>
                    <a:lnTo>
                      <a:pt x="368" y="58"/>
                    </a:lnTo>
                    <a:lnTo>
                      <a:pt x="366" y="58"/>
                    </a:lnTo>
                    <a:lnTo>
                      <a:pt x="366" y="56"/>
                    </a:lnTo>
                    <a:lnTo>
                      <a:pt x="364" y="56"/>
                    </a:lnTo>
                    <a:lnTo>
                      <a:pt x="362" y="54"/>
                    </a:lnTo>
                    <a:lnTo>
                      <a:pt x="360" y="54"/>
                    </a:lnTo>
                    <a:lnTo>
                      <a:pt x="358" y="54"/>
                    </a:lnTo>
                    <a:lnTo>
                      <a:pt x="356" y="54"/>
                    </a:lnTo>
                    <a:lnTo>
                      <a:pt x="354" y="54"/>
                    </a:lnTo>
                    <a:lnTo>
                      <a:pt x="352" y="54"/>
                    </a:lnTo>
                    <a:lnTo>
                      <a:pt x="350" y="54"/>
                    </a:lnTo>
                    <a:lnTo>
                      <a:pt x="348" y="52"/>
                    </a:lnTo>
                    <a:lnTo>
                      <a:pt x="344" y="50"/>
                    </a:lnTo>
                    <a:lnTo>
                      <a:pt x="342" y="50"/>
                    </a:lnTo>
                    <a:lnTo>
                      <a:pt x="342" y="54"/>
                    </a:lnTo>
                    <a:lnTo>
                      <a:pt x="340" y="52"/>
                    </a:lnTo>
                    <a:lnTo>
                      <a:pt x="338" y="56"/>
                    </a:lnTo>
                    <a:lnTo>
                      <a:pt x="336" y="56"/>
                    </a:lnTo>
                    <a:lnTo>
                      <a:pt x="330" y="56"/>
                    </a:lnTo>
                    <a:lnTo>
                      <a:pt x="336" y="58"/>
                    </a:lnTo>
                    <a:lnTo>
                      <a:pt x="336" y="60"/>
                    </a:lnTo>
                    <a:lnTo>
                      <a:pt x="338" y="64"/>
                    </a:lnTo>
                    <a:lnTo>
                      <a:pt x="340" y="62"/>
                    </a:lnTo>
                    <a:lnTo>
                      <a:pt x="344" y="64"/>
                    </a:lnTo>
                    <a:lnTo>
                      <a:pt x="346" y="66"/>
                    </a:lnTo>
                    <a:lnTo>
                      <a:pt x="352" y="66"/>
                    </a:lnTo>
                    <a:lnTo>
                      <a:pt x="352" y="70"/>
                    </a:lnTo>
                    <a:lnTo>
                      <a:pt x="356" y="68"/>
                    </a:lnTo>
                    <a:lnTo>
                      <a:pt x="360" y="72"/>
                    </a:lnTo>
                    <a:lnTo>
                      <a:pt x="356" y="72"/>
                    </a:lnTo>
                    <a:lnTo>
                      <a:pt x="356" y="74"/>
                    </a:lnTo>
                    <a:lnTo>
                      <a:pt x="354" y="76"/>
                    </a:lnTo>
                    <a:lnTo>
                      <a:pt x="360" y="76"/>
                    </a:lnTo>
                    <a:lnTo>
                      <a:pt x="360" y="78"/>
                    </a:lnTo>
                    <a:lnTo>
                      <a:pt x="364" y="78"/>
                    </a:lnTo>
                    <a:lnTo>
                      <a:pt x="366" y="80"/>
                    </a:lnTo>
                    <a:lnTo>
                      <a:pt x="370" y="82"/>
                    </a:lnTo>
                    <a:lnTo>
                      <a:pt x="370" y="84"/>
                    </a:lnTo>
                    <a:lnTo>
                      <a:pt x="372" y="86"/>
                    </a:lnTo>
                    <a:lnTo>
                      <a:pt x="370" y="88"/>
                    </a:lnTo>
                    <a:lnTo>
                      <a:pt x="368" y="86"/>
                    </a:lnTo>
                    <a:lnTo>
                      <a:pt x="364" y="82"/>
                    </a:lnTo>
                    <a:lnTo>
                      <a:pt x="356" y="80"/>
                    </a:lnTo>
                    <a:lnTo>
                      <a:pt x="356" y="82"/>
                    </a:lnTo>
                    <a:lnTo>
                      <a:pt x="354" y="82"/>
                    </a:lnTo>
                    <a:lnTo>
                      <a:pt x="352" y="80"/>
                    </a:lnTo>
                    <a:lnTo>
                      <a:pt x="350" y="80"/>
                    </a:lnTo>
                    <a:lnTo>
                      <a:pt x="350" y="82"/>
                    </a:lnTo>
                    <a:lnTo>
                      <a:pt x="346" y="82"/>
                    </a:lnTo>
                    <a:lnTo>
                      <a:pt x="346" y="84"/>
                    </a:lnTo>
                    <a:lnTo>
                      <a:pt x="344" y="86"/>
                    </a:lnTo>
                    <a:lnTo>
                      <a:pt x="344" y="84"/>
                    </a:lnTo>
                    <a:lnTo>
                      <a:pt x="342" y="82"/>
                    </a:lnTo>
                    <a:lnTo>
                      <a:pt x="340" y="82"/>
                    </a:lnTo>
                    <a:lnTo>
                      <a:pt x="338" y="82"/>
                    </a:lnTo>
                    <a:lnTo>
                      <a:pt x="338" y="84"/>
                    </a:lnTo>
                    <a:lnTo>
                      <a:pt x="336" y="84"/>
                    </a:lnTo>
                    <a:lnTo>
                      <a:pt x="336" y="82"/>
                    </a:lnTo>
                    <a:lnTo>
                      <a:pt x="334" y="80"/>
                    </a:lnTo>
                    <a:lnTo>
                      <a:pt x="332" y="78"/>
                    </a:lnTo>
                    <a:lnTo>
                      <a:pt x="328" y="76"/>
                    </a:lnTo>
                    <a:lnTo>
                      <a:pt x="328" y="72"/>
                    </a:lnTo>
                    <a:lnTo>
                      <a:pt x="326" y="72"/>
                    </a:lnTo>
                    <a:lnTo>
                      <a:pt x="324" y="68"/>
                    </a:lnTo>
                    <a:lnTo>
                      <a:pt x="322" y="68"/>
                    </a:lnTo>
                    <a:lnTo>
                      <a:pt x="324" y="68"/>
                    </a:lnTo>
                    <a:lnTo>
                      <a:pt x="324" y="66"/>
                    </a:lnTo>
                    <a:lnTo>
                      <a:pt x="322" y="66"/>
                    </a:lnTo>
                    <a:lnTo>
                      <a:pt x="322" y="64"/>
                    </a:lnTo>
                    <a:lnTo>
                      <a:pt x="322" y="62"/>
                    </a:lnTo>
                    <a:lnTo>
                      <a:pt x="320" y="62"/>
                    </a:lnTo>
                    <a:lnTo>
                      <a:pt x="318" y="64"/>
                    </a:lnTo>
                    <a:lnTo>
                      <a:pt x="318" y="60"/>
                    </a:lnTo>
                    <a:lnTo>
                      <a:pt x="318" y="58"/>
                    </a:lnTo>
                    <a:lnTo>
                      <a:pt x="312" y="56"/>
                    </a:lnTo>
                    <a:lnTo>
                      <a:pt x="308" y="56"/>
                    </a:lnTo>
                    <a:lnTo>
                      <a:pt x="308" y="60"/>
                    </a:lnTo>
                    <a:lnTo>
                      <a:pt x="304" y="60"/>
                    </a:lnTo>
                    <a:lnTo>
                      <a:pt x="302" y="62"/>
                    </a:lnTo>
                    <a:lnTo>
                      <a:pt x="304" y="62"/>
                    </a:lnTo>
                    <a:lnTo>
                      <a:pt x="304" y="66"/>
                    </a:lnTo>
                    <a:lnTo>
                      <a:pt x="300" y="66"/>
                    </a:lnTo>
                    <a:lnTo>
                      <a:pt x="296" y="64"/>
                    </a:lnTo>
                    <a:lnTo>
                      <a:pt x="296" y="68"/>
                    </a:lnTo>
                    <a:lnTo>
                      <a:pt x="300" y="72"/>
                    </a:lnTo>
                    <a:lnTo>
                      <a:pt x="296" y="70"/>
                    </a:lnTo>
                    <a:lnTo>
                      <a:pt x="294" y="70"/>
                    </a:lnTo>
                    <a:lnTo>
                      <a:pt x="292" y="74"/>
                    </a:lnTo>
                    <a:lnTo>
                      <a:pt x="288" y="74"/>
                    </a:lnTo>
                    <a:lnTo>
                      <a:pt x="284" y="74"/>
                    </a:lnTo>
                    <a:lnTo>
                      <a:pt x="280" y="72"/>
                    </a:lnTo>
                    <a:lnTo>
                      <a:pt x="278" y="74"/>
                    </a:lnTo>
                    <a:lnTo>
                      <a:pt x="276" y="72"/>
                    </a:lnTo>
                    <a:lnTo>
                      <a:pt x="268" y="72"/>
                    </a:lnTo>
                    <a:lnTo>
                      <a:pt x="266" y="72"/>
                    </a:lnTo>
                    <a:lnTo>
                      <a:pt x="264" y="74"/>
                    </a:lnTo>
                    <a:lnTo>
                      <a:pt x="264" y="76"/>
                    </a:lnTo>
                    <a:lnTo>
                      <a:pt x="264" y="74"/>
                    </a:lnTo>
                    <a:lnTo>
                      <a:pt x="262" y="74"/>
                    </a:lnTo>
                    <a:lnTo>
                      <a:pt x="260" y="74"/>
                    </a:lnTo>
                    <a:lnTo>
                      <a:pt x="258" y="74"/>
                    </a:lnTo>
                    <a:lnTo>
                      <a:pt x="256" y="74"/>
                    </a:lnTo>
                    <a:lnTo>
                      <a:pt x="254" y="74"/>
                    </a:lnTo>
                    <a:lnTo>
                      <a:pt x="252" y="74"/>
                    </a:lnTo>
                    <a:lnTo>
                      <a:pt x="252" y="76"/>
                    </a:lnTo>
                    <a:lnTo>
                      <a:pt x="246" y="76"/>
                    </a:lnTo>
                    <a:lnTo>
                      <a:pt x="244" y="74"/>
                    </a:lnTo>
                    <a:lnTo>
                      <a:pt x="242" y="74"/>
                    </a:lnTo>
                    <a:lnTo>
                      <a:pt x="240" y="74"/>
                    </a:lnTo>
                    <a:lnTo>
                      <a:pt x="240" y="72"/>
                    </a:lnTo>
                    <a:lnTo>
                      <a:pt x="238" y="72"/>
                    </a:lnTo>
                    <a:lnTo>
                      <a:pt x="238" y="74"/>
                    </a:lnTo>
                    <a:lnTo>
                      <a:pt x="238" y="76"/>
                    </a:lnTo>
                    <a:lnTo>
                      <a:pt x="238" y="78"/>
                    </a:lnTo>
                    <a:lnTo>
                      <a:pt x="236" y="80"/>
                    </a:lnTo>
                    <a:lnTo>
                      <a:pt x="234" y="80"/>
                    </a:lnTo>
                    <a:lnTo>
                      <a:pt x="232" y="80"/>
                    </a:lnTo>
                    <a:lnTo>
                      <a:pt x="230" y="80"/>
                    </a:lnTo>
                    <a:lnTo>
                      <a:pt x="228" y="82"/>
                    </a:lnTo>
                    <a:lnTo>
                      <a:pt x="230" y="84"/>
                    </a:lnTo>
                    <a:lnTo>
                      <a:pt x="234" y="88"/>
                    </a:lnTo>
                    <a:lnTo>
                      <a:pt x="236" y="88"/>
                    </a:lnTo>
                    <a:lnTo>
                      <a:pt x="232" y="88"/>
                    </a:lnTo>
                    <a:lnTo>
                      <a:pt x="230" y="92"/>
                    </a:lnTo>
                    <a:lnTo>
                      <a:pt x="226" y="92"/>
                    </a:lnTo>
                    <a:lnTo>
                      <a:pt x="222" y="90"/>
                    </a:lnTo>
                    <a:lnTo>
                      <a:pt x="220" y="94"/>
                    </a:lnTo>
                    <a:lnTo>
                      <a:pt x="220" y="96"/>
                    </a:lnTo>
                    <a:lnTo>
                      <a:pt x="224" y="96"/>
                    </a:lnTo>
                    <a:lnTo>
                      <a:pt x="228" y="94"/>
                    </a:lnTo>
                    <a:lnTo>
                      <a:pt x="230" y="96"/>
                    </a:lnTo>
                    <a:lnTo>
                      <a:pt x="234" y="96"/>
                    </a:lnTo>
                    <a:lnTo>
                      <a:pt x="236" y="96"/>
                    </a:lnTo>
                    <a:lnTo>
                      <a:pt x="234" y="98"/>
                    </a:lnTo>
                    <a:lnTo>
                      <a:pt x="232" y="98"/>
                    </a:lnTo>
                    <a:lnTo>
                      <a:pt x="230" y="98"/>
                    </a:lnTo>
                    <a:lnTo>
                      <a:pt x="228" y="98"/>
                    </a:lnTo>
                    <a:lnTo>
                      <a:pt x="228" y="100"/>
                    </a:lnTo>
                    <a:lnTo>
                      <a:pt x="228" y="102"/>
                    </a:lnTo>
                    <a:lnTo>
                      <a:pt x="228" y="104"/>
                    </a:lnTo>
                    <a:lnTo>
                      <a:pt x="228" y="106"/>
                    </a:lnTo>
                    <a:lnTo>
                      <a:pt x="230" y="108"/>
                    </a:lnTo>
                    <a:lnTo>
                      <a:pt x="230" y="110"/>
                    </a:lnTo>
                    <a:lnTo>
                      <a:pt x="232" y="110"/>
                    </a:lnTo>
                    <a:lnTo>
                      <a:pt x="236" y="112"/>
                    </a:lnTo>
                    <a:lnTo>
                      <a:pt x="238" y="114"/>
                    </a:lnTo>
                    <a:lnTo>
                      <a:pt x="242" y="116"/>
                    </a:lnTo>
                    <a:lnTo>
                      <a:pt x="242" y="118"/>
                    </a:lnTo>
                    <a:lnTo>
                      <a:pt x="242" y="120"/>
                    </a:lnTo>
                    <a:lnTo>
                      <a:pt x="240" y="120"/>
                    </a:lnTo>
                    <a:lnTo>
                      <a:pt x="238" y="122"/>
                    </a:lnTo>
                    <a:lnTo>
                      <a:pt x="236" y="122"/>
                    </a:lnTo>
                    <a:lnTo>
                      <a:pt x="236" y="124"/>
                    </a:lnTo>
                    <a:lnTo>
                      <a:pt x="234" y="124"/>
                    </a:lnTo>
                    <a:lnTo>
                      <a:pt x="232" y="124"/>
                    </a:lnTo>
                    <a:lnTo>
                      <a:pt x="230" y="126"/>
                    </a:lnTo>
                    <a:lnTo>
                      <a:pt x="228" y="126"/>
                    </a:lnTo>
                    <a:lnTo>
                      <a:pt x="228" y="128"/>
                    </a:lnTo>
                    <a:lnTo>
                      <a:pt x="228" y="130"/>
                    </a:lnTo>
                    <a:lnTo>
                      <a:pt x="226" y="130"/>
                    </a:lnTo>
                    <a:lnTo>
                      <a:pt x="226" y="132"/>
                    </a:lnTo>
                    <a:lnTo>
                      <a:pt x="224" y="132"/>
                    </a:lnTo>
                    <a:lnTo>
                      <a:pt x="226" y="132"/>
                    </a:lnTo>
                    <a:lnTo>
                      <a:pt x="228" y="132"/>
                    </a:lnTo>
                    <a:lnTo>
                      <a:pt x="228" y="130"/>
                    </a:lnTo>
                    <a:lnTo>
                      <a:pt x="230" y="130"/>
                    </a:lnTo>
                    <a:lnTo>
                      <a:pt x="232" y="128"/>
                    </a:lnTo>
                    <a:lnTo>
                      <a:pt x="234" y="128"/>
                    </a:lnTo>
                    <a:lnTo>
                      <a:pt x="236" y="128"/>
                    </a:lnTo>
                    <a:lnTo>
                      <a:pt x="236" y="130"/>
                    </a:lnTo>
                    <a:lnTo>
                      <a:pt x="238" y="130"/>
                    </a:lnTo>
                    <a:lnTo>
                      <a:pt x="238" y="128"/>
                    </a:lnTo>
                    <a:lnTo>
                      <a:pt x="238" y="126"/>
                    </a:lnTo>
                    <a:lnTo>
                      <a:pt x="240" y="124"/>
                    </a:lnTo>
                    <a:lnTo>
                      <a:pt x="242" y="124"/>
                    </a:lnTo>
                    <a:lnTo>
                      <a:pt x="242" y="122"/>
                    </a:lnTo>
                    <a:lnTo>
                      <a:pt x="244" y="120"/>
                    </a:lnTo>
                    <a:lnTo>
                      <a:pt x="246" y="120"/>
                    </a:lnTo>
                    <a:lnTo>
                      <a:pt x="248" y="120"/>
                    </a:lnTo>
                    <a:lnTo>
                      <a:pt x="250" y="120"/>
                    </a:lnTo>
                    <a:lnTo>
                      <a:pt x="250" y="118"/>
                    </a:lnTo>
                    <a:lnTo>
                      <a:pt x="250" y="116"/>
                    </a:lnTo>
                    <a:lnTo>
                      <a:pt x="250" y="112"/>
                    </a:lnTo>
                    <a:lnTo>
                      <a:pt x="250" y="110"/>
                    </a:lnTo>
                    <a:lnTo>
                      <a:pt x="252" y="110"/>
                    </a:lnTo>
                    <a:lnTo>
                      <a:pt x="254" y="110"/>
                    </a:lnTo>
                    <a:lnTo>
                      <a:pt x="256" y="108"/>
                    </a:lnTo>
                    <a:lnTo>
                      <a:pt x="262" y="108"/>
                    </a:lnTo>
                    <a:lnTo>
                      <a:pt x="264" y="110"/>
                    </a:lnTo>
                    <a:lnTo>
                      <a:pt x="266" y="110"/>
                    </a:lnTo>
                    <a:lnTo>
                      <a:pt x="268" y="112"/>
                    </a:lnTo>
                    <a:lnTo>
                      <a:pt x="270" y="112"/>
                    </a:lnTo>
                    <a:lnTo>
                      <a:pt x="272" y="112"/>
                    </a:lnTo>
                    <a:lnTo>
                      <a:pt x="274" y="112"/>
                    </a:lnTo>
                    <a:lnTo>
                      <a:pt x="276" y="114"/>
                    </a:lnTo>
                    <a:lnTo>
                      <a:pt x="278" y="114"/>
                    </a:lnTo>
                    <a:lnTo>
                      <a:pt x="280" y="114"/>
                    </a:lnTo>
                    <a:lnTo>
                      <a:pt x="282" y="116"/>
                    </a:lnTo>
                    <a:lnTo>
                      <a:pt x="284" y="116"/>
                    </a:lnTo>
                    <a:lnTo>
                      <a:pt x="282" y="118"/>
                    </a:lnTo>
                    <a:lnTo>
                      <a:pt x="284" y="120"/>
                    </a:lnTo>
                    <a:lnTo>
                      <a:pt x="286" y="122"/>
                    </a:lnTo>
                    <a:lnTo>
                      <a:pt x="288" y="128"/>
                    </a:lnTo>
                    <a:lnTo>
                      <a:pt x="288" y="124"/>
                    </a:lnTo>
                    <a:lnTo>
                      <a:pt x="292" y="124"/>
                    </a:lnTo>
                    <a:lnTo>
                      <a:pt x="292" y="126"/>
                    </a:lnTo>
                    <a:lnTo>
                      <a:pt x="292" y="130"/>
                    </a:lnTo>
                    <a:lnTo>
                      <a:pt x="294" y="132"/>
                    </a:lnTo>
                    <a:lnTo>
                      <a:pt x="296" y="132"/>
                    </a:lnTo>
                    <a:lnTo>
                      <a:pt x="296" y="130"/>
                    </a:lnTo>
                    <a:lnTo>
                      <a:pt x="296" y="128"/>
                    </a:lnTo>
                    <a:lnTo>
                      <a:pt x="300" y="130"/>
                    </a:lnTo>
                    <a:lnTo>
                      <a:pt x="302" y="132"/>
                    </a:lnTo>
                    <a:lnTo>
                      <a:pt x="306" y="134"/>
                    </a:lnTo>
                    <a:lnTo>
                      <a:pt x="308" y="132"/>
                    </a:lnTo>
                    <a:lnTo>
                      <a:pt x="310" y="132"/>
                    </a:lnTo>
                    <a:lnTo>
                      <a:pt x="310" y="134"/>
                    </a:lnTo>
                    <a:lnTo>
                      <a:pt x="308" y="134"/>
                    </a:lnTo>
                    <a:lnTo>
                      <a:pt x="308" y="138"/>
                    </a:lnTo>
                    <a:lnTo>
                      <a:pt x="310" y="140"/>
                    </a:lnTo>
                    <a:lnTo>
                      <a:pt x="312" y="138"/>
                    </a:lnTo>
                    <a:lnTo>
                      <a:pt x="314" y="138"/>
                    </a:lnTo>
                    <a:lnTo>
                      <a:pt x="318" y="140"/>
                    </a:lnTo>
                    <a:lnTo>
                      <a:pt x="322" y="140"/>
                    </a:lnTo>
                    <a:lnTo>
                      <a:pt x="324" y="142"/>
                    </a:lnTo>
                    <a:lnTo>
                      <a:pt x="322" y="142"/>
                    </a:lnTo>
                    <a:lnTo>
                      <a:pt x="320" y="142"/>
                    </a:lnTo>
                    <a:lnTo>
                      <a:pt x="318" y="142"/>
                    </a:lnTo>
                    <a:lnTo>
                      <a:pt x="316" y="142"/>
                    </a:lnTo>
                    <a:lnTo>
                      <a:pt x="314" y="142"/>
                    </a:lnTo>
                    <a:lnTo>
                      <a:pt x="314" y="144"/>
                    </a:lnTo>
                    <a:lnTo>
                      <a:pt x="316" y="144"/>
                    </a:lnTo>
                    <a:lnTo>
                      <a:pt x="316" y="146"/>
                    </a:lnTo>
                    <a:lnTo>
                      <a:pt x="318" y="146"/>
                    </a:lnTo>
                    <a:lnTo>
                      <a:pt x="320" y="148"/>
                    </a:lnTo>
                    <a:lnTo>
                      <a:pt x="322" y="148"/>
                    </a:lnTo>
                    <a:lnTo>
                      <a:pt x="322" y="150"/>
                    </a:lnTo>
                    <a:lnTo>
                      <a:pt x="326" y="156"/>
                    </a:lnTo>
                    <a:lnTo>
                      <a:pt x="324" y="162"/>
                    </a:lnTo>
                    <a:lnTo>
                      <a:pt x="328" y="162"/>
                    </a:lnTo>
                    <a:lnTo>
                      <a:pt x="328" y="168"/>
                    </a:lnTo>
                    <a:lnTo>
                      <a:pt x="328" y="166"/>
                    </a:lnTo>
                    <a:lnTo>
                      <a:pt x="330" y="166"/>
                    </a:lnTo>
                    <a:lnTo>
                      <a:pt x="332" y="168"/>
                    </a:lnTo>
                    <a:lnTo>
                      <a:pt x="332" y="170"/>
                    </a:lnTo>
                    <a:lnTo>
                      <a:pt x="332" y="172"/>
                    </a:lnTo>
                    <a:lnTo>
                      <a:pt x="332" y="174"/>
                    </a:lnTo>
                    <a:lnTo>
                      <a:pt x="334" y="176"/>
                    </a:lnTo>
                    <a:lnTo>
                      <a:pt x="336" y="178"/>
                    </a:lnTo>
                    <a:lnTo>
                      <a:pt x="338" y="180"/>
                    </a:lnTo>
                    <a:lnTo>
                      <a:pt x="340" y="180"/>
                    </a:lnTo>
                    <a:lnTo>
                      <a:pt x="342" y="182"/>
                    </a:lnTo>
                    <a:lnTo>
                      <a:pt x="342" y="184"/>
                    </a:lnTo>
                    <a:lnTo>
                      <a:pt x="342" y="186"/>
                    </a:lnTo>
                    <a:lnTo>
                      <a:pt x="344" y="186"/>
                    </a:lnTo>
                    <a:lnTo>
                      <a:pt x="346" y="188"/>
                    </a:lnTo>
                    <a:lnTo>
                      <a:pt x="348" y="188"/>
                    </a:lnTo>
                    <a:lnTo>
                      <a:pt x="348" y="190"/>
                    </a:lnTo>
                    <a:lnTo>
                      <a:pt x="350" y="190"/>
                    </a:lnTo>
                    <a:lnTo>
                      <a:pt x="350" y="192"/>
                    </a:lnTo>
                    <a:lnTo>
                      <a:pt x="352" y="192"/>
                    </a:lnTo>
                    <a:lnTo>
                      <a:pt x="354" y="192"/>
                    </a:lnTo>
                    <a:lnTo>
                      <a:pt x="354" y="194"/>
                    </a:lnTo>
                    <a:lnTo>
                      <a:pt x="356" y="194"/>
                    </a:lnTo>
                    <a:lnTo>
                      <a:pt x="358" y="194"/>
                    </a:lnTo>
                    <a:lnTo>
                      <a:pt x="360" y="196"/>
                    </a:lnTo>
                    <a:lnTo>
                      <a:pt x="364" y="196"/>
                    </a:lnTo>
                    <a:lnTo>
                      <a:pt x="366" y="200"/>
                    </a:lnTo>
                    <a:lnTo>
                      <a:pt x="368" y="202"/>
                    </a:lnTo>
                    <a:lnTo>
                      <a:pt x="370" y="206"/>
                    </a:lnTo>
                    <a:lnTo>
                      <a:pt x="374" y="206"/>
                    </a:lnTo>
                    <a:lnTo>
                      <a:pt x="374" y="210"/>
                    </a:lnTo>
                    <a:lnTo>
                      <a:pt x="376" y="210"/>
                    </a:lnTo>
                    <a:lnTo>
                      <a:pt x="376" y="214"/>
                    </a:lnTo>
                    <a:lnTo>
                      <a:pt x="378" y="214"/>
                    </a:lnTo>
                    <a:lnTo>
                      <a:pt x="380" y="214"/>
                    </a:lnTo>
                    <a:lnTo>
                      <a:pt x="382" y="214"/>
                    </a:lnTo>
                    <a:lnTo>
                      <a:pt x="384" y="216"/>
                    </a:lnTo>
                    <a:lnTo>
                      <a:pt x="384" y="218"/>
                    </a:lnTo>
                    <a:lnTo>
                      <a:pt x="386" y="218"/>
                    </a:lnTo>
                    <a:lnTo>
                      <a:pt x="386" y="220"/>
                    </a:lnTo>
                    <a:lnTo>
                      <a:pt x="392" y="222"/>
                    </a:lnTo>
                    <a:lnTo>
                      <a:pt x="394" y="222"/>
                    </a:lnTo>
                    <a:lnTo>
                      <a:pt x="392" y="218"/>
                    </a:lnTo>
                    <a:lnTo>
                      <a:pt x="390" y="218"/>
                    </a:lnTo>
                    <a:lnTo>
                      <a:pt x="388" y="218"/>
                    </a:lnTo>
                    <a:lnTo>
                      <a:pt x="386" y="216"/>
                    </a:lnTo>
                    <a:lnTo>
                      <a:pt x="386" y="214"/>
                    </a:lnTo>
                    <a:lnTo>
                      <a:pt x="386" y="212"/>
                    </a:lnTo>
                    <a:lnTo>
                      <a:pt x="384" y="210"/>
                    </a:lnTo>
                    <a:lnTo>
                      <a:pt x="382" y="210"/>
                    </a:lnTo>
                    <a:lnTo>
                      <a:pt x="382" y="208"/>
                    </a:lnTo>
                    <a:lnTo>
                      <a:pt x="380" y="208"/>
                    </a:lnTo>
                    <a:lnTo>
                      <a:pt x="380" y="206"/>
                    </a:lnTo>
                    <a:lnTo>
                      <a:pt x="378" y="206"/>
                    </a:lnTo>
                    <a:lnTo>
                      <a:pt x="376" y="204"/>
                    </a:lnTo>
                    <a:lnTo>
                      <a:pt x="374" y="202"/>
                    </a:lnTo>
                    <a:lnTo>
                      <a:pt x="370" y="198"/>
                    </a:lnTo>
                    <a:lnTo>
                      <a:pt x="368" y="196"/>
                    </a:lnTo>
                    <a:lnTo>
                      <a:pt x="370" y="196"/>
                    </a:lnTo>
                    <a:lnTo>
                      <a:pt x="370" y="194"/>
                    </a:lnTo>
                    <a:lnTo>
                      <a:pt x="372" y="194"/>
                    </a:lnTo>
                    <a:lnTo>
                      <a:pt x="372" y="196"/>
                    </a:lnTo>
                    <a:lnTo>
                      <a:pt x="374" y="196"/>
                    </a:lnTo>
                    <a:lnTo>
                      <a:pt x="376" y="198"/>
                    </a:lnTo>
                    <a:lnTo>
                      <a:pt x="376" y="200"/>
                    </a:lnTo>
                    <a:lnTo>
                      <a:pt x="376" y="202"/>
                    </a:lnTo>
                    <a:lnTo>
                      <a:pt x="378" y="202"/>
                    </a:lnTo>
                    <a:lnTo>
                      <a:pt x="380" y="202"/>
                    </a:lnTo>
                    <a:lnTo>
                      <a:pt x="382" y="202"/>
                    </a:lnTo>
                    <a:lnTo>
                      <a:pt x="384" y="204"/>
                    </a:lnTo>
                    <a:lnTo>
                      <a:pt x="384" y="206"/>
                    </a:lnTo>
                    <a:lnTo>
                      <a:pt x="386" y="208"/>
                    </a:lnTo>
                    <a:lnTo>
                      <a:pt x="388" y="208"/>
                    </a:lnTo>
                    <a:lnTo>
                      <a:pt x="388" y="210"/>
                    </a:lnTo>
                    <a:lnTo>
                      <a:pt x="390" y="210"/>
                    </a:lnTo>
                    <a:lnTo>
                      <a:pt x="392" y="212"/>
                    </a:lnTo>
                    <a:lnTo>
                      <a:pt x="396" y="212"/>
                    </a:lnTo>
                    <a:lnTo>
                      <a:pt x="398" y="214"/>
                    </a:lnTo>
                    <a:lnTo>
                      <a:pt x="404" y="216"/>
                    </a:lnTo>
                    <a:lnTo>
                      <a:pt x="408" y="222"/>
                    </a:lnTo>
                    <a:lnTo>
                      <a:pt x="406" y="222"/>
                    </a:lnTo>
                    <a:lnTo>
                      <a:pt x="404" y="222"/>
                    </a:lnTo>
                    <a:lnTo>
                      <a:pt x="404" y="224"/>
                    </a:lnTo>
                    <a:lnTo>
                      <a:pt x="402" y="224"/>
                    </a:lnTo>
                    <a:lnTo>
                      <a:pt x="404" y="224"/>
                    </a:lnTo>
                    <a:lnTo>
                      <a:pt x="404" y="226"/>
                    </a:lnTo>
                    <a:lnTo>
                      <a:pt x="406" y="226"/>
                    </a:lnTo>
                    <a:lnTo>
                      <a:pt x="406" y="228"/>
                    </a:lnTo>
                    <a:lnTo>
                      <a:pt x="408" y="228"/>
                    </a:lnTo>
                    <a:lnTo>
                      <a:pt x="408" y="230"/>
                    </a:lnTo>
                    <a:lnTo>
                      <a:pt x="410" y="230"/>
                    </a:lnTo>
                    <a:lnTo>
                      <a:pt x="412" y="230"/>
                    </a:lnTo>
                    <a:lnTo>
                      <a:pt x="414" y="230"/>
                    </a:lnTo>
                    <a:lnTo>
                      <a:pt x="416" y="228"/>
                    </a:lnTo>
                    <a:lnTo>
                      <a:pt x="422" y="228"/>
                    </a:lnTo>
                    <a:lnTo>
                      <a:pt x="426" y="228"/>
                    </a:lnTo>
                    <a:lnTo>
                      <a:pt x="428" y="224"/>
                    </a:lnTo>
                    <a:lnTo>
                      <a:pt x="430" y="220"/>
                    </a:lnTo>
                    <a:lnTo>
                      <a:pt x="432" y="220"/>
                    </a:lnTo>
                    <a:lnTo>
                      <a:pt x="432" y="222"/>
                    </a:lnTo>
                    <a:lnTo>
                      <a:pt x="434" y="222"/>
                    </a:lnTo>
                    <a:lnTo>
                      <a:pt x="434" y="224"/>
                    </a:lnTo>
                    <a:lnTo>
                      <a:pt x="442" y="220"/>
                    </a:lnTo>
                    <a:lnTo>
                      <a:pt x="442" y="222"/>
                    </a:lnTo>
                    <a:lnTo>
                      <a:pt x="442" y="224"/>
                    </a:lnTo>
                    <a:lnTo>
                      <a:pt x="440" y="226"/>
                    </a:lnTo>
                    <a:lnTo>
                      <a:pt x="438" y="234"/>
                    </a:lnTo>
                    <a:lnTo>
                      <a:pt x="442" y="242"/>
                    </a:lnTo>
                    <a:lnTo>
                      <a:pt x="442" y="240"/>
                    </a:lnTo>
                    <a:lnTo>
                      <a:pt x="442" y="238"/>
                    </a:lnTo>
                    <a:lnTo>
                      <a:pt x="442" y="234"/>
                    </a:lnTo>
                    <a:lnTo>
                      <a:pt x="444" y="232"/>
                    </a:lnTo>
                    <a:lnTo>
                      <a:pt x="444" y="230"/>
                    </a:lnTo>
                    <a:close/>
                    <a:moveTo>
                      <a:pt x="270" y="62"/>
                    </a:moveTo>
                    <a:lnTo>
                      <a:pt x="272" y="64"/>
                    </a:lnTo>
                    <a:lnTo>
                      <a:pt x="276" y="64"/>
                    </a:lnTo>
                    <a:lnTo>
                      <a:pt x="278" y="68"/>
                    </a:lnTo>
                    <a:lnTo>
                      <a:pt x="280" y="62"/>
                    </a:lnTo>
                    <a:lnTo>
                      <a:pt x="282" y="68"/>
                    </a:lnTo>
                    <a:lnTo>
                      <a:pt x="284" y="66"/>
                    </a:lnTo>
                    <a:lnTo>
                      <a:pt x="288" y="68"/>
                    </a:lnTo>
                    <a:lnTo>
                      <a:pt x="292" y="68"/>
                    </a:lnTo>
                    <a:lnTo>
                      <a:pt x="294" y="66"/>
                    </a:lnTo>
                    <a:lnTo>
                      <a:pt x="298" y="64"/>
                    </a:lnTo>
                    <a:lnTo>
                      <a:pt x="294" y="62"/>
                    </a:lnTo>
                    <a:lnTo>
                      <a:pt x="292" y="58"/>
                    </a:lnTo>
                    <a:lnTo>
                      <a:pt x="286" y="58"/>
                    </a:lnTo>
                    <a:lnTo>
                      <a:pt x="286" y="56"/>
                    </a:lnTo>
                    <a:lnTo>
                      <a:pt x="282" y="54"/>
                    </a:lnTo>
                    <a:lnTo>
                      <a:pt x="280" y="54"/>
                    </a:lnTo>
                    <a:lnTo>
                      <a:pt x="278" y="56"/>
                    </a:lnTo>
                    <a:lnTo>
                      <a:pt x="278" y="60"/>
                    </a:lnTo>
                    <a:lnTo>
                      <a:pt x="276" y="60"/>
                    </a:lnTo>
                    <a:lnTo>
                      <a:pt x="272" y="60"/>
                    </a:lnTo>
                    <a:lnTo>
                      <a:pt x="270" y="62"/>
                    </a:lnTo>
                    <a:close/>
                    <a:moveTo>
                      <a:pt x="264" y="54"/>
                    </a:moveTo>
                    <a:lnTo>
                      <a:pt x="264" y="56"/>
                    </a:lnTo>
                    <a:lnTo>
                      <a:pt x="262" y="56"/>
                    </a:lnTo>
                    <a:lnTo>
                      <a:pt x="262" y="58"/>
                    </a:lnTo>
                    <a:lnTo>
                      <a:pt x="264" y="58"/>
                    </a:lnTo>
                    <a:lnTo>
                      <a:pt x="264" y="60"/>
                    </a:lnTo>
                    <a:lnTo>
                      <a:pt x="262" y="62"/>
                    </a:lnTo>
                    <a:lnTo>
                      <a:pt x="264" y="62"/>
                    </a:lnTo>
                    <a:lnTo>
                      <a:pt x="264" y="66"/>
                    </a:lnTo>
                    <a:lnTo>
                      <a:pt x="268" y="68"/>
                    </a:lnTo>
                    <a:lnTo>
                      <a:pt x="268" y="64"/>
                    </a:lnTo>
                    <a:lnTo>
                      <a:pt x="270" y="64"/>
                    </a:lnTo>
                    <a:lnTo>
                      <a:pt x="268" y="60"/>
                    </a:lnTo>
                    <a:lnTo>
                      <a:pt x="268" y="58"/>
                    </a:lnTo>
                    <a:lnTo>
                      <a:pt x="268" y="56"/>
                    </a:lnTo>
                    <a:lnTo>
                      <a:pt x="266" y="54"/>
                    </a:lnTo>
                    <a:lnTo>
                      <a:pt x="264" y="54"/>
                    </a:lnTo>
                    <a:close/>
                    <a:moveTo>
                      <a:pt x="288" y="52"/>
                    </a:moveTo>
                    <a:lnTo>
                      <a:pt x="294" y="50"/>
                    </a:lnTo>
                    <a:lnTo>
                      <a:pt x="294" y="54"/>
                    </a:lnTo>
                    <a:lnTo>
                      <a:pt x="298" y="50"/>
                    </a:lnTo>
                    <a:lnTo>
                      <a:pt x="302" y="56"/>
                    </a:lnTo>
                    <a:lnTo>
                      <a:pt x="306" y="54"/>
                    </a:lnTo>
                    <a:lnTo>
                      <a:pt x="306" y="48"/>
                    </a:lnTo>
                    <a:lnTo>
                      <a:pt x="308" y="46"/>
                    </a:lnTo>
                    <a:lnTo>
                      <a:pt x="314" y="46"/>
                    </a:lnTo>
                    <a:lnTo>
                      <a:pt x="318" y="48"/>
                    </a:lnTo>
                    <a:lnTo>
                      <a:pt x="320" y="42"/>
                    </a:lnTo>
                    <a:lnTo>
                      <a:pt x="324" y="44"/>
                    </a:lnTo>
                    <a:lnTo>
                      <a:pt x="322" y="40"/>
                    </a:lnTo>
                    <a:lnTo>
                      <a:pt x="320" y="40"/>
                    </a:lnTo>
                    <a:lnTo>
                      <a:pt x="314" y="40"/>
                    </a:lnTo>
                    <a:lnTo>
                      <a:pt x="308" y="38"/>
                    </a:lnTo>
                    <a:lnTo>
                      <a:pt x="304" y="40"/>
                    </a:lnTo>
                    <a:lnTo>
                      <a:pt x="300" y="42"/>
                    </a:lnTo>
                    <a:lnTo>
                      <a:pt x="294" y="42"/>
                    </a:lnTo>
                    <a:lnTo>
                      <a:pt x="290" y="46"/>
                    </a:lnTo>
                    <a:lnTo>
                      <a:pt x="288" y="46"/>
                    </a:lnTo>
                    <a:lnTo>
                      <a:pt x="288" y="50"/>
                    </a:lnTo>
                    <a:lnTo>
                      <a:pt x="288" y="52"/>
                    </a:lnTo>
                    <a:close/>
                    <a:moveTo>
                      <a:pt x="324" y="48"/>
                    </a:moveTo>
                    <a:lnTo>
                      <a:pt x="322" y="48"/>
                    </a:lnTo>
                    <a:lnTo>
                      <a:pt x="322" y="50"/>
                    </a:lnTo>
                    <a:lnTo>
                      <a:pt x="324" y="52"/>
                    </a:lnTo>
                    <a:lnTo>
                      <a:pt x="326" y="52"/>
                    </a:lnTo>
                    <a:lnTo>
                      <a:pt x="328" y="52"/>
                    </a:lnTo>
                    <a:lnTo>
                      <a:pt x="332" y="54"/>
                    </a:lnTo>
                    <a:lnTo>
                      <a:pt x="332" y="50"/>
                    </a:lnTo>
                    <a:lnTo>
                      <a:pt x="334" y="50"/>
                    </a:lnTo>
                    <a:lnTo>
                      <a:pt x="336" y="50"/>
                    </a:lnTo>
                    <a:lnTo>
                      <a:pt x="338" y="50"/>
                    </a:lnTo>
                    <a:lnTo>
                      <a:pt x="338" y="48"/>
                    </a:lnTo>
                    <a:lnTo>
                      <a:pt x="336" y="48"/>
                    </a:lnTo>
                    <a:lnTo>
                      <a:pt x="334" y="48"/>
                    </a:lnTo>
                    <a:lnTo>
                      <a:pt x="332" y="48"/>
                    </a:lnTo>
                    <a:lnTo>
                      <a:pt x="332" y="46"/>
                    </a:lnTo>
                    <a:lnTo>
                      <a:pt x="328" y="44"/>
                    </a:lnTo>
                    <a:lnTo>
                      <a:pt x="324" y="48"/>
                    </a:lnTo>
                    <a:close/>
                    <a:moveTo>
                      <a:pt x="264" y="50"/>
                    </a:moveTo>
                    <a:lnTo>
                      <a:pt x="264" y="50"/>
                    </a:lnTo>
                    <a:lnTo>
                      <a:pt x="264" y="48"/>
                    </a:lnTo>
                    <a:lnTo>
                      <a:pt x="262" y="48"/>
                    </a:lnTo>
                    <a:lnTo>
                      <a:pt x="262" y="46"/>
                    </a:lnTo>
                    <a:lnTo>
                      <a:pt x="260" y="48"/>
                    </a:lnTo>
                    <a:lnTo>
                      <a:pt x="260" y="50"/>
                    </a:lnTo>
                    <a:lnTo>
                      <a:pt x="260" y="52"/>
                    </a:lnTo>
                    <a:lnTo>
                      <a:pt x="262" y="52"/>
                    </a:lnTo>
                    <a:lnTo>
                      <a:pt x="262" y="54"/>
                    </a:lnTo>
                    <a:lnTo>
                      <a:pt x="264" y="54"/>
                    </a:lnTo>
                    <a:lnTo>
                      <a:pt x="264" y="52"/>
                    </a:lnTo>
                    <a:lnTo>
                      <a:pt x="266" y="52"/>
                    </a:lnTo>
                    <a:lnTo>
                      <a:pt x="264" y="50"/>
                    </a:lnTo>
                    <a:close/>
                    <a:moveTo>
                      <a:pt x="254" y="32"/>
                    </a:moveTo>
                    <a:lnTo>
                      <a:pt x="254" y="32"/>
                    </a:lnTo>
                    <a:lnTo>
                      <a:pt x="256" y="36"/>
                    </a:lnTo>
                    <a:lnTo>
                      <a:pt x="256" y="38"/>
                    </a:lnTo>
                    <a:lnTo>
                      <a:pt x="260" y="38"/>
                    </a:lnTo>
                    <a:lnTo>
                      <a:pt x="262" y="38"/>
                    </a:lnTo>
                    <a:lnTo>
                      <a:pt x="262" y="36"/>
                    </a:lnTo>
                    <a:lnTo>
                      <a:pt x="260" y="36"/>
                    </a:lnTo>
                    <a:lnTo>
                      <a:pt x="258" y="34"/>
                    </a:lnTo>
                    <a:lnTo>
                      <a:pt x="260" y="34"/>
                    </a:lnTo>
                    <a:lnTo>
                      <a:pt x="256" y="32"/>
                    </a:lnTo>
                    <a:lnTo>
                      <a:pt x="256" y="30"/>
                    </a:lnTo>
                    <a:lnTo>
                      <a:pt x="254" y="28"/>
                    </a:lnTo>
                    <a:lnTo>
                      <a:pt x="254" y="30"/>
                    </a:lnTo>
                    <a:lnTo>
                      <a:pt x="254" y="32"/>
                    </a:lnTo>
                    <a:close/>
                    <a:moveTo>
                      <a:pt x="272" y="54"/>
                    </a:moveTo>
                    <a:lnTo>
                      <a:pt x="274" y="56"/>
                    </a:lnTo>
                    <a:lnTo>
                      <a:pt x="268" y="50"/>
                    </a:lnTo>
                    <a:lnTo>
                      <a:pt x="268" y="52"/>
                    </a:lnTo>
                    <a:lnTo>
                      <a:pt x="268" y="54"/>
                    </a:lnTo>
                    <a:lnTo>
                      <a:pt x="272" y="54"/>
                    </a:lnTo>
                    <a:close/>
                    <a:moveTo>
                      <a:pt x="284" y="38"/>
                    </a:moveTo>
                    <a:lnTo>
                      <a:pt x="284" y="38"/>
                    </a:lnTo>
                    <a:lnTo>
                      <a:pt x="284" y="36"/>
                    </a:lnTo>
                    <a:lnTo>
                      <a:pt x="280" y="36"/>
                    </a:lnTo>
                    <a:lnTo>
                      <a:pt x="280" y="38"/>
                    </a:lnTo>
                    <a:lnTo>
                      <a:pt x="282" y="38"/>
                    </a:lnTo>
                    <a:lnTo>
                      <a:pt x="284" y="38"/>
                    </a:lnTo>
                    <a:close/>
                    <a:moveTo>
                      <a:pt x="260" y="30"/>
                    </a:moveTo>
                    <a:lnTo>
                      <a:pt x="258" y="30"/>
                    </a:lnTo>
                    <a:lnTo>
                      <a:pt x="258" y="32"/>
                    </a:lnTo>
                    <a:lnTo>
                      <a:pt x="260" y="32"/>
                    </a:lnTo>
                    <a:lnTo>
                      <a:pt x="260" y="30"/>
                    </a:lnTo>
                    <a:close/>
                    <a:moveTo>
                      <a:pt x="254" y="32"/>
                    </a:moveTo>
                    <a:lnTo>
                      <a:pt x="254" y="32"/>
                    </a:lnTo>
                    <a:lnTo>
                      <a:pt x="252" y="32"/>
                    </a:lnTo>
                    <a:lnTo>
                      <a:pt x="254" y="32"/>
                    </a:lnTo>
                    <a:close/>
                    <a:moveTo>
                      <a:pt x="298" y="32"/>
                    </a:moveTo>
                    <a:lnTo>
                      <a:pt x="300" y="32"/>
                    </a:lnTo>
                    <a:lnTo>
                      <a:pt x="296" y="32"/>
                    </a:lnTo>
                    <a:lnTo>
                      <a:pt x="298" y="32"/>
                    </a:lnTo>
                    <a:close/>
                    <a:moveTo>
                      <a:pt x="104" y="178"/>
                    </a:moveTo>
                    <a:lnTo>
                      <a:pt x="104" y="178"/>
                    </a:lnTo>
                    <a:close/>
                    <a:moveTo>
                      <a:pt x="200" y="96"/>
                    </a:moveTo>
                    <a:lnTo>
                      <a:pt x="202" y="92"/>
                    </a:lnTo>
                    <a:lnTo>
                      <a:pt x="202" y="90"/>
                    </a:lnTo>
                    <a:lnTo>
                      <a:pt x="206" y="88"/>
                    </a:lnTo>
                    <a:lnTo>
                      <a:pt x="204" y="94"/>
                    </a:lnTo>
                    <a:lnTo>
                      <a:pt x="210" y="94"/>
                    </a:lnTo>
                    <a:lnTo>
                      <a:pt x="214" y="98"/>
                    </a:lnTo>
                    <a:lnTo>
                      <a:pt x="214" y="94"/>
                    </a:lnTo>
                    <a:lnTo>
                      <a:pt x="216" y="94"/>
                    </a:lnTo>
                    <a:lnTo>
                      <a:pt x="214" y="92"/>
                    </a:lnTo>
                    <a:lnTo>
                      <a:pt x="210" y="92"/>
                    </a:lnTo>
                    <a:lnTo>
                      <a:pt x="212" y="90"/>
                    </a:lnTo>
                    <a:lnTo>
                      <a:pt x="210" y="88"/>
                    </a:lnTo>
                    <a:lnTo>
                      <a:pt x="206" y="88"/>
                    </a:lnTo>
                    <a:lnTo>
                      <a:pt x="210" y="86"/>
                    </a:lnTo>
                    <a:lnTo>
                      <a:pt x="208" y="82"/>
                    </a:lnTo>
                    <a:lnTo>
                      <a:pt x="204" y="82"/>
                    </a:lnTo>
                    <a:lnTo>
                      <a:pt x="204" y="80"/>
                    </a:lnTo>
                    <a:lnTo>
                      <a:pt x="198" y="80"/>
                    </a:lnTo>
                    <a:lnTo>
                      <a:pt x="196" y="78"/>
                    </a:lnTo>
                    <a:lnTo>
                      <a:pt x="196" y="80"/>
                    </a:lnTo>
                    <a:lnTo>
                      <a:pt x="194" y="80"/>
                    </a:lnTo>
                    <a:lnTo>
                      <a:pt x="192" y="80"/>
                    </a:lnTo>
                    <a:lnTo>
                      <a:pt x="188" y="80"/>
                    </a:lnTo>
                    <a:lnTo>
                      <a:pt x="188" y="76"/>
                    </a:lnTo>
                    <a:lnTo>
                      <a:pt x="184" y="76"/>
                    </a:lnTo>
                    <a:lnTo>
                      <a:pt x="182" y="76"/>
                    </a:lnTo>
                    <a:lnTo>
                      <a:pt x="182" y="74"/>
                    </a:lnTo>
                    <a:lnTo>
                      <a:pt x="184" y="72"/>
                    </a:lnTo>
                    <a:lnTo>
                      <a:pt x="186" y="72"/>
                    </a:lnTo>
                    <a:lnTo>
                      <a:pt x="188" y="70"/>
                    </a:lnTo>
                    <a:lnTo>
                      <a:pt x="186" y="68"/>
                    </a:lnTo>
                    <a:lnTo>
                      <a:pt x="184" y="68"/>
                    </a:lnTo>
                    <a:lnTo>
                      <a:pt x="182" y="68"/>
                    </a:lnTo>
                    <a:lnTo>
                      <a:pt x="180" y="68"/>
                    </a:lnTo>
                    <a:lnTo>
                      <a:pt x="180" y="66"/>
                    </a:lnTo>
                    <a:lnTo>
                      <a:pt x="178" y="64"/>
                    </a:lnTo>
                    <a:lnTo>
                      <a:pt x="180" y="64"/>
                    </a:lnTo>
                    <a:lnTo>
                      <a:pt x="180" y="62"/>
                    </a:lnTo>
                    <a:lnTo>
                      <a:pt x="176" y="62"/>
                    </a:lnTo>
                    <a:lnTo>
                      <a:pt x="180" y="58"/>
                    </a:lnTo>
                    <a:lnTo>
                      <a:pt x="180" y="56"/>
                    </a:lnTo>
                    <a:lnTo>
                      <a:pt x="178" y="56"/>
                    </a:lnTo>
                    <a:lnTo>
                      <a:pt x="178" y="52"/>
                    </a:lnTo>
                    <a:lnTo>
                      <a:pt x="180" y="52"/>
                    </a:lnTo>
                    <a:lnTo>
                      <a:pt x="176" y="50"/>
                    </a:lnTo>
                    <a:lnTo>
                      <a:pt x="176" y="54"/>
                    </a:lnTo>
                    <a:lnTo>
                      <a:pt x="176" y="56"/>
                    </a:lnTo>
                    <a:lnTo>
                      <a:pt x="174" y="60"/>
                    </a:lnTo>
                    <a:lnTo>
                      <a:pt x="172" y="60"/>
                    </a:lnTo>
                    <a:lnTo>
                      <a:pt x="170" y="60"/>
                    </a:lnTo>
                    <a:lnTo>
                      <a:pt x="168" y="60"/>
                    </a:lnTo>
                    <a:lnTo>
                      <a:pt x="170" y="58"/>
                    </a:lnTo>
                    <a:lnTo>
                      <a:pt x="168" y="56"/>
                    </a:lnTo>
                    <a:lnTo>
                      <a:pt x="164" y="56"/>
                    </a:lnTo>
                    <a:lnTo>
                      <a:pt x="166" y="54"/>
                    </a:lnTo>
                    <a:lnTo>
                      <a:pt x="170" y="50"/>
                    </a:lnTo>
                    <a:lnTo>
                      <a:pt x="170" y="48"/>
                    </a:lnTo>
                    <a:lnTo>
                      <a:pt x="174" y="48"/>
                    </a:lnTo>
                    <a:lnTo>
                      <a:pt x="168" y="48"/>
                    </a:lnTo>
                    <a:lnTo>
                      <a:pt x="170" y="46"/>
                    </a:lnTo>
                    <a:lnTo>
                      <a:pt x="170" y="44"/>
                    </a:lnTo>
                    <a:lnTo>
                      <a:pt x="172" y="40"/>
                    </a:lnTo>
                    <a:lnTo>
                      <a:pt x="170" y="40"/>
                    </a:lnTo>
                    <a:lnTo>
                      <a:pt x="168" y="40"/>
                    </a:lnTo>
                    <a:lnTo>
                      <a:pt x="166" y="40"/>
                    </a:lnTo>
                    <a:lnTo>
                      <a:pt x="166" y="38"/>
                    </a:lnTo>
                    <a:lnTo>
                      <a:pt x="168" y="38"/>
                    </a:lnTo>
                    <a:lnTo>
                      <a:pt x="170" y="38"/>
                    </a:lnTo>
                    <a:lnTo>
                      <a:pt x="172" y="38"/>
                    </a:lnTo>
                    <a:lnTo>
                      <a:pt x="174" y="38"/>
                    </a:lnTo>
                    <a:lnTo>
                      <a:pt x="178" y="40"/>
                    </a:lnTo>
                    <a:lnTo>
                      <a:pt x="180" y="42"/>
                    </a:lnTo>
                    <a:lnTo>
                      <a:pt x="180" y="38"/>
                    </a:lnTo>
                    <a:lnTo>
                      <a:pt x="182" y="36"/>
                    </a:lnTo>
                    <a:lnTo>
                      <a:pt x="186" y="36"/>
                    </a:lnTo>
                    <a:lnTo>
                      <a:pt x="188" y="34"/>
                    </a:lnTo>
                    <a:lnTo>
                      <a:pt x="190" y="32"/>
                    </a:lnTo>
                    <a:lnTo>
                      <a:pt x="194" y="34"/>
                    </a:lnTo>
                    <a:lnTo>
                      <a:pt x="194" y="32"/>
                    </a:lnTo>
                    <a:lnTo>
                      <a:pt x="196" y="32"/>
                    </a:lnTo>
                    <a:lnTo>
                      <a:pt x="198" y="32"/>
                    </a:lnTo>
                    <a:lnTo>
                      <a:pt x="200" y="30"/>
                    </a:lnTo>
                    <a:lnTo>
                      <a:pt x="202" y="30"/>
                    </a:lnTo>
                    <a:lnTo>
                      <a:pt x="200" y="26"/>
                    </a:lnTo>
                    <a:lnTo>
                      <a:pt x="198" y="28"/>
                    </a:lnTo>
                    <a:lnTo>
                      <a:pt x="192" y="30"/>
                    </a:lnTo>
                    <a:lnTo>
                      <a:pt x="192" y="32"/>
                    </a:lnTo>
                    <a:lnTo>
                      <a:pt x="188" y="32"/>
                    </a:lnTo>
                    <a:lnTo>
                      <a:pt x="186" y="32"/>
                    </a:lnTo>
                    <a:lnTo>
                      <a:pt x="184" y="32"/>
                    </a:lnTo>
                    <a:lnTo>
                      <a:pt x="182" y="32"/>
                    </a:lnTo>
                    <a:lnTo>
                      <a:pt x="182" y="30"/>
                    </a:lnTo>
                    <a:lnTo>
                      <a:pt x="182" y="28"/>
                    </a:lnTo>
                    <a:lnTo>
                      <a:pt x="180" y="26"/>
                    </a:lnTo>
                    <a:lnTo>
                      <a:pt x="178" y="26"/>
                    </a:lnTo>
                    <a:lnTo>
                      <a:pt x="174" y="26"/>
                    </a:lnTo>
                    <a:lnTo>
                      <a:pt x="170" y="24"/>
                    </a:lnTo>
                    <a:lnTo>
                      <a:pt x="168" y="26"/>
                    </a:lnTo>
                    <a:lnTo>
                      <a:pt x="166" y="28"/>
                    </a:lnTo>
                    <a:lnTo>
                      <a:pt x="164" y="30"/>
                    </a:lnTo>
                    <a:lnTo>
                      <a:pt x="162" y="28"/>
                    </a:lnTo>
                    <a:lnTo>
                      <a:pt x="162" y="26"/>
                    </a:lnTo>
                    <a:lnTo>
                      <a:pt x="160" y="24"/>
                    </a:lnTo>
                    <a:lnTo>
                      <a:pt x="162" y="22"/>
                    </a:lnTo>
                    <a:lnTo>
                      <a:pt x="164" y="20"/>
                    </a:lnTo>
                    <a:lnTo>
                      <a:pt x="166" y="18"/>
                    </a:lnTo>
                    <a:lnTo>
                      <a:pt x="168" y="18"/>
                    </a:lnTo>
                    <a:lnTo>
                      <a:pt x="168" y="20"/>
                    </a:lnTo>
                    <a:lnTo>
                      <a:pt x="170" y="22"/>
                    </a:lnTo>
                    <a:lnTo>
                      <a:pt x="172" y="24"/>
                    </a:lnTo>
                    <a:lnTo>
                      <a:pt x="172" y="20"/>
                    </a:lnTo>
                    <a:lnTo>
                      <a:pt x="174" y="22"/>
                    </a:lnTo>
                    <a:lnTo>
                      <a:pt x="172" y="18"/>
                    </a:lnTo>
                    <a:lnTo>
                      <a:pt x="174" y="18"/>
                    </a:lnTo>
                    <a:lnTo>
                      <a:pt x="178" y="18"/>
                    </a:lnTo>
                    <a:lnTo>
                      <a:pt x="178" y="16"/>
                    </a:lnTo>
                    <a:lnTo>
                      <a:pt x="180" y="16"/>
                    </a:lnTo>
                    <a:lnTo>
                      <a:pt x="184" y="18"/>
                    </a:lnTo>
                    <a:lnTo>
                      <a:pt x="184" y="16"/>
                    </a:lnTo>
                    <a:lnTo>
                      <a:pt x="184" y="14"/>
                    </a:lnTo>
                    <a:lnTo>
                      <a:pt x="188" y="12"/>
                    </a:lnTo>
                    <a:lnTo>
                      <a:pt x="190" y="14"/>
                    </a:lnTo>
                    <a:lnTo>
                      <a:pt x="192" y="14"/>
                    </a:lnTo>
                    <a:lnTo>
                      <a:pt x="196" y="14"/>
                    </a:lnTo>
                    <a:lnTo>
                      <a:pt x="194" y="18"/>
                    </a:lnTo>
                    <a:lnTo>
                      <a:pt x="196" y="20"/>
                    </a:lnTo>
                    <a:lnTo>
                      <a:pt x="198" y="22"/>
                    </a:lnTo>
                    <a:lnTo>
                      <a:pt x="200" y="22"/>
                    </a:lnTo>
                    <a:lnTo>
                      <a:pt x="198" y="18"/>
                    </a:lnTo>
                    <a:lnTo>
                      <a:pt x="200" y="16"/>
                    </a:lnTo>
                    <a:lnTo>
                      <a:pt x="202" y="14"/>
                    </a:lnTo>
                    <a:lnTo>
                      <a:pt x="200" y="14"/>
                    </a:lnTo>
                    <a:lnTo>
                      <a:pt x="202" y="12"/>
                    </a:lnTo>
                    <a:lnTo>
                      <a:pt x="200" y="12"/>
                    </a:lnTo>
                    <a:lnTo>
                      <a:pt x="198" y="10"/>
                    </a:lnTo>
                    <a:lnTo>
                      <a:pt x="200" y="8"/>
                    </a:lnTo>
                    <a:lnTo>
                      <a:pt x="202" y="6"/>
                    </a:lnTo>
                    <a:lnTo>
                      <a:pt x="206" y="8"/>
                    </a:lnTo>
                    <a:lnTo>
                      <a:pt x="208" y="8"/>
                    </a:lnTo>
                    <a:lnTo>
                      <a:pt x="210" y="6"/>
                    </a:lnTo>
                    <a:lnTo>
                      <a:pt x="212" y="8"/>
                    </a:lnTo>
                    <a:lnTo>
                      <a:pt x="216" y="8"/>
                    </a:lnTo>
                    <a:lnTo>
                      <a:pt x="218" y="6"/>
                    </a:lnTo>
                    <a:lnTo>
                      <a:pt x="220" y="8"/>
                    </a:lnTo>
                    <a:lnTo>
                      <a:pt x="224" y="8"/>
                    </a:lnTo>
                    <a:lnTo>
                      <a:pt x="226" y="6"/>
                    </a:lnTo>
                    <a:lnTo>
                      <a:pt x="230" y="8"/>
                    </a:lnTo>
                    <a:lnTo>
                      <a:pt x="228" y="4"/>
                    </a:lnTo>
                    <a:lnTo>
                      <a:pt x="230" y="6"/>
                    </a:lnTo>
                    <a:lnTo>
                      <a:pt x="234" y="4"/>
                    </a:lnTo>
                    <a:lnTo>
                      <a:pt x="234" y="2"/>
                    </a:lnTo>
                    <a:lnTo>
                      <a:pt x="236" y="2"/>
                    </a:lnTo>
                    <a:lnTo>
                      <a:pt x="222" y="0"/>
                    </a:lnTo>
                    <a:lnTo>
                      <a:pt x="200" y="2"/>
                    </a:lnTo>
                    <a:lnTo>
                      <a:pt x="180" y="6"/>
                    </a:lnTo>
                    <a:lnTo>
                      <a:pt x="158" y="10"/>
                    </a:lnTo>
                    <a:lnTo>
                      <a:pt x="138" y="18"/>
                    </a:lnTo>
                    <a:lnTo>
                      <a:pt x="120" y="26"/>
                    </a:lnTo>
                    <a:lnTo>
                      <a:pt x="102" y="36"/>
                    </a:lnTo>
                    <a:lnTo>
                      <a:pt x="86" y="48"/>
                    </a:lnTo>
                    <a:lnTo>
                      <a:pt x="70" y="62"/>
                    </a:lnTo>
                    <a:lnTo>
                      <a:pt x="72" y="62"/>
                    </a:lnTo>
                    <a:lnTo>
                      <a:pt x="70" y="68"/>
                    </a:lnTo>
                    <a:lnTo>
                      <a:pt x="68" y="66"/>
                    </a:lnTo>
                    <a:lnTo>
                      <a:pt x="68" y="68"/>
                    </a:lnTo>
                    <a:lnTo>
                      <a:pt x="66" y="68"/>
                    </a:lnTo>
                    <a:lnTo>
                      <a:pt x="64" y="70"/>
                    </a:lnTo>
                    <a:lnTo>
                      <a:pt x="60" y="74"/>
                    </a:lnTo>
                    <a:lnTo>
                      <a:pt x="56" y="78"/>
                    </a:lnTo>
                    <a:lnTo>
                      <a:pt x="56" y="76"/>
                    </a:lnTo>
                    <a:lnTo>
                      <a:pt x="44" y="90"/>
                    </a:lnTo>
                    <a:lnTo>
                      <a:pt x="34" y="106"/>
                    </a:lnTo>
                    <a:lnTo>
                      <a:pt x="24" y="122"/>
                    </a:lnTo>
                    <a:lnTo>
                      <a:pt x="18" y="138"/>
                    </a:lnTo>
                    <a:lnTo>
                      <a:pt x="10" y="156"/>
                    </a:lnTo>
                    <a:lnTo>
                      <a:pt x="6" y="174"/>
                    </a:lnTo>
                    <a:lnTo>
                      <a:pt x="2" y="192"/>
                    </a:lnTo>
                    <a:lnTo>
                      <a:pt x="0" y="212"/>
                    </a:lnTo>
                    <a:lnTo>
                      <a:pt x="2" y="210"/>
                    </a:lnTo>
                    <a:lnTo>
                      <a:pt x="4" y="206"/>
                    </a:lnTo>
                    <a:lnTo>
                      <a:pt x="2" y="200"/>
                    </a:lnTo>
                    <a:lnTo>
                      <a:pt x="4" y="198"/>
                    </a:lnTo>
                    <a:lnTo>
                      <a:pt x="6" y="200"/>
                    </a:lnTo>
                    <a:lnTo>
                      <a:pt x="6" y="198"/>
                    </a:lnTo>
                    <a:lnTo>
                      <a:pt x="6" y="196"/>
                    </a:lnTo>
                    <a:lnTo>
                      <a:pt x="6" y="194"/>
                    </a:lnTo>
                    <a:lnTo>
                      <a:pt x="4" y="188"/>
                    </a:lnTo>
                    <a:lnTo>
                      <a:pt x="4" y="186"/>
                    </a:lnTo>
                    <a:lnTo>
                      <a:pt x="6" y="184"/>
                    </a:lnTo>
                    <a:lnTo>
                      <a:pt x="6" y="186"/>
                    </a:lnTo>
                    <a:lnTo>
                      <a:pt x="12" y="186"/>
                    </a:lnTo>
                    <a:lnTo>
                      <a:pt x="14" y="182"/>
                    </a:lnTo>
                    <a:lnTo>
                      <a:pt x="14" y="180"/>
                    </a:lnTo>
                    <a:lnTo>
                      <a:pt x="12" y="178"/>
                    </a:lnTo>
                    <a:lnTo>
                      <a:pt x="16" y="176"/>
                    </a:lnTo>
                    <a:lnTo>
                      <a:pt x="14" y="178"/>
                    </a:lnTo>
                    <a:lnTo>
                      <a:pt x="16" y="180"/>
                    </a:lnTo>
                    <a:lnTo>
                      <a:pt x="18" y="178"/>
                    </a:lnTo>
                    <a:lnTo>
                      <a:pt x="20" y="176"/>
                    </a:lnTo>
                    <a:lnTo>
                      <a:pt x="22" y="174"/>
                    </a:lnTo>
                    <a:lnTo>
                      <a:pt x="22" y="168"/>
                    </a:lnTo>
                    <a:lnTo>
                      <a:pt x="24" y="168"/>
                    </a:lnTo>
                    <a:lnTo>
                      <a:pt x="22" y="170"/>
                    </a:lnTo>
                    <a:lnTo>
                      <a:pt x="22" y="172"/>
                    </a:lnTo>
                    <a:lnTo>
                      <a:pt x="22" y="174"/>
                    </a:lnTo>
                    <a:lnTo>
                      <a:pt x="22" y="178"/>
                    </a:lnTo>
                    <a:lnTo>
                      <a:pt x="20" y="182"/>
                    </a:lnTo>
                    <a:lnTo>
                      <a:pt x="22" y="184"/>
                    </a:lnTo>
                    <a:lnTo>
                      <a:pt x="20" y="184"/>
                    </a:lnTo>
                    <a:lnTo>
                      <a:pt x="22" y="188"/>
                    </a:lnTo>
                    <a:lnTo>
                      <a:pt x="20" y="194"/>
                    </a:lnTo>
                    <a:lnTo>
                      <a:pt x="18" y="200"/>
                    </a:lnTo>
                    <a:lnTo>
                      <a:pt x="18" y="202"/>
                    </a:lnTo>
                    <a:lnTo>
                      <a:pt x="18" y="204"/>
                    </a:lnTo>
                    <a:lnTo>
                      <a:pt x="18" y="206"/>
                    </a:lnTo>
                    <a:lnTo>
                      <a:pt x="16" y="208"/>
                    </a:lnTo>
                    <a:lnTo>
                      <a:pt x="14" y="210"/>
                    </a:lnTo>
                    <a:lnTo>
                      <a:pt x="12" y="212"/>
                    </a:lnTo>
                    <a:lnTo>
                      <a:pt x="12" y="214"/>
                    </a:lnTo>
                    <a:lnTo>
                      <a:pt x="10" y="216"/>
                    </a:lnTo>
                    <a:lnTo>
                      <a:pt x="12" y="216"/>
                    </a:lnTo>
                    <a:lnTo>
                      <a:pt x="12" y="218"/>
                    </a:lnTo>
                    <a:lnTo>
                      <a:pt x="12" y="222"/>
                    </a:lnTo>
                    <a:lnTo>
                      <a:pt x="10" y="224"/>
                    </a:lnTo>
                    <a:lnTo>
                      <a:pt x="8" y="226"/>
                    </a:lnTo>
                    <a:lnTo>
                      <a:pt x="10" y="230"/>
                    </a:lnTo>
                    <a:lnTo>
                      <a:pt x="10" y="234"/>
                    </a:lnTo>
                    <a:lnTo>
                      <a:pt x="8" y="240"/>
                    </a:lnTo>
                    <a:lnTo>
                      <a:pt x="12" y="248"/>
                    </a:lnTo>
                    <a:lnTo>
                      <a:pt x="10" y="252"/>
                    </a:lnTo>
                    <a:lnTo>
                      <a:pt x="10" y="260"/>
                    </a:lnTo>
                    <a:lnTo>
                      <a:pt x="12" y="264"/>
                    </a:lnTo>
                    <a:lnTo>
                      <a:pt x="14" y="270"/>
                    </a:lnTo>
                    <a:lnTo>
                      <a:pt x="14" y="278"/>
                    </a:lnTo>
                    <a:lnTo>
                      <a:pt x="16" y="282"/>
                    </a:lnTo>
                    <a:lnTo>
                      <a:pt x="18" y="282"/>
                    </a:lnTo>
                    <a:lnTo>
                      <a:pt x="16" y="286"/>
                    </a:lnTo>
                    <a:lnTo>
                      <a:pt x="20" y="288"/>
                    </a:lnTo>
                    <a:lnTo>
                      <a:pt x="18" y="292"/>
                    </a:lnTo>
                    <a:lnTo>
                      <a:pt x="22" y="294"/>
                    </a:lnTo>
                    <a:lnTo>
                      <a:pt x="22" y="298"/>
                    </a:lnTo>
                    <a:lnTo>
                      <a:pt x="24" y="302"/>
                    </a:lnTo>
                    <a:lnTo>
                      <a:pt x="26" y="306"/>
                    </a:lnTo>
                    <a:lnTo>
                      <a:pt x="26" y="308"/>
                    </a:lnTo>
                    <a:lnTo>
                      <a:pt x="26" y="310"/>
                    </a:lnTo>
                    <a:lnTo>
                      <a:pt x="28" y="312"/>
                    </a:lnTo>
                    <a:lnTo>
                      <a:pt x="30" y="316"/>
                    </a:lnTo>
                    <a:lnTo>
                      <a:pt x="34" y="318"/>
                    </a:lnTo>
                    <a:lnTo>
                      <a:pt x="34" y="320"/>
                    </a:lnTo>
                    <a:lnTo>
                      <a:pt x="38" y="322"/>
                    </a:lnTo>
                    <a:lnTo>
                      <a:pt x="40" y="326"/>
                    </a:lnTo>
                    <a:lnTo>
                      <a:pt x="42" y="326"/>
                    </a:lnTo>
                    <a:lnTo>
                      <a:pt x="44" y="330"/>
                    </a:lnTo>
                    <a:lnTo>
                      <a:pt x="46" y="330"/>
                    </a:lnTo>
                    <a:lnTo>
                      <a:pt x="48" y="332"/>
                    </a:lnTo>
                    <a:lnTo>
                      <a:pt x="50" y="334"/>
                    </a:lnTo>
                    <a:lnTo>
                      <a:pt x="54" y="336"/>
                    </a:lnTo>
                    <a:lnTo>
                      <a:pt x="56" y="340"/>
                    </a:lnTo>
                    <a:lnTo>
                      <a:pt x="60" y="340"/>
                    </a:lnTo>
                    <a:lnTo>
                      <a:pt x="62" y="344"/>
                    </a:lnTo>
                    <a:lnTo>
                      <a:pt x="62" y="346"/>
                    </a:lnTo>
                    <a:lnTo>
                      <a:pt x="64" y="346"/>
                    </a:lnTo>
                    <a:lnTo>
                      <a:pt x="64" y="344"/>
                    </a:lnTo>
                    <a:lnTo>
                      <a:pt x="66" y="344"/>
                    </a:lnTo>
                    <a:lnTo>
                      <a:pt x="68" y="344"/>
                    </a:lnTo>
                    <a:lnTo>
                      <a:pt x="70" y="344"/>
                    </a:lnTo>
                    <a:lnTo>
                      <a:pt x="72" y="344"/>
                    </a:lnTo>
                    <a:lnTo>
                      <a:pt x="68" y="342"/>
                    </a:lnTo>
                    <a:lnTo>
                      <a:pt x="66" y="342"/>
                    </a:lnTo>
                    <a:lnTo>
                      <a:pt x="62" y="340"/>
                    </a:lnTo>
                    <a:lnTo>
                      <a:pt x="60" y="338"/>
                    </a:lnTo>
                    <a:lnTo>
                      <a:pt x="56" y="338"/>
                    </a:lnTo>
                    <a:lnTo>
                      <a:pt x="54" y="334"/>
                    </a:lnTo>
                    <a:lnTo>
                      <a:pt x="48" y="330"/>
                    </a:lnTo>
                    <a:lnTo>
                      <a:pt x="46" y="330"/>
                    </a:lnTo>
                    <a:lnTo>
                      <a:pt x="46" y="326"/>
                    </a:lnTo>
                    <a:lnTo>
                      <a:pt x="44" y="326"/>
                    </a:lnTo>
                    <a:lnTo>
                      <a:pt x="42" y="326"/>
                    </a:lnTo>
                    <a:lnTo>
                      <a:pt x="40" y="324"/>
                    </a:lnTo>
                    <a:lnTo>
                      <a:pt x="40" y="322"/>
                    </a:lnTo>
                    <a:lnTo>
                      <a:pt x="40" y="320"/>
                    </a:lnTo>
                    <a:lnTo>
                      <a:pt x="38" y="320"/>
                    </a:lnTo>
                    <a:lnTo>
                      <a:pt x="36" y="320"/>
                    </a:lnTo>
                    <a:lnTo>
                      <a:pt x="36" y="318"/>
                    </a:lnTo>
                    <a:lnTo>
                      <a:pt x="34" y="318"/>
                    </a:lnTo>
                    <a:lnTo>
                      <a:pt x="34" y="316"/>
                    </a:lnTo>
                    <a:lnTo>
                      <a:pt x="34" y="314"/>
                    </a:lnTo>
                    <a:lnTo>
                      <a:pt x="32" y="312"/>
                    </a:lnTo>
                    <a:lnTo>
                      <a:pt x="30" y="310"/>
                    </a:lnTo>
                    <a:lnTo>
                      <a:pt x="28" y="306"/>
                    </a:lnTo>
                    <a:lnTo>
                      <a:pt x="28" y="304"/>
                    </a:lnTo>
                    <a:lnTo>
                      <a:pt x="30" y="302"/>
                    </a:lnTo>
                    <a:lnTo>
                      <a:pt x="30" y="300"/>
                    </a:lnTo>
                    <a:lnTo>
                      <a:pt x="30" y="298"/>
                    </a:lnTo>
                    <a:lnTo>
                      <a:pt x="28" y="298"/>
                    </a:lnTo>
                    <a:lnTo>
                      <a:pt x="26" y="294"/>
                    </a:lnTo>
                    <a:lnTo>
                      <a:pt x="24" y="292"/>
                    </a:lnTo>
                    <a:lnTo>
                      <a:pt x="24" y="288"/>
                    </a:lnTo>
                    <a:lnTo>
                      <a:pt x="24" y="286"/>
                    </a:lnTo>
                    <a:lnTo>
                      <a:pt x="22" y="280"/>
                    </a:lnTo>
                    <a:lnTo>
                      <a:pt x="24" y="276"/>
                    </a:lnTo>
                    <a:lnTo>
                      <a:pt x="22" y="274"/>
                    </a:lnTo>
                    <a:lnTo>
                      <a:pt x="22" y="270"/>
                    </a:lnTo>
                    <a:lnTo>
                      <a:pt x="22" y="264"/>
                    </a:lnTo>
                    <a:lnTo>
                      <a:pt x="20" y="260"/>
                    </a:lnTo>
                    <a:lnTo>
                      <a:pt x="22" y="256"/>
                    </a:lnTo>
                    <a:lnTo>
                      <a:pt x="20" y="252"/>
                    </a:lnTo>
                    <a:lnTo>
                      <a:pt x="20" y="248"/>
                    </a:lnTo>
                    <a:lnTo>
                      <a:pt x="18" y="244"/>
                    </a:lnTo>
                    <a:lnTo>
                      <a:pt x="18" y="242"/>
                    </a:lnTo>
                    <a:lnTo>
                      <a:pt x="18" y="240"/>
                    </a:lnTo>
                    <a:lnTo>
                      <a:pt x="18" y="238"/>
                    </a:lnTo>
                    <a:lnTo>
                      <a:pt x="18" y="234"/>
                    </a:lnTo>
                    <a:lnTo>
                      <a:pt x="18" y="232"/>
                    </a:lnTo>
                    <a:lnTo>
                      <a:pt x="22" y="232"/>
                    </a:lnTo>
                    <a:lnTo>
                      <a:pt x="24" y="234"/>
                    </a:lnTo>
                    <a:lnTo>
                      <a:pt x="24" y="238"/>
                    </a:lnTo>
                    <a:lnTo>
                      <a:pt x="22" y="240"/>
                    </a:lnTo>
                    <a:lnTo>
                      <a:pt x="24" y="242"/>
                    </a:lnTo>
                    <a:lnTo>
                      <a:pt x="26" y="244"/>
                    </a:lnTo>
                    <a:lnTo>
                      <a:pt x="24" y="246"/>
                    </a:lnTo>
                    <a:lnTo>
                      <a:pt x="24" y="248"/>
                    </a:lnTo>
                    <a:lnTo>
                      <a:pt x="24" y="252"/>
                    </a:lnTo>
                    <a:lnTo>
                      <a:pt x="24" y="254"/>
                    </a:lnTo>
                    <a:lnTo>
                      <a:pt x="26" y="256"/>
                    </a:lnTo>
                    <a:lnTo>
                      <a:pt x="28" y="256"/>
                    </a:lnTo>
                    <a:lnTo>
                      <a:pt x="30" y="252"/>
                    </a:lnTo>
                    <a:lnTo>
                      <a:pt x="36" y="252"/>
                    </a:lnTo>
                    <a:lnTo>
                      <a:pt x="34" y="246"/>
                    </a:lnTo>
                    <a:lnTo>
                      <a:pt x="36" y="246"/>
                    </a:lnTo>
                    <a:lnTo>
                      <a:pt x="38" y="240"/>
                    </a:lnTo>
                    <a:lnTo>
                      <a:pt x="34" y="238"/>
                    </a:lnTo>
                    <a:lnTo>
                      <a:pt x="36" y="232"/>
                    </a:lnTo>
                    <a:lnTo>
                      <a:pt x="34" y="230"/>
                    </a:lnTo>
                    <a:lnTo>
                      <a:pt x="34" y="224"/>
                    </a:lnTo>
                    <a:lnTo>
                      <a:pt x="34" y="218"/>
                    </a:lnTo>
                    <a:lnTo>
                      <a:pt x="36" y="218"/>
                    </a:lnTo>
                    <a:lnTo>
                      <a:pt x="36" y="214"/>
                    </a:lnTo>
                    <a:lnTo>
                      <a:pt x="40" y="212"/>
                    </a:lnTo>
                    <a:lnTo>
                      <a:pt x="42" y="216"/>
                    </a:lnTo>
                    <a:lnTo>
                      <a:pt x="44" y="218"/>
                    </a:lnTo>
                    <a:lnTo>
                      <a:pt x="42" y="224"/>
                    </a:lnTo>
                    <a:lnTo>
                      <a:pt x="40" y="226"/>
                    </a:lnTo>
                    <a:lnTo>
                      <a:pt x="38" y="226"/>
                    </a:lnTo>
                    <a:lnTo>
                      <a:pt x="40" y="226"/>
                    </a:lnTo>
                    <a:lnTo>
                      <a:pt x="40" y="230"/>
                    </a:lnTo>
                    <a:lnTo>
                      <a:pt x="42" y="230"/>
                    </a:lnTo>
                    <a:lnTo>
                      <a:pt x="44" y="226"/>
                    </a:lnTo>
                    <a:lnTo>
                      <a:pt x="46" y="226"/>
                    </a:lnTo>
                    <a:lnTo>
                      <a:pt x="46" y="220"/>
                    </a:lnTo>
                    <a:lnTo>
                      <a:pt x="50" y="220"/>
                    </a:lnTo>
                    <a:lnTo>
                      <a:pt x="52" y="218"/>
                    </a:lnTo>
                    <a:lnTo>
                      <a:pt x="54" y="220"/>
                    </a:lnTo>
                    <a:lnTo>
                      <a:pt x="58" y="222"/>
                    </a:lnTo>
                    <a:lnTo>
                      <a:pt x="64" y="222"/>
                    </a:lnTo>
                    <a:lnTo>
                      <a:pt x="72" y="218"/>
                    </a:lnTo>
                    <a:lnTo>
                      <a:pt x="74" y="216"/>
                    </a:lnTo>
                    <a:lnTo>
                      <a:pt x="76" y="212"/>
                    </a:lnTo>
                    <a:lnTo>
                      <a:pt x="82" y="212"/>
                    </a:lnTo>
                    <a:lnTo>
                      <a:pt x="84" y="206"/>
                    </a:lnTo>
                    <a:lnTo>
                      <a:pt x="84" y="204"/>
                    </a:lnTo>
                    <a:lnTo>
                      <a:pt x="82" y="202"/>
                    </a:lnTo>
                    <a:lnTo>
                      <a:pt x="84" y="202"/>
                    </a:lnTo>
                    <a:lnTo>
                      <a:pt x="84" y="200"/>
                    </a:lnTo>
                    <a:lnTo>
                      <a:pt x="82" y="196"/>
                    </a:lnTo>
                    <a:lnTo>
                      <a:pt x="84" y="196"/>
                    </a:lnTo>
                    <a:lnTo>
                      <a:pt x="86" y="196"/>
                    </a:lnTo>
                    <a:lnTo>
                      <a:pt x="88" y="196"/>
                    </a:lnTo>
                    <a:lnTo>
                      <a:pt x="88" y="194"/>
                    </a:lnTo>
                    <a:lnTo>
                      <a:pt x="86" y="194"/>
                    </a:lnTo>
                    <a:lnTo>
                      <a:pt x="86" y="190"/>
                    </a:lnTo>
                    <a:lnTo>
                      <a:pt x="84" y="190"/>
                    </a:lnTo>
                    <a:lnTo>
                      <a:pt x="86" y="188"/>
                    </a:lnTo>
                    <a:lnTo>
                      <a:pt x="88" y="186"/>
                    </a:lnTo>
                    <a:lnTo>
                      <a:pt x="86" y="186"/>
                    </a:lnTo>
                    <a:lnTo>
                      <a:pt x="86" y="184"/>
                    </a:lnTo>
                    <a:lnTo>
                      <a:pt x="84" y="184"/>
                    </a:lnTo>
                    <a:lnTo>
                      <a:pt x="84" y="182"/>
                    </a:lnTo>
                    <a:lnTo>
                      <a:pt x="88" y="182"/>
                    </a:lnTo>
                    <a:lnTo>
                      <a:pt x="88" y="180"/>
                    </a:lnTo>
                    <a:lnTo>
                      <a:pt x="90" y="178"/>
                    </a:lnTo>
                    <a:lnTo>
                      <a:pt x="92" y="178"/>
                    </a:lnTo>
                    <a:lnTo>
                      <a:pt x="94" y="178"/>
                    </a:lnTo>
                    <a:lnTo>
                      <a:pt x="96" y="178"/>
                    </a:lnTo>
                    <a:lnTo>
                      <a:pt x="96" y="176"/>
                    </a:lnTo>
                    <a:lnTo>
                      <a:pt x="92" y="174"/>
                    </a:lnTo>
                    <a:lnTo>
                      <a:pt x="90" y="174"/>
                    </a:lnTo>
                    <a:lnTo>
                      <a:pt x="88" y="172"/>
                    </a:lnTo>
                    <a:lnTo>
                      <a:pt x="88" y="168"/>
                    </a:lnTo>
                    <a:lnTo>
                      <a:pt x="88" y="166"/>
                    </a:lnTo>
                    <a:lnTo>
                      <a:pt x="88" y="164"/>
                    </a:lnTo>
                    <a:lnTo>
                      <a:pt x="90" y="164"/>
                    </a:lnTo>
                    <a:lnTo>
                      <a:pt x="94" y="166"/>
                    </a:lnTo>
                    <a:lnTo>
                      <a:pt x="96" y="164"/>
                    </a:lnTo>
                    <a:lnTo>
                      <a:pt x="98" y="162"/>
                    </a:lnTo>
                    <a:lnTo>
                      <a:pt x="100" y="160"/>
                    </a:lnTo>
                    <a:lnTo>
                      <a:pt x="102" y="160"/>
                    </a:lnTo>
                    <a:lnTo>
                      <a:pt x="104" y="160"/>
                    </a:lnTo>
                    <a:lnTo>
                      <a:pt x="104" y="162"/>
                    </a:lnTo>
                    <a:lnTo>
                      <a:pt x="102" y="164"/>
                    </a:lnTo>
                    <a:lnTo>
                      <a:pt x="98" y="166"/>
                    </a:lnTo>
                    <a:lnTo>
                      <a:pt x="96" y="172"/>
                    </a:lnTo>
                    <a:lnTo>
                      <a:pt x="98" y="170"/>
                    </a:lnTo>
                    <a:lnTo>
                      <a:pt x="102" y="168"/>
                    </a:lnTo>
                    <a:lnTo>
                      <a:pt x="108" y="170"/>
                    </a:lnTo>
                    <a:lnTo>
                      <a:pt x="110" y="172"/>
                    </a:lnTo>
                    <a:lnTo>
                      <a:pt x="108" y="172"/>
                    </a:lnTo>
                    <a:lnTo>
                      <a:pt x="108" y="174"/>
                    </a:lnTo>
                    <a:lnTo>
                      <a:pt x="106" y="176"/>
                    </a:lnTo>
                    <a:lnTo>
                      <a:pt x="104" y="178"/>
                    </a:lnTo>
                    <a:lnTo>
                      <a:pt x="106" y="178"/>
                    </a:lnTo>
                    <a:lnTo>
                      <a:pt x="108" y="178"/>
                    </a:lnTo>
                    <a:lnTo>
                      <a:pt x="108" y="182"/>
                    </a:lnTo>
                    <a:lnTo>
                      <a:pt x="106" y="186"/>
                    </a:lnTo>
                    <a:lnTo>
                      <a:pt x="104" y="188"/>
                    </a:lnTo>
                    <a:lnTo>
                      <a:pt x="102" y="190"/>
                    </a:lnTo>
                    <a:lnTo>
                      <a:pt x="102" y="192"/>
                    </a:lnTo>
                    <a:lnTo>
                      <a:pt x="104" y="192"/>
                    </a:lnTo>
                    <a:lnTo>
                      <a:pt x="106" y="192"/>
                    </a:lnTo>
                    <a:lnTo>
                      <a:pt x="108" y="192"/>
                    </a:lnTo>
                    <a:lnTo>
                      <a:pt x="108" y="194"/>
                    </a:lnTo>
                    <a:lnTo>
                      <a:pt x="110" y="194"/>
                    </a:lnTo>
                    <a:lnTo>
                      <a:pt x="110" y="196"/>
                    </a:lnTo>
                    <a:lnTo>
                      <a:pt x="112" y="194"/>
                    </a:lnTo>
                    <a:lnTo>
                      <a:pt x="112" y="192"/>
                    </a:lnTo>
                    <a:lnTo>
                      <a:pt x="112" y="190"/>
                    </a:lnTo>
                    <a:lnTo>
                      <a:pt x="112" y="188"/>
                    </a:lnTo>
                    <a:lnTo>
                      <a:pt x="114" y="188"/>
                    </a:lnTo>
                    <a:lnTo>
                      <a:pt x="114" y="186"/>
                    </a:lnTo>
                    <a:lnTo>
                      <a:pt x="112" y="184"/>
                    </a:lnTo>
                    <a:lnTo>
                      <a:pt x="112" y="182"/>
                    </a:lnTo>
                    <a:lnTo>
                      <a:pt x="116" y="180"/>
                    </a:lnTo>
                    <a:lnTo>
                      <a:pt x="114" y="176"/>
                    </a:lnTo>
                    <a:lnTo>
                      <a:pt x="112" y="176"/>
                    </a:lnTo>
                    <a:lnTo>
                      <a:pt x="114" y="172"/>
                    </a:lnTo>
                    <a:lnTo>
                      <a:pt x="114" y="166"/>
                    </a:lnTo>
                    <a:lnTo>
                      <a:pt x="118" y="166"/>
                    </a:lnTo>
                    <a:lnTo>
                      <a:pt x="120" y="164"/>
                    </a:lnTo>
                    <a:lnTo>
                      <a:pt x="122" y="168"/>
                    </a:lnTo>
                    <a:lnTo>
                      <a:pt x="126" y="168"/>
                    </a:lnTo>
                    <a:lnTo>
                      <a:pt x="130" y="166"/>
                    </a:lnTo>
                    <a:lnTo>
                      <a:pt x="134" y="164"/>
                    </a:lnTo>
                    <a:lnTo>
                      <a:pt x="140" y="160"/>
                    </a:lnTo>
                    <a:lnTo>
                      <a:pt x="142" y="156"/>
                    </a:lnTo>
                    <a:lnTo>
                      <a:pt x="142" y="154"/>
                    </a:lnTo>
                    <a:lnTo>
                      <a:pt x="144" y="154"/>
                    </a:lnTo>
                    <a:lnTo>
                      <a:pt x="144" y="152"/>
                    </a:lnTo>
                    <a:lnTo>
                      <a:pt x="146" y="152"/>
                    </a:lnTo>
                    <a:lnTo>
                      <a:pt x="146" y="150"/>
                    </a:lnTo>
                    <a:lnTo>
                      <a:pt x="146" y="148"/>
                    </a:lnTo>
                    <a:lnTo>
                      <a:pt x="144" y="148"/>
                    </a:lnTo>
                    <a:lnTo>
                      <a:pt x="146" y="144"/>
                    </a:lnTo>
                    <a:lnTo>
                      <a:pt x="144" y="146"/>
                    </a:lnTo>
                    <a:lnTo>
                      <a:pt x="144" y="144"/>
                    </a:lnTo>
                    <a:lnTo>
                      <a:pt x="144" y="142"/>
                    </a:lnTo>
                    <a:lnTo>
                      <a:pt x="142" y="142"/>
                    </a:lnTo>
                    <a:lnTo>
                      <a:pt x="138" y="142"/>
                    </a:lnTo>
                    <a:lnTo>
                      <a:pt x="136" y="142"/>
                    </a:lnTo>
                    <a:lnTo>
                      <a:pt x="134" y="144"/>
                    </a:lnTo>
                    <a:lnTo>
                      <a:pt x="132" y="148"/>
                    </a:lnTo>
                    <a:lnTo>
                      <a:pt x="126" y="146"/>
                    </a:lnTo>
                    <a:lnTo>
                      <a:pt x="124" y="144"/>
                    </a:lnTo>
                    <a:lnTo>
                      <a:pt x="130" y="146"/>
                    </a:lnTo>
                    <a:lnTo>
                      <a:pt x="134" y="142"/>
                    </a:lnTo>
                    <a:lnTo>
                      <a:pt x="136" y="140"/>
                    </a:lnTo>
                    <a:lnTo>
                      <a:pt x="142" y="140"/>
                    </a:lnTo>
                    <a:lnTo>
                      <a:pt x="144" y="136"/>
                    </a:lnTo>
                    <a:lnTo>
                      <a:pt x="144" y="134"/>
                    </a:lnTo>
                    <a:lnTo>
                      <a:pt x="146" y="132"/>
                    </a:lnTo>
                    <a:lnTo>
                      <a:pt x="144" y="130"/>
                    </a:lnTo>
                    <a:lnTo>
                      <a:pt x="144" y="128"/>
                    </a:lnTo>
                    <a:lnTo>
                      <a:pt x="144" y="126"/>
                    </a:lnTo>
                    <a:lnTo>
                      <a:pt x="142" y="126"/>
                    </a:lnTo>
                    <a:lnTo>
                      <a:pt x="144" y="124"/>
                    </a:lnTo>
                    <a:lnTo>
                      <a:pt x="146" y="124"/>
                    </a:lnTo>
                    <a:lnTo>
                      <a:pt x="148" y="124"/>
                    </a:lnTo>
                    <a:lnTo>
                      <a:pt x="150" y="124"/>
                    </a:lnTo>
                    <a:lnTo>
                      <a:pt x="152" y="122"/>
                    </a:lnTo>
                    <a:lnTo>
                      <a:pt x="152" y="120"/>
                    </a:lnTo>
                    <a:lnTo>
                      <a:pt x="154" y="120"/>
                    </a:lnTo>
                    <a:lnTo>
                      <a:pt x="156" y="118"/>
                    </a:lnTo>
                    <a:lnTo>
                      <a:pt x="160" y="116"/>
                    </a:lnTo>
                    <a:lnTo>
                      <a:pt x="162" y="116"/>
                    </a:lnTo>
                    <a:lnTo>
                      <a:pt x="164" y="116"/>
                    </a:lnTo>
                    <a:lnTo>
                      <a:pt x="166" y="116"/>
                    </a:lnTo>
                    <a:lnTo>
                      <a:pt x="170" y="120"/>
                    </a:lnTo>
                    <a:lnTo>
                      <a:pt x="172" y="116"/>
                    </a:lnTo>
                    <a:lnTo>
                      <a:pt x="174" y="112"/>
                    </a:lnTo>
                    <a:lnTo>
                      <a:pt x="176" y="112"/>
                    </a:lnTo>
                    <a:lnTo>
                      <a:pt x="180" y="114"/>
                    </a:lnTo>
                    <a:lnTo>
                      <a:pt x="184" y="112"/>
                    </a:lnTo>
                    <a:lnTo>
                      <a:pt x="184" y="116"/>
                    </a:lnTo>
                    <a:lnTo>
                      <a:pt x="176" y="120"/>
                    </a:lnTo>
                    <a:lnTo>
                      <a:pt x="172" y="124"/>
                    </a:lnTo>
                    <a:lnTo>
                      <a:pt x="172" y="126"/>
                    </a:lnTo>
                    <a:lnTo>
                      <a:pt x="172" y="128"/>
                    </a:lnTo>
                    <a:lnTo>
                      <a:pt x="172" y="130"/>
                    </a:lnTo>
                    <a:lnTo>
                      <a:pt x="170" y="130"/>
                    </a:lnTo>
                    <a:lnTo>
                      <a:pt x="170" y="132"/>
                    </a:lnTo>
                    <a:lnTo>
                      <a:pt x="170" y="134"/>
                    </a:lnTo>
                    <a:lnTo>
                      <a:pt x="172" y="134"/>
                    </a:lnTo>
                    <a:lnTo>
                      <a:pt x="172" y="136"/>
                    </a:lnTo>
                    <a:lnTo>
                      <a:pt x="172" y="140"/>
                    </a:lnTo>
                    <a:lnTo>
                      <a:pt x="172" y="142"/>
                    </a:lnTo>
                    <a:lnTo>
                      <a:pt x="168" y="146"/>
                    </a:lnTo>
                    <a:lnTo>
                      <a:pt x="168" y="148"/>
                    </a:lnTo>
                    <a:lnTo>
                      <a:pt x="168" y="152"/>
                    </a:lnTo>
                    <a:lnTo>
                      <a:pt x="168" y="150"/>
                    </a:lnTo>
                    <a:lnTo>
                      <a:pt x="170" y="150"/>
                    </a:lnTo>
                    <a:lnTo>
                      <a:pt x="170" y="148"/>
                    </a:lnTo>
                    <a:lnTo>
                      <a:pt x="170" y="146"/>
                    </a:lnTo>
                    <a:lnTo>
                      <a:pt x="172" y="146"/>
                    </a:lnTo>
                    <a:lnTo>
                      <a:pt x="172" y="144"/>
                    </a:lnTo>
                    <a:lnTo>
                      <a:pt x="174" y="144"/>
                    </a:lnTo>
                    <a:lnTo>
                      <a:pt x="174" y="142"/>
                    </a:lnTo>
                    <a:lnTo>
                      <a:pt x="176" y="142"/>
                    </a:lnTo>
                    <a:lnTo>
                      <a:pt x="178" y="142"/>
                    </a:lnTo>
                    <a:lnTo>
                      <a:pt x="178" y="136"/>
                    </a:lnTo>
                    <a:lnTo>
                      <a:pt x="182" y="134"/>
                    </a:lnTo>
                    <a:lnTo>
                      <a:pt x="184" y="132"/>
                    </a:lnTo>
                    <a:lnTo>
                      <a:pt x="184" y="134"/>
                    </a:lnTo>
                    <a:lnTo>
                      <a:pt x="186" y="134"/>
                    </a:lnTo>
                    <a:lnTo>
                      <a:pt x="188" y="134"/>
                    </a:lnTo>
                    <a:lnTo>
                      <a:pt x="188" y="132"/>
                    </a:lnTo>
                    <a:lnTo>
                      <a:pt x="188" y="130"/>
                    </a:lnTo>
                    <a:lnTo>
                      <a:pt x="188" y="128"/>
                    </a:lnTo>
                    <a:lnTo>
                      <a:pt x="188" y="126"/>
                    </a:lnTo>
                    <a:lnTo>
                      <a:pt x="192" y="126"/>
                    </a:lnTo>
                    <a:lnTo>
                      <a:pt x="188" y="122"/>
                    </a:lnTo>
                    <a:lnTo>
                      <a:pt x="192" y="118"/>
                    </a:lnTo>
                    <a:lnTo>
                      <a:pt x="192" y="114"/>
                    </a:lnTo>
                    <a:lnTo>
                      <a:pt x="194" y="112"/>
                    </a:lnTo>
                    <a:lnTo>
                      <a:pt x="194" y="110"/>
                    </a:lnTo>
                    <a:lnTo>
                      <a:pt x="190" y="106"/>
                    </a:lnTo>
                    <a:lnTo>
                      <a:pt x="188" y="102"/>
                    </a:lnTo>
                    <a:lnTo>
                      <a:pt x="192" y="100"/>
                    </a:lnTo>
                    <a:lnTo>
                      <a:pt x="194" y="100"/>
                    </a:lnTo>
                    <a:lnTo>
                      <a:pt x="196" y="100"/>
                    </a:lnTo>
                    <a:lnTo>
                      <a:pt x="196" y="104"/>
                    </a:lnTo>
                    <a:lnTo>
                      <a:pt x="198" y="104"/>
                    </a:lnTo>
                    <a:lnTo>
                      <a:pt x="200" y="102"/>
                    </a:lnTo>
                    <a:lnTo>
                      <a:pt x="198" y="98"/>
                    </a:lnTo>
                    <a:lnTo>
                      <a:pt x="194" y="96"/>
                    </a:lnTo>
                    <a:lnTo>
                      <a:pt x="196" y="92"/>
                    </a:lnTo>
                    <a:lnTo>
                      <a:pt x="200" y="96"/>
                    </a:lnTo>
                    <a:close/>
                    <a:moveTo>
                      <a:pt x="78" y="222"/>
                    </a:moveTo>
                    <a:lnTo>
                      <a:pt x="76" y="222"/>
                    </a:lnTo>
                    <a:lnTo>
                      <a:pt x="74" y="222"/>
                    </a:lnTo>
                    <a:lnTo>
                      <a:pt x="72" y="224"/>
                    </a:lnTo>
                    <a:lnTo>
                      <a:pt x="72" y="226"/>
                    </a:lnTo>
                    <a:lnTo>
                      <a:pt x="70" y="228"/>
                    </a:lnTo>
                    <a:lnTo>
                      <a:pt x="70" y="230"/>
                    </a:lnTo>
                    <a:lnTo>
                      <a:pt x="70" y="232"/>
                    </a:lnTo>
                    <a:lnTo>
                      <a:pt x="72" y="232"/>
                    </a:lnTo>
                    <a:lnTo>
                      <a:pt x="74" y="230"/>
                    </a:lnTo>
                    <a:lnTo>
                      <a:pt x="74" y="228"/>
                    </a:lnTo>
                    <a:lnTo>
                      <a:pt x="76" y="228"/>
                    </a:lnTo>
                    <a:lnTo>
                      <a:pt x="78" y="228"/>
                    </a:lnTo>
                    <a:lnTo>
                      <a:pt x="80" y="228"/>
                    </a:lnTo>
                    <a:lnTo>
                      <a:pt x="80" y="226"/>
                    </a:lnTo>
                    <a:lnTo>
                      <a:pt x="78" y="224"/>
                    </a:lnTo>
                    <a:lnTo>
                      <a:pt x="78" y="222"/>
                    </a:lnTo>
                    <a:close/>
                    <a:moveTo>
                      <a:pt x="68" y="246"/>
                    </a:moveTo>
                    <a:lnTo>
                      <a:pt x="68" y="246"/>
                    </a:lnTo>
                    <a:lnTo>
                      <a:pt x="66" y="248"/>
                    </a:lnTo>
                    <a:lnTo>
                      <a:pt x="66" y="250"/>
                    </a:lnTo>
                    <a:lnTo>
                      <a:pt x="66" y="252"/>
                    </a:lnTo>
                    <a:lnTo>
                      <a:pt x="64" y="252"/>
                    </a:lnTo>
                    <a:lnTo>
                      <a:pt x="64" y="254"/>
                    </a:lnTo>
                    <a:lnTo>
                      <a:pt x="64" y="256"/>
                    </a:lnTo>
                    <a:lnTo>
                      <a:pt x="64" y="258"/>
                    </a:lnTo>
                    <a:lnTo>
                      <a:pt x="66" y="258"/>
                    </a:lnTo>
                    <a:lnTo>
                      <a:pt x="68" y="258"/>
                    </a:lnTo>
                    <a:lnTo>
                      <a:pt x="70" y="258"/>
                    </a:lnTo>
                    <a:lnTo>
                      <a:pt x="70" y="256"/>
                    </a:lnTo>
                    <a:lnTo>
                      <a:pt x="70" y="254"/>
                    </a:lnTo>
                    <a:lnTo>
                      <a:pt x="68" y="252"/>
                    </a:lnTo>
                    <a:lnTo>
                      <a:pt x="72" y="252"/>
                    </a:lnTo>
                    <a:lnTo>
                      <a:pt x="76" y="248"/>
                    </a:lnTo>
                    <a:lnTo>
                      <a:pt x="74" y="246"/>
                    </a:lnTo>
                    <a:lnTo>
                      <a:pt x="72" y="244"/>
                    </a:lnTo>
                    <a:lnTo>
                      <a:pt x="70" y="242"/>
                    </a:lnTo>
                    <a:lnTo>
                      <a:pt x="68" y="246"/>
                    </a:lnTo>
                    <a:close/>
                    <a:moveTo>
                      <a:pt x="52" y="280"/>
                    </a:moveTo>
                    <a:lnTo>
                      <a:pt x="54" y="278"/>
                    </a:lnTo>
                    <a:lnTo>
                      <a:pt x="56" y="278"/>
                    </a:lnTo>
                    <a:lnTo>
                      <a:pt x="58" y="274"/>
                    </a:lnTo>
                    <a:lnTo>
                      <a:pt x="62" y="274"/>
                    </a:lnTo>
                    <a:lnTo>
                      <a:pt x="60" y="268"/>
                    </a:lnTo>
                    <a:lnTo>
                      <a:pt x="58" y="270"/>
                    </a:lnTo>
                    <a:lnTo>
                      <a:pt x="54" y="272"/>
                    </a:lnTo>
                    <a:lnTo>
                      <a:pt x="52" y="274"/>
                    </a:lnTo>
                    <a:lnTo>
                      <a:pt x="52" y="276"/>
                    </a:lnTo>
                    <a:lnTo>
                      <a:pt x="52" y="278"/>
                    </a:lnTo>
                    <a:lnTo>
                      <a:pt x="52" y="280"/>
                    </a:lnTo>
                    <a:close/>
                    <a:moveTo>
                      <a:pt x="56" y="306"/>
                    </a:moveTo>
                    <a:lnTo>
                      <a:pt x="56" y="304"/>
                    </a:lnTo>
                    <a:lnTo>
                      <a:pt x="56" y="300"/>
                    </a:lnTo>
                    <a:lnTo>
                      <a:pt x="52" y="298"/>
                    </a:lnTo>
                    <a:lnTo>
                      <a:pt x="56" y="296"/>
                    </a:lnTo>
                    <a:lnTo>
                      <a:pt x="54" y="292"/>
                    </a:lnTo>
                    <a:lnTo>
                      <a:pt x="58" y="292"/>
                    </a:lnTo>
                    <a:lnTo>
                      <a:pt x="58" y="288"/>
                    </a:lnTo>
                    <a:lnTo>
                      <a:pt x="54" y="288"/>
                    </a:lnTo>
                    <a:lnTo>
                      <a:pt x="52" y="282"/>
                    </a:lnTo>
                    <a:lnTo>
                      <a:pt x="48" y="282"/>
                    </a:lnTo>
                    <a:lnTo>
                      <a:pt x="46" y="286"/>
                    </a:lnTo>
                    <a:lnTo>
                      <a:pt x="44" y="286"/>
                    </a:lnTo>
                    <a:lnTo>
                      <a:pt x="42" y="288"/>
                    </a:lnTo>
                    <a:lnTo>
                      <a:pt x="40" y="288"/>
                    </a:lnTo>
                    <a:lnTo>
                      <a:pt x="38" y="286"/>
                    </a:lnTo>
                    <a:lnTo>
                      <a:pt x="36" y="286"/>
                    </a:lnTo>
                    <a:lnTo>
                      <a:pt x="34" y="288"/>
                    </a:lnTo>
                    <a:lnTo>
                      <a:pt x="32" y="288"/>
                    </a:lnTo>
                    <a:lnTo>
                      <a:pt x="32" y="290"/>
                    </a:lnTo>
                    <a:lnTo>
                      <a:pt x="34" y="290"/>
                    </a:lnTo>
                    <a:lnTo>
                      <a:pt x="34" y="292"/>
                    </a:lnTo>
                    <a:lnTo>
                      <a:pt x="32" y="294"/>
                    </a:lnTo>
                    <a:lnTo>
                      <a:pt x="32" y="296"/>
                    </a:lnTo>
                    <a:lnTo>
                      <a:pt x="34" y="302"/>
                    </a:lnTo>
                    <a:lnTo>
                      <a:pt x="38" y="306"/>
                    </a:lnTo>
                    <a:lnTo>
                      <a:pt x="38" y="308"/>
                    </a:lnTo>
                    <a:lnTo>
                      <a:pt x="36" y="308"/>
                    </a:lnTo>
                    <a:lnTo>
                      <a:pt x="38" y="310"/>
                    </a:lnTo>
                    <a:lnTo>
                      <a:pt x="40" y="312"/>
                    </a:lnTo>
                    <a:lnTo>
                      <a:pt x="44" y="312"/>
                    </a:lnTo>
                    <a:lnTo>
                      <a:pt x="46" y="312"/>
                    </a:lnTo>
                    <a:lnTo>
                      <a:pt x="46" y="314"/>
                    </a:lnTo>
                    <a:lnTo>
                      <a:pt x="48" y="314"/>
                    </a:lnTo>
                    <a:lnTo>
                      <a:pt x="48" y="316"/>
                    </a:lnTo>
                    <a:lnTo>
                      <a:pt x="48" y="318"/>
                    </a:lnTo>
                    <a:lnTo>
                      <a:pt x="50" y="318"/>
                    </a:lnTo>
                    <a:lnTo>
                      <a:pt x="50" y="316"/>
                    </a:lnTo>
                    <a:lnTo>
                      <a:pt x="52" y="316"/>
                    </a:lnTo>
                    <a:lnTo>
                      <a:pt x="52" y="314"/>
                    </a:lnTo>
                    <a:lnTo>
                      <a:pt x="52" y="312"/>
                    </a:lnTo>
                    <a:lnTo>
                      <a:pt x="52" y="310"/>
                    </a:lnTo>
                    <a:lnTo>
                      <a:pt x="52" y="308"/>
                    </a:lnTo>
                    <a:lnTo>
                      <a:pt x="56" y="306"/>
                    </a:lnTo>
                    <a:close/>
                    <a:moveTo>
                      <a:pt x="68" y="334"/>
                    </a:moveTo>
                    <a:lnTo>
                      <a:pt x="68" y="334"/>
                    </a:lnTo>
                    <a:lnTo>
                      <a:pt x="70" y="334"/>
                    </a:lnTo>
                    <a:lnTo>
                      <a:pt x="72" y="334"/>
                    </a:lnTo>
                    <a:lnTo>
                      <a:pt x="70" y="330"/>
                    </a:lnTo>
                    <a:lnTo>
                      <a:pt x="72" y="328"/>
                    </a:lnTo>
                    <a:lnTo>
                      <a:pt x="72" y="326"/>
                    </a:lnTo>
                    <a:lnTo>
                      <a:pt x="70" y="326"/>
                    </a:lnTo>
                    <a:lnTo>
                      <a:pt x="68" y="326"/>
                    </a:lnTo>
                    <a:lnTo>
                      <a:pt x="68" y="324"/>
                    </a:lnTo>
                    <a:lnTo>
                      <a:pt x="66" y="324"/>
                    </a:lnTo>
                    <a:lnTo>
                      <a:pt x="64" y="324"/>
                    </a:lnTo>
                    <a:lnTo>
                      <a:pt x="64" y="326"/>
                    </a:lnTo>
                    <a:lnTo>
                      <a:pt x="64" y="324"/>
                    </a:lnTo>
                    <a:lnTo>
                      <a:pt x="64" y="322"/>
                    </a:lnTo>
                    <a:lnTo>
                      <a:pt x="60" y="320"/>
                    </a:lnTo>
                    <a:lnTo>
                      <a:pt x="68" y="320"/>
                    </a:lnTo>
                    <a:lnTo>
                      <a:pt x="70" y="316"/>
                    </a:lnTo>
                    <a:lnTo>
                      <a:pt x="68" y="316"/>
                    </a:lnTo>
                    <a:lnTo>
                      <a:pt x="66" y="316"/>
                    </a:lnTo>
                    <a:lnTo>
                      <a:pt x="68" y="316"/>
                    </a:lnTo>
                    <a:lnTo>
                      <a:pt x="68" y="314"/>
                    </a:lnTo>
                    <a:lnTo>
                      <a:pt x="74" y="314"/>
                    </a:lnTo>
                    <a:lnTo>
                      <a:pt x="72" y="312"/>
                    </a:lnTo>
                    <a:lnTo>
                      <a:pt x="68" y="310"/>
                    </a:lnTo>
                    <a:lnTo>
                      <a:pt x="62" y="306"/>
                    </a:lnTo>
                    <a:lnTo>
                      <a:pt x="60" y="308"/>
                    </a:lnTo>
                    <a:lnTo>
                      <a:pt x="58" y="310"/>
                    </a:lnTo>
                    <a:lnTo>
                      <a:pt x="58" y="316"/>
                    </a:lnTo>
                    <a:lnTo>
                      <a:pt x="56" y="324"/>
                    </a:lnTo>
                    <a:lnTo>
                      <a:pt x="60" y="326"/>
                    </a:lnTo>
                    <a:lnTo>
                      <a:pt x="60" y="330"/>
                    </a:lnTo>
                    <a:lnTo>
                      <a:pt x="62" y="332"/>
                    </a:lnTo>
                    <a:lnTo>
                      <a:pt x="62" y="328"/>
                    </a:lnTo>
                    <a:lnTo>
                      <a:pt x="68" y="330"/>
                    </a:lnTo>
                    <a:lnTo>
                      <a:pt x="68" y="332"/>
                    </a:lnTo>
                    <a:lnTo>
                      <a:pt x="68" y="334"/>
                    </a:lnTo>
                    <a:close/>
                    <a:moveTo>
                      <a:pt x="72" y="352"/>
                    </a:moveTo>
                    <a:lnTo>
                      <a:pt x="74" y="352"/>
                    </a:lnTo>
                    <a:lnTo>
                      <a:pt x="74" y="354"/>
                    </a:lnTo>
                    <a:lnTo>
                      <a:pt x="76" y="354"/>
                    </a:lnTo>
                    <a:lnTo>
                      <a:pt x="78" y="354"/>
                    </a:lnTo>
                    <a:lnTo>
                      <a:pt x="80" y="354"/>
                    </a:lnTo>
                    <a:lnTo>
                      <a:pt x="80" y="352"/>
                    </a:lnTo>
                    <a:lnTo>
                      <a:pt x="82" y="352"/>
                    </a:lnTo>
                    <a:lnTo>
                      <a:pt x="86" y="350"/>
                    </a:lnTo>
                    <a:lnTo>
                      <a:pt x="80" y="346"/>
                    </a:lnTo>
                    <a:lnTo>
                      <a:pt x="76" y="344"/>
                    </a:lnTo>
                    <a:lnTo>
                      <a:pt x="72" y="344"/>
                    </a:lnTo>
                    <a:lnTo>
                      <a:pt x="74" y="348"/>
                    </a:lnTo>
                    <a:lnTo>
                      <a:pt x="72" y="352"/>
                    </a:lnTo>
                    <a:close/>
                    <a:moveTo>
                      <a:pt x="82" y="320"/>
                    </a:moveTo>
                    <a:lnTo>
                      <a:pt x="82" y="316"/>
                    </a:lnTo>
                    <a:lnTo>
                      <a:pt x="80" y="320"/>
                    </a:lnTo>
                    <a:lnTo>
                      <a:pt x="80" y="326"/>
                    </a:lnTo>
                    <a:lnTo>
                      <a:pt x="78" y="324"/>
                    </a:lnTo>
                    <a:lnTo>
                      <a:pt x="76" y="324"/>
                    </a:lnTo>
                    <a:lnTo>
                      <a:pt x="74" y="324"/>
                    </a:lnTo>
                    <a:lnTo>
                      <a:pt x="72" y="324"/>
                    </a:lnTo>
                    <a:lnTo>
                      <a:pt x="72" y="326"/>
                    </a:lnTo>
                    <a:lnTo>
                      <a:pt x="74" y="326"/>
                    </a:lnTo>
                    <a:lnTo>
                      <a:pt x="74" y="328"/>
                    </a:lnTo>
                    <a:lnTo>
                      <a:pt x="78" y="328"/>
                    </a:lnTo>
                    <a:lnTo>
                      <a:pt x="82" y="328"/>
                    </a:lnTo>
                    <a:lnTo>
                      <a:pt x="86" y="330"/>
                    </a:lnTo>
                    <a:lnTo>
                      <a:pt x="86" y="326"/>
                    </a:lnTo>
                    <a:lnTo>
                      <a:pt x="86" y="322"/>
                    </a:lnTo>
                    <a:lnTo>
                      <a:pt x="82" y="320"/>
                    </a:lnTo>
                    <a:close/>
                    <a:moveTo>
                      <a:pt x="174" y="362"/>
                    </a:moveTo>
                    <a:lnTo>
                      <a:pt x="176" y="362"/>
                    </a:lnTo>
                    <a:lnTo>
                      <a:pt x="178" y="362"/>
                    </a:lnTo>
                    <a:lnTo>
                      <a:pt x="176" y="362"/>
                    </a:lnTo>
                    <a:lnTo>
                      <a:pt x="176" y="360"/>
                    </a:lnTo>
                    <a:lnTo>
                      <a:pt x="174" y="360"/>
                    </a:lnTo>
                    <a:lnTo>
                      <a:pt x="172" y="358"/>
                    </a:lnTo>
                    <a:lnTo>
                      <a:pt x="170" y="356"/>
                    </a:lnTo>
                    <a:lnTo>
                      <a:pt x="168" y="354"/>
                    </a:lnTo>
                    <a:lnTo>
                      <a:pt x="166" y="356"/>
                    </a:lnTo>
                    <a:lnTo>
                      <a:pt x="170" y="358"/>
                    </a:lnTo>
                    <a:lnTo>
                      <a:pt x="172" y="360"/>
                    </a:lnTo>
                    <a:lnTo>
                      <a:pt x="170" y="360"/>
                    </a:lnTo>
                    <a:lnTo>
                      <a:pt x="168" y="364"/>
                    </a:lnTo>
                    <a:lnTo>
                      <a:pt x="164" y="364"/>
                    </a:lnTo>
                    <a:lnTo>
                      <a:pt x="160" y="364"/>
                    </a:lnTo>
                    <a:lnTo>
                      <a:pt x="156" y="364"/>
                    </a:lnTo>
                    <a:lnTo>
                      <a:pt x="156" y="366"/>
                    </a:lnTo>
                    <a:lnTo>
                      <a:pt x="154" y="366"/>
                    </a:lnTo>
                    <a:lnTo>
                      <a:pt x="152" y="366"/>
                    </a:lnTo>
                    <a:lnTo>
                      <a:pt x="152" y="364"/>
                    </a:lnTo>
                    <a:lnTo>
                      <a:pt x="150" y="364"/>
                    </a:lnTo>
                    <a:lnTo>
                      <a:pt x="150" y="362"/>
                    </a:lnTo>
                    <a:lnTo>
                      <a:pt x="150" y="360"/>
                    </a:lnTo>
                    <a:lnTo>
                      <a:pt x="148" y="360"/>
                    </a:lnTo>
                    <a:lnTo>
                      <a:pt x="146" y="360"/>
                    </a:lnTo>
                    <a:lnTo>
                      <a:pt x="146" y="358"/>
                    </a:lnTo>
                    <a:lnTo>
                      <a:pt x="146" y="356"/>
                    </a:lnTo>
                    <a:lnTo>
                      <a:pt x="146" y="354"/>
                    </a:lnTo>
                    <a:lnTo>
                      <a:pt x="144" y="354"/>
                    </a:lnTo>
                    <a:lnTo>
                      <a:pt x="142" y="354"/>
                    </a:lnTo>
                    <a:lnTo>
                      <a:pt x="140" y="354"/>
                    </a:lnTo>
                    <a:lnTo>
                      <a:pt x="138" y="352"/>
                    </a:lnTo>
                    <a:lnTo>
                      <a:pt x="136" y="350"/>
                    </a:lnTo>
                    <a:lnTo>
                      <a:pt x="130" y="348"/>
                    </a:lnTo>
                    <a:lnTo>
                      <a:pt x="124" y="344"/>
                    </a:lnTo>
                    <a:lnTo>
                      <a:pt x="120" y="342"/>
                    </a:lnTo>
                    <a:lnTo>
                      <a:pt x="120" y="340"/>
                    </a:lnTo>
                    <a:lnTo>
                      <a:pt x="112" y="338"/>
                    </a:lnTo>
                    <a:lnTo>
                      <a:pt x="110" y="338"/>
                    </a:lnTo>
                    <a:lnTo>
                      <a:pt x="110" y="336"/>
                    </a:lnTo>
                    <a:lnTo>
                      <a:pt x="110" y="334"/>
                    </a:lnTo>
                    <a:lnTo>
                      <a:pt x="108" y="334"/>
                    </a:lnTo>
                    <a:lnTo>
                      <a:pt x="108" y="336"/>
                    </a:lnTo>
                    <a:lnTo>
                      <a:pt x="108" y="340"/>
                    </a:lnTo>
                    <a:lnTo>
                      <a:pt x="110" y="342"/>
                    </a:lnTo>
                    <a:lnTo>
                      <a:pt x="108" y="344"/>
                    </a:lnTo>
                    <a:lnTo>
                      <a:pt x="108" y="346"/>
                    </a:lnTo>
                    <a:lnTo>
                      <a:pt x="110" y="350"/>
                    </a:lnTo>
                    <a:lnTo>
                      <a:pt x="112" y="350"/>
                    </a:lnTo>
                    <a:lnTo>
                      <a:pt x="114" y="350"/>
                    </a:lnTo>
                    <a:lnTo>
                      <a:pt x="116" y="350"/>
                    </a:lnTo>
                    <a:lnTo>
                      <a:pt x="118" y="350"/>
                    </a:lnTo>
                    <a:lnTo>
                      <a:pt x="118" y="352"/>
                    </a:lnTo>
                    <a:lnTo>
                      <a:pt x="118" y="354"/>
                    </a:lnTo>
                    <a:lnTo>
                      <a:pt x="118" y="356"/>
                    </a:lnTo>
                    <a:lnTo>
                      <a:pt x="120" y="358"/>
                    </a:lnTo>
                    <a:lnTo>
                      <a:pt x="122" y="358"/>
                    </a:lnTo>
                    <a:lnTo>
                      <a:pt x="122" y="360"/>
                    </a:lnTo>
                    <a:lnTo>
                      <a:pt x="122" y="362"/>
                    </a:lnTo>
                    <a:lnTo>
                      <a:pt x="120" y="362"/>
                    </a:lnTo>
                    <a:lnTo>
                      <a:pt x="120" y="364"/>
                    </a:lnTo>
                    <a:lnTo>
                      <a:pt x="122" y="364"/>
                    </a:lnTo>
                    <a:lnTo>
                      <a:pt x="124" y="364"/>
                    </a:lnTo>
                    <a:lnTo>
                      <a:pt x="130" y="370"/>
                    </a:lnTo>
                    <a:lnTo>
                      <a:pt x="136" y="370"/>
                    </a:lnTo>
                    <a:lnTo>
                      <a:pt x="138" y="370"/>
                    </a:lnTo>
                    <a:lnTo>
                      <a:pt x="138" y="368"/>
                    </a:lnTo>
                    <a:lnTo>
                      <a:pt x="136" y="368"/>
                    </a:lnTo>
                    <a:lnTo>
                      <a:pt x="134" y="366"/>
                    </a:lnTo>
                    <a:lnTo>
                      <a:pt x="132" y="366"/>
                    </a:lnTo>
                    <a:lnTo>
                      <a:pt x="132" y="364"/>
                    </a:lnTo>
                    <a:lnTo>
                      <a:pt x="138" y="364"/>
                    </a:lnTo>
                    <a:lnTo>
                      <a:pt x="146" y="368"/>
                    </a:lnTo>
                    <a:lnTo>
                      <a:pt x="148" y="372"/>
                    </a:lnTo>
                    <a:lnTo>
                      <a:pt x="154" y="376"/>
                    </a:lnTo>
                    <a:lnTo>
                      <a:pt x="160" y="378"/>
                    </a:lnTo>
                    <a:lnTo>
                      <a:pt x="168" y="382"/>
                    </a:lnTo>
                    <a:lnTo>
                      <a:pt x="166" y="380"/>
                    </a:lnTo>
                    <a:lnTo>
                      <a:pt x="170" y="380"/>
                    </a:lnTo>
                    <a:lnTo>
                      <a:pt x="170" y="378"/>
                    </a:lnTo>
                    <a:lnTo>
                      <a:pt x="170" y="376"/>
                    </a:lnTo>
                    <a:lnTo>
                      <a:pt x="168" y="376"/>
                    </a:lnTo>
                    <a:lnTo>
                      <a:pt x="166" y="376"/>
                    </a:lnTo>
                    <a:lnTo>
                      <a:pt x="164" y="374"/>
                    </a:lnTo>
                    <a:lnTo>
                      <a:pt x="162" y="374"/>
                    </a:lnTo>
                    <a:lnTo>
                      <a:pt x="160" y="374"/>
                    </a:lnTo>
                    <a:lnTo>
                      <a:pt x="158" y="374"/>
                    </a:lnTo>
                    <a:lnTo>
                      <a:pt x="158" y="372"/>
                    </a:lnTo>
                    <a:lnTo>
                      <a:pt x="156" y="370"/>
                    </a:lnTo>
                    <a:lnTo>
                      <a:pt x="154" y="368"/>
                    </a:lnTo>
                    <a:lnTo>
                      <a:pt x="156" y="364"/>
                    </a:lnTo>
                    <a:lnTo>
                      <a:pt x="162" y="364"/>
                    </a:lnTo>
                    <a:lnTo>
                      <a:pt x="166" y="366"/>
                    </a:lnTo>
                    <a:lnTo>
                      <a:pt x="168" y="366"/>
                    </a:lnTo>
                    <a:lnTo>
                      <a:pt x="168" y="364"/>
                    </a:lnTo>
                    <a:lnTo>
                      <a:pt x="170" y="364"/>
                    </a:lnTo>
                    <a:lnTo>
                      <a:pt x="172" y="362"/>
                    </a:lnTo>
                    <a:lnTo>
                      <a:pt x="174" y="362"/>
                    </a:lnTo>
                    <a:close/>
                    <a:moveTo>
                      <a:pt x="182" y="426"/>
                    </a:moveTo>
                    <a:lnTo>
                      <a:pt x="182" y="424"/>
                    </a:lnTo>
                    <a:lnTo>
                      <a:pt x="180" y="424"/>
                    </a:lnTo>
                    <a:lnTo>
                      <a:pt x="180" y="422"/>
                    </a:lnTo>
                    <a:lnTo>
                      <a:pt x="182" y="420"/>
                    </a:lnTo>
                    <a:lnTo>
                      <a:pt x="176" y="416"/>
                    </a:lnTo>
                    <a:lnTo>
                      <a:pt x="170" y="410"/>
                    </a:lnTo>
                    <a:lnTo>
                      <a:pt x="162" y="404"/>
                    </a:lnTo>
                    <a:lnTo>
                      <a:pt x="156" y="404"/>
                    </a:lnTo>
                    <a:lnTo>
                      <a:pt x="154" y="400"/>
                    </a:lnTo>
                    <a:lnTo>
                      <a:pt x="152" y="394"/>
                    </a:lnTo>
                    <a:lnTo>
                      <a:pt x="148" y="390"/>
                    </a:lnTo>
                    <a:lnTo>
                      <a:pt x="142" y="382"/>
                    </a:lnTo>
                    <a:lnTo>
                      <a:pt x="138" y="380"/>
                    </a:lnTo>
                    <a:lnTo>
                      <a:pt x="138" y="378"/>
                    </a:lnTo>
                    <a:lnTo>
                      <a:pt x="138" y="376"/>
                    </a:lnTo>
                    <a:lnTo>
                      <a:pt x="136" y="376"/>
                    </a:lnTo>
                    <a:lnTo>
                      <a:pt x="134" y="376"/>
                    </a:lnTo>
                    <a:lnTo>
                      <a:pt x="134" y="378"/>
                    </a:lnTo>
                    <a:lnTo>
                      <a:pt x="134" y="384"/>
                    </a:lnTo>
                    <a:lnTo>
                      <a:pt x="136" y="388"/>
                    </a:lnTo>
                    <a:lnTo>
                      <a:pt x="134" y="390"/>
                    </a:lnTo>
                    <a:lnTo>
                      <a:pt x="134" y="392"/>
                    </a:lnTo>
                    <a:lnTo>
                      <a:pt x="132" y="392"/>
                    </a:lnTo>
                    <a:lnTo>
                      <a:pt x="130" y="392"/>
                    </a:lnTo>
                    <a:lnTo>
                      <a:pt x="128" y="392"/>
                    </a:lnTo>
                    <a:lnTo>
                      <a:pt x="126" y="392"/>
                    </a:lnTo>
                    <a:lnTo>
                      <a:pt x="126" y="390"/>
                    </a:lnTo>
                    <a:lnTo>
                      <a:pt x="124" y="388"/>
                    </a:lnTo>
                    <a:lnTo>
                      <a:pt x="122" y="386"/>
                    </a:lnTo>
                    <a:lnTo>
                      <a:pt x="120" y="388"/>
                    </a:lnTo>
                    <a:lnTo>
                      <a:pt x="114" y="380"/>
                    </a:lnTo>
                    <a:lnTo>
                      <a:pt x="112" y="378"/>
                    </a:lnTo>
                    <a:lnTo>
                      <a:pt x="114" y="376"/>
                    </a:lnTo>
                    <a:lnTo>
                      <a:pt x="118" y="376"/>
                    </a:lnTo>
                    <a:lnTo>
                      <a:pt x="118" y="374"/>
                    </a:lnTo>
                    <a:lnTo>
                      <a:pt x="118" y="372"/>
                    </a:lnTo>
                    <a:lnTo>
                      <a:pt x="116" y="372"/>
                    </a:lnTo>
                    <a:lnTo>
                      <a:pt x="114" y="372"/>
                    </a:lnTo>
                    <a:lnTo>
                      <a:pt x="112" y="372"/>
                    </a:lnTo>
                    <a:lnTo>
                      <a:pt x="110" y="372"/>
                    </a:lnTo>
                    <a:lnTo>
                      <a:pt x="110" y="374"/>
                    </a:lnTo>
                    <a:lnTo>
                      <a:pt x="106" y="370"/>
                    </a:lnTo>
                    <a:lnTo>
                      <a:pt x="104" y="364"/>
                    </a:lnTo>
                    <a:lnTo>
                      <a:pt x="98" y="362"/>
                    </a:lnTo>
                    <a:lnTo>
                      <a:pt x="94" y="364"/>
                    </a:lnTo>
                    <a:lnTo>
                      <a:pt x="98" y="366"/>
                    </a:lnTo>
                    <a:lnTo>
                      <a:pt x="100" y="368"/>
                    </a:lnTo>
                    <a:lnTo>
                      <a:pt x="98" y="370"/>
                    </a:lnTo>
                    <a:lnTo>
                      <a:pt x="94" y="368"/>
                    </a:lnTo>
                    <a:lnTo>
                      <a:pt x="94" y="370"/>
                    </a:lnTo>
                    <a:lnTo>
                      <a:pt x="96" y="374"/>
                    </a:lnTo>
                    <a:lnTo>
                      <a:pt x="94" y="376"/>
                    </a:lnTo>
                    <a:lnTo>
                      <a:pt x="92" y="372"/>
                    </a:lnTo>
                    <a:lnTo>
                      <a:pt x="88" y="368"/>
                    </a:lnTo>
                    <a:lnTo>
                      <a:pt x="86" y="368"/>
                    </a:lnTo>
                    <a:lnTo>
                      <a:pt x="86" y="366"/>
                    </a:lnTo>
                    <a:lnTo>
                      <a:pt x="84" y="366"/>
                    </a:lnTo>
                    <a:lnTo>
                      <a:pt x="82" y="366"/>
                    </a:lnTo>
                    <a:lnTo>
                      <a:pt x="82" y="368"/>
                    </a:lnTo>
                    <a:lnTo>
                      <a:pt x="80" y="370"/>
                    </a:lnTo>
                    <a:lnTo>
                      <a:pt x="78" y="370"/>
                    </a:lnTo>
                    <a:lnTo>
                      <a:pt x="76" y="370"/>
                    </a:lnTo>
                    <a:lnTo>
                      <a:pt x="72" y="374"/>
                    </a:lnTo>
                    <a:lnTo>
                      <a:pt x="68" y="370"/>
                    </a:lnTo>
                    <a:lnTo>
                      <a:pt x="64" y="372"/>
                    </a:lnTo>
                    <a:lnTo>
                      <a:pt x="62" y="370"/>
                    </a:lnTo>
                    <a:lnTo>
                      <a:pt x="58" y="368"/>
                    </a:lnTo>
                    <a:lnTo>
                      <a:pt x="58" y="370"/>
                    </a:lnTo>
                    <a:lnTo>
                      <a:pt x="60" y="370"/>
                    </a:lnTo>
                    <a:lnTo>
                      <a:pt x="60" y="372"/>
                    </a:lnTo>
                    <a:lnTo>
                      <a:pt x="62" y="374"/>
                    </a:lnTo>
                    <a:lnTo>
                      <a:pt x="62" y="376"/>
                    </a:lnTo>
                    <a:lnTo>
                      <a:pt x="66" y="382"/>
                    </a:lnTo>
                    <a:lnTo>
                      <a:pt x="84" y="398"/>
                    </a:lnTo>
                    <a:lnTo>
                      <a:pt x="104" y="412"/>
                    </a:lnTo>
                    <a:lnTo>
                      <a:pt x="106" y="412"/>
                    </a:lnTo>
                    <a:lnTo>
                      <a:pt x="106" y="410"/>
                    </a:lnTo>
                    <a:lnTo>
                      <a:pt x="112" y="414"/>
                    </a:lnTo>
                    <a:lnTo>
                      <a:pt x="120" y="414"/>
                    </a:lnTo>
                    <a:lnTo>
                      <a:pt x="124" y="420"/>
                    </a:lnTo>
                    <a:lnTo>
                      <a:pt x="132" y="424"/>
                    </a:lnTo>
                    <a:lnTo>
                      <a:pt x="138" y="426"/>
                    </a:lnTo>
                    <a:lnTo>
                      <a:pt x="142" y="430"/>
                    </a:lnTo>
                    <a:lnTo>
                      <a:pt x="148" y="432"/>
                    </a:lnTo>
                    <a:lnTo>
                      <a:pt x="148" y="434"/>
                    </a:lnTo>
                    <a:lnTo>
                      <a:pt x="154" y="434"/>
                    </a:lnTo>
                    <a:lnTo>
                      <a:pt x="156" y="434"/>
                    </a:lnTo>
                    <a:lnTo>
                      <a:pt x="160" y="436"/>
                    </a:lnTo>
                    <a:lnTo>
                      <a:pt x="176" y="440"/>
                    </a:lnTo>
                    <a:lnTo>
                      <a:pt x="176" y="438"/>
                    </a:lnTo>
                    <a:lnTo>
                      <a:pt x="174" y="438"/>
                    </a:lnTo>
                    <a:lnTo>
                      <a:pt x="172" y="436"/>
                    </a:lnTo>
                    <a:lnTo>
                      <a:pt x="174" y="436"/>
                    </a:lnTo>
                    <a:lnTo>
                      <a:pt x="174" y="438"/>
                    </a:lnTo>
                    <a:lnTo>
                      <a:pt x="176" y="438"/>
                    </a:lnTo>
                    <a:lnTo>
                      <a:pt x="178" y="436"/>
                    </a:lnTo>
                    <a:lnTo>
                      <a:pt x="180" y="434"/>
                    </a:lnTo>
                    <a:lnTo>
                      <a:pt x="182" y="432"/>
                    </a:lnTo>
                    <a:lnTo>
                      <a:pt x="184" y="430"/>
                    </a:lnTo>
                    <a:lnTo>
                      <a:pt x="186" y="428"/>
                    </a:lnTo>
                    <a:lnTo>
                      <a:pt x="184" y="426"/>
                    </a:lnTo>
                    <a:lnTo>
                      <a:pt x="182" y="426"/>
                    </a:lnTo>
                    <a:close/>
                    <a:moveTo>
                      <a:pt x="202" y="138"/>
                    </a:moveTo>
                    <a:lnTo>
                      <a:pt x="202" y="138"/>
                    </a:lnTo>
                    <a:lnTo>
                      <a:pt x="202" y="140"/>
                    </a:lnTo>
                    <a:lnTo>
                      <a:pt x="204" y="140"/>
                    </a:lnTo>
                    <a:lnTo>
                      <a:pt x="206" y="140"/>
                    </a:lnTo>
                    <a:lnTo>
                      <a:pt x="206" y="138"/>
                    </a:lnTo>
                    <a:lnTo>
                      <a:pt x="204" y="138"/>
                    </a:lnTo>
                    <a:lnTo>
                      <a:pt x="202" y="138"/>
                    </a:lnTo>
                    <a:close/>
                    <a:moveTo>
                      <a:pt x="208" y="140"/>
                    </a:moveTo>
                    <a:lnTo>
                      <a:pt x="208" y="140"/>
                    </a:lnTo>
                    <a:lnTo>
                      <a:pt x="210" y="140"/>
                    </a:lnTo>
                    <a:lnTo>
                      <a:pt x="208" y="140"/>
                    </a:lnTo>
                    <a:close/>
                    <a:moveTo>
                      <a:pt x="192" y="128"/>
                    </a:moveTo>
                    <a:lnTo>
                      <a:pt x="192" y="128"/>
                    </a:lnTo>
                    <a:lnTo>
                      <a:pt x="192" y="130"/>
                    </a:lnTo>
                    <a:lnTo>
                      <a:pt x="194" y="130"/>
                    </a:lnTo>
                    <a:lnTo>
                      <a:pt x="194" y="128"/>
                    </a:lnTo>
                    <a:lnTo>
                      <a:pt x="192" y="128"/>
                    </a:lnTo>
                    <a:close/>
                    <a:moveTo>
                      <a:pt x="214" y="140"/>
                    </a:moveTo>
                    <a:lnTo>
                      <a:pt x="214" y="140"/>
                    </a:lnTo>
                    <a:close/>
                    <a:moveTo>
                      <a:pt x="218" y="136"/>
                    </a:moveTo>
                    <a:lnTo>
                      <a:pt x="216" y="136"/>
                    </a:lnTo>
                    <a:lnTo>
                      <a:pt x="216" y="138"/>
                    </a:lnTo>
                    <a:lnTo>
                      <a:pt x="218" y="138"/>
                    </a:lnTo>
                    <a:lnTo>
                      <a:pt x="220" y="138"/>
                    </a:lnTo>
                    <a:lnTo>
                      <a:pt x="220" y="136"/>
                    </a:lnTo>
                    <a:lnTo>
                      <a:pt x="218" y="136"/>
                    </a:lnTo>
                    <a:close/>
                    <a:moveTo>
                      <a:pt x="98" y="326"/>
                    </a:moveTo>
                    <a:lnTo>
                      <a:pt x="96" y="324"/>
                    </a:lnTo>
                    <a:lnTo>
                      <a:pt x="94" y="326"/>
                    </a:lnTo>
                    <a:lnTo>
                      <a:pt x="96" y="328"/>
                    </a:lnTo>
                    <a:lnTo>
                      <a:pt x="94" y="330"/>
                    </a:lnTo>
                    <a:lnTo>
                      <a:pt x="96" y="332"/>
                    </a:lnTo>
                    <a:lnTo>
                      <a:pt x="98" y="334"/>
                    </a:lnTo>
                    <a:lnTo>
                      <a:pt x="96" y="338"/>
                    </a:lnTo>
                    <a:lnTo>
                      <a:pt x="98" y="338"/>
                    </a:lnTo>
                    <a:lnTo>
                      <a:pt x="98" y="336"/>
                    </a:lnTo>
                    <a:lnTo>
                      <a:pt x="98" y="334"/>
                    </a:lnTo>
                    <a:lnTo>
                      <a:pt x="100" y="334"/>
                    </a:lnTo>
                    <a:lnTo>
                      <a:pt x="100" y="336"/>
                    </a:lnTo>
                    <a:lnTo>
                      <a:pt x="100" y="338"/>
                    </a:lnTo>
                    <a:lnTo>
                      <a:pt x="102" y="336"/>
                    </a:lnTo>
                    <a:lnTo>
                      <a:pt x="102" y="338"/>
                    </a:lnTo>
                    <a:lnTo>
                      <a:pt x="104" y="338"/>
                    </a:lnTo>
                    <a:lnTo>
                      <a:pt x="106" y="338"/>
                    </a:lnTo>
                    <a:lnTo>
                      <a:pt x="104" y="336"/>
                    </a:lnTo>
                    <a:lnTo>
                      <a:pt x="104" y="334"/>
                    </a:lnTo>
                    <a:lnTo>
                      <a:pt x="104" y="332"/>
                    </a:lnTo>
                    <a:lnTo>
                      <a:pt x="104" y="330"/>
                    </a:lnTo>
                    <a:lnTo>
                      <a:pt x="102" y="328"/>
                    </a:lnTo>
                    <a:lnTo>
                      <a:pt x="98" y="330"/>
                    </a:lnTo>
                    <a:lnTo>
                      <a:pt x="98" y="328"/>
                    </a:lnTo>
                    <a:lnTo>
                      <a:pt x="98" y="326"/>
                    </a:lnTo>
                    <a:close/>
                    <a:moveTo>
                      <a:pt x="96" y="338"/>
                    </a:moveTo>
                    <a:lnTo>
                      <a:pt x="96" y="338"/>
                    </a:lnTo>
                    <a:close/>
                    <a:moveTo>
                      <a:pt x="80" y="286"/>
                    </a:moveTo>
                    <a:lnTo>
                      <a:pt x="80" y="284"/>
                    </a:lnTo>
                    <a:lnTo>
                      <a:pt x="78" y="284"/>
                    </a:lnTo>
                    <a:lnTo>
                      <a:pt x="76" y="284"/>
                    </a:lnTo>
                    <a:lnTo>
                      <a:pt x="76" y="286"/>
                    </a:lnTo>
                    <a:lnTo>
                      <a:pt x="74" y="286"/>
                    </a:lnTo>
                    <a:lnTo>
                      <a:pt x="72" y="286"/>
                    </a:lnTo>
                    <a:lnTo>
                      <a:pt x="70" y="288"/>
                    </a:lnTo>
                    <a:lnTo>
                      <a:pt x="68" y="288"/>
                    </a:lnTo>
                    <a:lnTo>
                      <a:pt x="66" y="290"/>
                    </a:lnTo>
                    <a:lnTo>
                      <a:pt x="66" y="292"/>
                    </a:lnTo>
                    <a:lnTo>
                      <a:pt x="68" y="294"/>
                    </a:lnTo>
                    <a:lnTo>
                      <a:pt x="70" y="292"/>
                    </a:lnTo>
                    <a:lnTo>
                      <a:pt x="72" y="292"/>
                    </a:lnTo>
                    <a:lnTo>
                      <a:pt x="70" y="296"/>
                    </a:lnTo>
                    <a:lnTo>
                      <a:pt x="72" y="296"/>
                    </a:lnTo>
                    <a:lnTo>
                      <a:pt x="74" y="296"/>
                    </a:lnTo>
                    <a:lnTo>
                      <a:pt x="74" y="298"/>
                    </a:lnTo>
                    <a:lnTo>
                      <a:pt x="72" y="300"/>
                    </a:lnTo>
                    <a:lnTo>
                      <a:pt x="72" y="302"/>
                    </a:lnTo>
                    <a:lnTo>
                      <a:pt x="74" y="300"/>
                    </a:lnTo>
                    <a:lnTo>
                      <a:pt x="76" y="300"/>
                    </a:lnTo>
                    <a:lnTo>
                      <a:pt x="82" y="298"/>
                    </a:lnTo>
                    <a:lnTo>
                      <a:pt x="82" y="296"/>
                    </a:lnTo>
                    <a:lnTo>
                      <a:pt x="82" y="294"/>
                    </a:lnTo>
                    <a:lnTo>
                      <a:pt x="84" y="292"/>
                    </a:lnTo>
                    <a:lnTo>
                      <a:pt x="84" y="290"/>
                    </a:lnTo>
                    <a:lnTo>
                      <a:pt x="82" y="290"/>
                    </a:lnTo>
                    <a:lnTo>
                      <a:pt x="80" y="288"/>
                    </a:lnTo>
                    <a:lnTo>
                      <a:pt x="80" y="286"/>
                    </a:lnTo>
                    <a:close/>
                    <a:moveTo>
                      <a:pt x="166" y="170"/>
                    </a:moveTo>
                    <a:lnTo>
                      <a:pt x="166" y="170"/>
                    </a:lnTo>
                    <a:lnTo>
                      <a:pt x="166" y="164"/>
                    </a:lnTo>
                    <a:lnTo>
                      <a:pt x="164" y="164"/>
                    </a:lnTo>
                    <a:lnTo>
                      <a:pt x="164" y="168"/>
                    </a:lnTo>
                    <a:lnTo>
                      <a:pt x="164" y="170"/>
                    </a:lnTo>
                    <a:lnTo>
                      <a:pt x="166" y="170"/>
                    </a:lnTo>
                    <a:close/>
                    <a:moveTo>
                      <a:pt x="222" y="98"/>
                    </a:moveTo>
                    <a:lnTo>
                      <a:pt x="222" y="98"/>
                    </a:lnTo>
                    <a:lnTo>
                      <a:pt x="220" y="98"/>
                    </a:lnTo>
                    <a:lnTo>
                      <a:pt x="222" y="98"/>
                    </a:lnTo>
                    <a:close/>
                    <a:moveTo>
                      <a:pt x="226" y="86"/>
                    </a:moveTo>
                    <a:lnTo>
                      <a:pt x="226" y="88"/>
                    </a:lnTo>
                    <a:lnTo>
                      <a:pt x="228" y="88"/>
                    </a:lnTo>
                    <a:lnTo>
                      <a:pt x="228" y="86"/>
                    </a:lnTo>
                    <a:lnTo>
                      <a:pt x="226" y="86"/>
                    </a:lnTo>
                    <a:close/>
                    <a:moveTo>
                      <a:pt x="212" y="82"/>
                    </a:moveTo>
                    <a:lnTo>
                      <a:pt x="212" y="82"/>
                    </a:lnTo>
                    <a:lnTo>
                      <a:pt x="214" y="82"/>
                    </a:lnTo>
                    <a:lnTo>
                      <a:pt x="214" y="80"/>
                    </a:lnTo>
                    <a:lnTo>
                      <a:pt x="208" y="80"/>
                    </a:lnTo>
                    <a:lnTo>
                      <a:pt x="208" y="82"/>
                    </a:lnTo>
                    <a:lnTo>
                      <a:pt x="212" y="82"/>
                    </a:lnTo>
                    <a:close/>
                    <a:moveTo>
                      <a:pt x="230" y="264"/>
                    </a:moveTo>
                    <a:lnTo>
                      <a:pt x="228" y="264"/>
                    </a:lnTo>
                    <a:lnTo>
                      <a:pt x="228" y="266"/>
                    </a:lnTo>
                    <a:lnTo>
                      <a:pt x="230" y="266"/>
                    </a:lnTo>
                    <a:lnTo>
                      <a:pt x="230" y="26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0ECF7"/>
                  </a:gs>
                  <a:gs pos="50999">
                    <a:srgbClr val="00A2D8"/>
                  </a:gs>
                  <a:gs pos="100000">
                    <a:srgbClr val="00206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 u="sng">
                  <a:solidFill>
                    <a:srgbClr val="FFFFFF"/>
                  </a:solidFill>
                  <a:latin typeface="Calibri" pitchFamily="-108" charset="0"/>
                </a:endParaRPr>
              </a:p>
            </p:txBody>
          </p:sp>
        </p:grpSp>
        <p:sp>
          <p:nvSpPr>
            <p:cNvPr id="24605" name="Ellipse 45"/>
            <p:cNvSpPr>
              <a:spLocks noChangeArrowheads="1"/>
            </p:cNvSpPr>
            <p:nvPr/>
          </p:nvSpPr>
          <p:spPr bwMode="auto">
            <a:xfrm rot="21374326" flipH="1">
              <a:off x="2714385" y="1962182"/>
              <a:ext cx="1997696" cy="1633886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da-DK" u="sng">
                <a:solidFill>
                  <a:srgbClr val="FFFFFF"/>
                </a:solidFill>
                <a:latin typeface="Calibri" pitchFamily="-108" charset="0"/>
              </a:endParaRPr>
            </a:p>
          </p:txBody>
        </p:sp>
      </p:grpSp>
      <p:sp>
        <p:nvSpPr>
          <p:cNvPr id="10" name="Line 33"/>
          <p:cNvSpPr>
            <a:spLocks noChangeShapeType="1"/>
          </p:cNvSpPr>
          <p:nvPr/>
        </p:nvSpPr>
        <p:spPr bwMode="auto">
          <a:xfrm flipV="1">
            <a:off x="7437120" y="1433592"/>
            <a:ext cx="1328525" cy="1972419"/>
          </a:xfrm>
          <a:prstGeom prst="line">
            <a:avLst/>
          </a:prstGeom>
          <a:noFill/>
          <a:ln w="19050" cmpd="sng">
            <a:solidFill>
              <a:srgbClr val="003BB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grpSp>
        <p:nvGrpSpPr>
          <p:cNvPr id="24580" name="Group 12"/>
          <p:cNvGrpSpPr>
            <a:grpSpLocks/>
          </p:cNvGrpSpPr>
          <p:nvPr/>
        </p:nvGrpSpPr>
        <p:grpSpPr bwMode="auto">
          <a:xfrm>
            <a:off x="7840133" y="620792"/>
            <a:ext cx="1786467" cy="812800"/>
            <a:chOff x="103188" y="1098353"/>
            <a:chExt cx="1339850" cy="812800"/>
          </a:xfrm>
        </p:grpSpPr>
        <p:sp>
          <p:nvSpPr>
            <p:cNvPr id="9" name="Rectangle 8"/>
            <p:cNvSpPr/>
            <p:nvPr/>
          </p:nvSpPr>
          <p:spPr>
            <a:xfrm>
              <a:off x="103188" y="1098353"/>
              <a:ext cx="1254125" cy="8128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3500000" scaled="0"/>
              <a:tileRect/>
            </a:gradFill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603" name="Rektangel 58"/>
            <p:cNvSpPr>
              <a:spLocks noChangeArrowheads="1"/>
            </p:cNvSpPr>
            <p:nvPr/>
          </p:nvSpPr>
          <p:spPr bwMode="auto">
            <a:xfrm>
              <a:off x="141288" y="1098353"/>
              <a:ext cx="130175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01688">
                <a:spcBef>
                  <a:spcPct val="20000"/>
                </a:spcBef>
              </a:pPr>
              <a:endParaRPr lang="en-US" sz="1400" noProof="1">
                <a:solidFill>
                  <a:srgbClr val="080808"/>
                </a:solidFill>
                <a:latin typeface="Calibri" pitchFamily="-108" charset="0"/>
                <a:cs typeface="Arial" charset="0"/>
              </a:endParaRPr>
            </a:p>
          </p:txBody>
        </p:sp>
      </p:grpSp>
      <p:sp>
        <p:nvSpPr>
          <p:cNvPr id="18" name="Line 33"/>
          <p:cNvSpPr>
            <a:spLocks noChangeShapeType="1"/>
          </p:cNvSpPr>
          <p:nvPr/>
        </p:nvSpPr>
        <p:spPr bwMode="auto">
          <a:xfrm flipH="1" flipV="1">
            <a:off x="4775200" y="1259165"/>
            <a:ext cx="2661920" cy="2146846"/>
          </a:xfrm>
          <a:prstGeom prst="line">
            <a:avLst/>
          </a:prstGeom>
          <a:noFill/>
          <a:ln w="19050" cmpd="sng">
            <a:solidFill>
              <a:srgbClr val="003BB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grpSp>
        <p:nvGrpSpPr>
          <p:cNvPr id="24584" name="Group 18"/>
          <p:cNvGrpSpPr>
            <a:grpSpLocks/>
          </p:cNvGrpSpPr>
          <p:nvPr/>
        </p:nvGrpSpPr>
        <p:grpSpPr bwMode="auto">
          <a:xfrm>
            <a:off x="2988733" y="611386"/>
            <a:ext cx="1786467" cy="812800"/>
            <a:chOff x="103188" y="1098353"/>
            <a:chExt cx="1339850" cy="812800"/>
          </a:xfrm>
        </p:grpSpPr>
        <p:sp>
          <p:nvSpPr>
            <p:cNvPr id="20" name="Rectangle 19"/>
            <p:cNvSpPr/>
            <p:nvPr/>
          </p:nvSpPr>
          <p:spPr>
            <a:xfrm>
              <a:off x="103188" y="1098353"/>
              <a:ext cx="1254125" cy="8128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3500000" scaled="0"/>
              <a:tileRect/>
            </a:gradFill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599" name="Rektangel 58"/>
            <p:cNvSpPr>
              <a:spLocks noChangeArrowheads="1"/>
            </p:cNvSpPr>
            <p:nvPr/>
          </p:nvSpPr>
          <p:spPr bwMode="auto">
            <a:xfrm>
              <a:off x="141288" y="1098353"/>
              <a:ext cx="130175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01688">
                <a:spcBef>
                  <a:spcPct val="20000"/>
                </a:spcBef>
              </a:pPr>
              <a:endParaRPr lang="en-US" sz="1400" noProof="1">
                <a:solidFill>
                  <a:srgbClr val="080808"/>
                </a:solidFill>
                <a:latin typeface="Calibri" pitchFamily="-108" charset="0"/>
                <a:cs typeface="Arial" charset="0"/>
              </a:endParaRPr>
            </a:p>
          </p:txBody>
        </p:sp>
      </p:grpSp>
      <p:sp>
        <p:nvSpPr>
          <p:cNvPr id="22" name="Line 33"/>
          <p:cNvSpPr>
            <a:spLocks noChangeShapeType="1"/>
          </p:cNvSpPr>
          <p:nvPr/>
        </p:nvSpPr>
        <p:spPr bwMode="auto">
          <a:xfrm flipH="1" flipV="1">
            <a:off x="4346369" y="3228550"/>
            <a:ext cx="3090751" cy="177461"/>
          </a:xfrm>
          <a:prstGeom prst="line">
            <a:avLst/>
          </a:prstGeom>
          <a:noFill/>
          <a:ln w="19050" cmpd="sng">
            <a:solidFill>
              <a:srgbClr val="003BB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grpSp>
        <p:nvGrpSpPr>
          <p:cNvPr id="24586" name="Group 22"/>
          <p:cNvGrpSpPr>
            <a:grpSpLocks/>
          </p:cNvGrpSpPr>
          <p:nvPr/>
        </p:nvGrpSpPr>
        <p:grpSpPr bwMode="auto">
          <a:xfrm>
            <a:off x="2279993" y="2814945"/>
            <a:ext cx="1786467" cy="812800"/>
            <a:chOff x="103188" y="1098353"/>
            <a:chExt cx="1339850" cy="812800"/>
          </a:xfrm>
        </p:grpSpPr>
        <p:sp>
          <p:nvSpPr>
            <p:cNvPr id="24" name="Rectangle 23"/>
            <p:cNvSpPr/>
            <p:nvPr/>
          </p:nvSpPr>
          <p:spPr>
            <a:xfrm>
              <a:off x="103188" y="1098353"/>
              <a:ext cx="1254125" cy="8128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3500000" scaled="0"/>
              <a:tileRect/>
            </a:gradFill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4597" name="Rektangel 58"/>
            <p:cNvSpPr>
              <a:spLocks noChangeArrowheads="1"/>
            </p:cNvSpPr>
            <p:nvPr/>
          </p:nvSpPr>
          <p:spPr bwMode="auto">
            <a:xfrm>
              <a:off x="141288" y="1098353"/>
              <a:ext cx="130175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01688">
                <a:spcBef>
                  <a:spcPct val="20000"/>
                </a:spcBef>
              </a:pPr>
              <a:endParaRPr lang="en-US" sz="1400" noProof="1">
                <a:solidFill>
                  <a:srgbClr val="080808"/>
                </a:solidFill>
                <a:latin typeface="HY강B" pitchFamily="18" charset="-127"/>
                <a:ea typeface="HY강B" pitchFamily="18" charset="-127"/>
                <a:cs typeface="Arial" charset="0"/>
              </a:endParaRPr>
            </a:p>
          </p:txBody>
        </p:sp>
      </p:grpSp>
      <p:grpSp>
        <p:nvGrpSpPr>
          <p:cNvPr id="24588" name="Grupper 5"/>
          <p:cNvGrpSpPr>
            <a:grpSpLocks/>
          </p:cNvGrpSpPr>
          <p:nvPr/>
        </p:nvGrpSpPr>
        <p:grpSpPr bwMode="auto">
          <a:xfrm>
            <a:off x="-50800" y="5532438"/>
            <a:ext cx="12395200" cy="1325562"/>
            <a:chOff x="-38100" y="5366940"/>
            <a:chExt cx="9296400" cy="1325917"/>
          </a:xfrm>
        </p:grpSpPr>
        <p:sp>
          <p:nvSpPr>
            <p:cNvPr id="29" name="Rektangel 108"/>
            <p:cNvSpPr/>
            <p:nvPr/>
          </p:nvSpPr>
          <p:spPr>
            <a:xfrm>
              <a:off x="-3175" y="5549551"/>
              <a:ext cx="9226550" cy="1143306"/>
            </a:xfrm>
            <a:prstGeom prst="rect">
              <a:avLst/>
            </a:prstGeom>
            <a:gradFill rotWithShape="1">
              <a:gsLst>
                <a:gs pos="0">
                  <a:srgbClr val="E6E6E6">
                    <a:lumMod val="25000"/>
                  </a:srgbClr>
                </a:gs>
                <a:gs pos="100000">
                  <a:srgbClr val="E6E6E6">
                    <a:lumMod val="1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E6E6E6">
                  <a:lumMod val="1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cs typeface="ＭＳ Ｐゴシック" pitchFamily="-108" charset="-128"/>
              </a:endParaRPr>
            </a:p>
          </p:txBody>
        </p:sp>
        <p:grpSp>
          <p:nvGrpSpPr>
            <p:cNvPr id="24591" name="Grupper 13"/>
            <p:cNvGrpSpPr>
              <a:grpSpLocks/>
            </p:cNvGrpSpPr>
            <p:nvPr/>
          </p:nvGrpSpPr>
          <p:grpSpPr bwMode="auto">
            <a:xfrm>
              <a:off x="-38100" y="5366940"/>
              <a:ext cx="9296400" cy="212782"/>
              <a:chOff x="0" y="1536700"/>
              <a:chExt cx="9144000" cy="317275"/>
            </a:xfrm>
          </p:grpSpPr>
          <p:sp>
            <p:nvSpPr>
              <p:cNvPr id="31" name="Rektangel 110"/>
              <p:cNvSpPr/>
              <p:nvPr/>
            </p:nvSpPr>
            <p:spPr>
              <a:xfrm>
                <a:off x="0" y="1536700"/>
                <a:ext cx="9144000" cy="317275"/>
              </a:xfrm>
              <a:prstGeom prst="rect">
                <a:avLst/>
              </a:prstGeom>
              <a:gradFill flip="none" rotWithShape="1">
                <a:gsLst>
                  <a:gs pos="38000">
                    <a:srgbClr val="176FA2"/>
                  </a:gs>
                  <a:gs pos="0">
                    <a:srgbClr val="74F4FF"/>
                  </a:gs>
                </a:gsLst>
                <a:lin ang="16200000" scaled="0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  <a:cs typeface="ＭＳ Ｐゴシック" pitchFamily="-108" charset="-128"/>
                </a:endParaRPr>
              </a:p>
            </p:txBody>
          </p:sp>
          <p:sp>
            <p:nvSpPr>
              <p:cNvPr id="32" name="Rektangel 111"/>
              <p:cNvSpPr/>
              <p:nvPr/>
            </p:nvSpPr>
            <p:spPr>
              <a:xfrm>
                <a:off x="0" y="1574800"/>
                <a:ext cx="9144000" cy="152400"/>
              </a:xfrm>
              <a:prstGeom prst="rect">
                <a:avLst/>
              </a:prstGeom>
              <a:gradFill rotWithShape="1">
                <a:gsLst>
                  <a:gs pos="100000">
                    <a:srgbClr val="FFFCF9">
                      <a:alpha val="79000"/>
                    </a:srgbClr>
                  </a:gs>
                  <a:gs pos="0">
                    <a:srgbClr val="E6E6E6">
                      <a:tint val="50000"/>
                      <a:shade val="100000"/>
                      <a:satMod val="350000"/>
                      <a:alpha val="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  <a:cs typeface="ＭＳ Ｐゴシック" pitchFamily="-108" charset="-128"/>
                </a:endParaRPr>
              </a:p>
            </p:txBody>
          </p:sp>
        </p:grpSp>
      </p:grpSp>
      <p:sp>
        <p:nvSpPr>
          <p:cNvPr id="2" name="직사각형 1"/>
          <p:cNvSpPr/>
          <p:nvPr/>
        </p:nvSpPr>
        <p:spPr>
          <a:xfrm>
            <a:off x="103868" y="85014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한국</a:t>
            </a:r>
            <a:r>
              <a:rPr lang="en-US" altLang="ko-KR" dirty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강점 분석</a:t>
            </a:r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274237" y="833120"/>
            <a:ext cx="946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1. ABCD</a:t>
            </a:r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7890933" y="833120"/>
            <a:ext cx="1444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해양강국</a:t>
            </a:r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377412" y="3009801"/>
            <a:ext cx="1367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3.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공정혁신</a:t>
            </a:r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30" name="직선 연결선 29"/>
          <p:cNvCxnSpPr/>
          <p:nvPr/>
        </p:nvCxnSpPr>
        <p:spPr>
          <a:xfrm>
            <a:off x="0" y="523897"/>
            <a:ext cx="1219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2444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 rot="-2503993" flipH="1" flipV="1">
            <a:off x="7677151" y="3927476"/>
            <a:ext cx="685800" cy="746125"/>
          </a:xfrm>
          <a:custGeom>
            <a:avLst/>
            <a:gdLst>
              <a:gd name="T0" fmla="*/ 0 w 928694"/>
              <a:gd name="T1" fmla="*/ 319916 h 1082973"/>
              <a:gd name="T2" fmla="*/ 257175 w 928694"/>
              <a:gd name="T3" fmla="*/ 0 h 1082973"/>
              <a:gd name="T4" fmla="*/ 514350 w 928694"/>
              <a:gd name="T5" fmla="*/ 319916 h 1082973"/>
              <a:gd name="T6" fmla="*/ 385763 w 928694"/>
              <a:gd name="T7" fmla="*/ 319916 h 1082973"/>
              <a:gd name="T8" fmla="*/ 272343 w 928694"/>
              <a:gd name="T9" fmla="*/ 746125 h 1082973"/>
              <a:gd name="T10" fmla="*/ 272307 w 928694"/>
              <a:gd name="T11" fmla="*/ 743937 h 1082973"/>
              <a:gd name="T12" fmla="*/ 128588 w 928694"/>
              <a:gd name="T13" fmla="*/ 319916 h 1082973"/>
              <a:gd name="T14" fmla="*/ 0 w 928694"/>
              <a:gd name="T15" fmla="*/ 319916 h 108297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28694"/>
              <a:gd name="T25" fmla="*/ 0 h 1082973"/>
              <a:gd name="T26" fmla="*/ 928694 w 928694"/>
              <a:gd name="T27" fmla="*/ 1082973 h 108297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28694" h="1082973">
                <a:moveTo>
                  <a:pt x="0" y="464347"/>
                </a:moveTo>
                <a:lnTo>
                  <a:pt x="464347" y="0"/>
                </a:lnTo>
                <a:lnTo>
                  <a:pt x="928694" y="464347"/>
                </a:lnTo>
                <a:lnTo>
                  <a:pt x="696521" y="464347"/>
                </a:lnTo>
                <a:lnTo>
                  <a:pt x="491733" y="1082973"/>
                </a:lnTo>
                <a:cubicBezTo>
                  <a:pt x="491711" y="1081914"/>
                  <a:pt x="491690" y="1080856"/>
                  <a:pt x="491668" y="1079797"/>
                </a:cubicBezTo>
                <a:lnTo>
                  <a:pt x="232174" y="464347"/>
                </a:lnTo>
                <a:lnTo>
                  <a:pt x="0" y="464347"/>
                </a:lnTo>
                <a:close/>
              </a:path>
            </a:pathLst>
          </a:custGeom>
          <a:gradFill rotWithShape="1">
            <a:gsLst>
              <a:gs pos="0">
                <a:srgbClr val="7F7F7F"/>
              </a:gs>
              <a:gs pos="100000">
                <a:srgbClr val="262626"/>
              </a:gs>
            </a:gsLst>
            <a:lin ang="5400000"/>
          </a:gradFill>
          <a:ln w="9525">
            <a:solidFill>
              <a:srgbClr val="262626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 rot="2503993" flipV="1">
            <a:off x="5501217" y="3925889"/>
            <a:ext cx="685800" cy="746125"/>
          </a:xfrm>
          <a:custGeom>
            <a:avLst/>
            <a:gdLst>
              <a:gd name="T0" fmla="*/ 0 w 928694"/>
              <a:gd name="T1" fmla="*/ 319916 h 1082973"/>
              <a:gd name="T2" fmla="*/ 257175 w 928694"/>
              <a:gd name="T3" fmla="*/ 0 h 1082973"/>
              <a:gd name="T4" fmla="*/ 514350 w 928694"/>
              <a:gd name="T5" fmla="*/ 319916 h 1082973"/>
              <a:gd name="T6" fmla="*/ 385763 w 928694"/>
              <a:gd name="T7" fmla="*/ 319916 h 1082973"/>
              <a:gd name="T8" fmla="*/ 272343 w 928694"/>
              <a:gd name="T9" fmla="*/ 746125 h 1082973"/>
              <a:gd name="T10" fmla="*/ 272307 w 928694"/>
              <a:gd name="T11" fmla="*/ 743937 h 1082973"/>
              <a:gd name="T12" fmla="*/ 128588 w 928694"/>
              <a:gd name="T13" fmla="*/ 319916 h 1082973"/>
              <a:gd name="T14" fmla="*/ 0 w 928694"/>
              <a:gd name="T15" fmla="*/ 319916 h 108297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28694"/>
              <a:gd name="T25" fmla="*/ 0 h 1082973"/>
              <a:gd name="T26" fmla="*/ 928694 w 928694"/>
              <a:gd name="T27" fmla="*/ 1082973 h 108297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28694" h="1082973">
                <a:moveTo>
                  <a:pt x="0" y="464347"/>
                </a:moveTo>
                <a:lnTo>
                  <a:pt x="464347" y="0"/>
                </a:lnTo>
                <a:lnTo>
                  <a:pt x="928694" y="464347"/>
                </a:lnTo>
                <a:lnTo>
                  <a:pt x="696521" y="464347"/>
                </a:lnTo>
                <a:lnTo>
                  <a:pt x="491733" y="1082973"/>
                </a:lnTo>
                <a:cubicBezTo>
                  <a:pt x="491711" y="1081914"/>
                  <a:pt x="491690" y="1080856"/>
                  <a:pt x="491668" y="1079797"/>
                </a:cubicBezTo>
                <a:lnTo>
                  <a:pt x="232174" y="464347"/>
                </a:lnTo>
                <a:lnTo>
                  <a:pt x="0" y="464347"/>
                </a:lnTo>
                <a:close/>
              </a:path>
            </a:pathLst>
          </a:custGeom>
          <a:gradFill rotWithShape="1">
            <a:gsLst>
              <a:gs pos="0">
                <a:srgbClr val="7F7F7F"/>
              </a:gs>
              <a:gs pos="100000">
                <a:srgbClr val="262626"/>
              </a:gs>
            </a:gsLst>
            <a:lin ang="5400000"/>
          </a:gradFill>
          <a:ln w="9525">
            <a:solidFill>
              <a:srgbClr val="262626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 rot="2503993" flipH="1">
            <a:off x="7719484" y="2566989"/>
            <a:ext cx="685800" cy="746125"/>
          </a:xfrm>
          <a:custGeom>
            <a:avLst/>
            <a:gdLst>
              <a:gd name="T0" fmla="*/ 0 w 928694"/>
              <a:gd name="T1" fmla="*/ 319916 h 1082973"/>
              <a:gd name="T2" fmla="*/ 257175 w 928694"/>
              <a:gd name="T3" fmla="*/ 0 h 1082973"/>
              <a:gd name="T4" fmla="*/ 514350 w 928694"/>
              <a:gd name="T5" fmla="*/ 319916 h 1082973"/>
              <a:gd name="T6" fmla="*/ 385763 w 928694"/>
              <a:gd name="T7" fmla="*/ 319916 h 1082973"/>
              <a:gd name="T8" fmla="*/ 272343 w 928694"/>
              <a:gd name="T9" fmla="*/ 746125 h 1082973"/>
              <a:gd name="T10" fmla="*/ 272307 w 928694"/>
              <a:gd name="T11" fmla="*/ 743937 h 1082973"/>
              <a:gd name="T12" fmla="*/ 128588 w 928694"/>
              <a:gd name="T13" fmla="*/ 319916 h 1082973"/>
              <a:gd name="T14" fmla="*/ 0 w 928694"/>
              <a:gd name="T15" fmla="*/ 319916 h 108297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28694"/>
              <a:gd name="T25" fmla="*/ 0 h 1082973"/>
              <a:gd name="T26" fmla="*/ 928694 w 928694"/>
              <a:gd name="T27" fmla="*/ 1082973 h 108297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28694" h="1082973">
                <a:moveTo>
                  <a:pt x="0" y="464347"/>
                </a:moveTo>
                <a:lnTo>
                  <a:pt x="464347" y="0"/>
                </a:lnTo>
                <a:lnTo>
                  <a:pt x="928694" y="464347"/>
                </a:lnTo>
                <a:lnTo>
                  <a:pt x="696521" y="464347"/>
                </a:lnTo>
                <a:lnTo>
                  <a:pt x="491733" y="1082973"/>
                </a:lnTo>
                <a:cubicBezTo>
                  <a:pt x="491711" y="1081914"/>
                  <a:pt x="491690" y="1080856"/>
                  <a:pt x="491668" y="1079797"/>
                </a:cubicBezTo>
                <a:lnTo>
                  <a:pt x="232174" y="464347"/>
                </a:lnTo>
                <a:lnTo>
                  <a:pt x="0" y="464347"/>
                </a:lnTo>
                <a:close/>
              </a:path>
            </a:pathLst>
          </a:custGeom>
          <a:gradFill rotWithShape="1">
            <a:gsLst>
              <a:gs pos="0">
                <a:srgbClr val="7F7F7F"/>
              </a:gs>
              <a:gs pos="100000">
                <a:srgbClr val="262626"/>
              </a:gs>
            </a:gsLst>
            <a:lin ang="5400000"/>
          </a:gradFill>
          <a:ln w="9525">
            <a:solidFill>
              <a:srgbClr val="262626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 rot="-2503993">
            <a:off x="5501217" y="2566989"/>
            <a:ext cx="685800" cy="746125"/>
          </a:xfrm>
          <a:custGeom>
            <a:avLst/>
            <a:gdLst>
              <a:gd name="T0" fmla="*/ 0 w 928694"/>
              <a:gd name="T1" fmla="*/ 319916 h 1082973"/>
              <a:gd name="T2" fmla="*/ 257175 w 928694"/>
              <a:gd name="T3" fmla="*/ 0 h 1082973"/>
              <a:gd name="T4" fmla="*/ 514350 w 928694"/>
              <a:gd name="T5" fmla="*/ 319916 h 1082973"/>
              <a:gd name="T6" fmla="*/ 385763 w 928694"/>
              <a:gd name="T7" fmla="*/ 319916 h 1082973"/>
              <a:gd name="T8" fmla="*/ 272343 w 928694"/>
              <a:gd name="T9" fmla="*/ 746125 h 1082973"/>
              <a:gd name="T10" fmla="*/ 272307 w 928694"/>
              <a:gd name="T11" fmla="*/ 743937 h 1082973"/>
              <a:gd name="T12" fmla="*/ 128588 w 928694"/>
              <a:gd name="T13" fmla="*/ 319916 h 1082973"/>
              <a:gd name="T14" fmla="*/ 0 w 928694"/>
              <a:gd name="T15" fmla="*/ 319916 h 108297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28694"/>
              <a:gd name="T25" fmla="*/ 0 h 1082973"/>
              <a:gd name="T26" fmla="*/ 928694 w 928694"/>
              <a:gd name="T27" fmla="*/ 1082973 h 108297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28694" h="1082973">
                <a:moveTo>
                  <a:pt x="0" y="464347"/>
                </a:moveTo>
                <a:lnTo>
                  <a:pt x="464347" y="0"/>
                </a:lnTo>
                <a:lnTo>
                  <a:pt x="928694" y="464347"/>
                </a:lnTo>
                <a:lnTo>
                  <a:pt x="696521" y="464347"/>
                </a:lnTo>
                <a:lnTo>
                  <a:pt x="491733" y="1082973"/>
                </a:lnTo>
                <a:cubicBezTo>
                  <a:pt x="491711" y="1081914"/>
                  <a:pt x="491690" y="1080856"/>
                  <a:pt x="491668" y="1079797"/>
                </a:cubicBezTo>
                <a:lnTo>
                  <a:pt x="232174" y="464347"/>
                </a:lnTo>
                <a:lnTo>
                  <a:pt x="0" y="464347"/>
                </a:lnTo>
                <a:close/>
              </a:path>
            </a:pathLst>
          </a:custGeom>
          <a:gradFill rotWithShape="1">
            <a:gsLst>
              <a:gs pos="0">
                <a:srgbClr val="7F7F7F"/>
              </a:gs>
              <a:gs pos="100000">
                <a:srgbClr val="262626"/>
              </a:gs>
            </a:gsLst>
            <a:lin ang="5400000"/>
          </a:gradFill>
          <a:ln w="9525">
            <a:solidFill>
              <a:srgbClr val="262626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19462" name="Rectangle 47"/>
          <p:cNvSpPr>
            <a:spLocks noChangeArrowheads="1"/>
          </p:cNvSpPr>
          <p:nvPr/>
        </p:nvSpPr>
        <p:spPr bwMode="auto">
          <a:xfrm>
            <a:off x="5945717" y="3003550"/>
            <a:ext cx="1953683" cy="1254125"/>
          </a:xfrm>
          <a:prstGeom prst="rect">
            <a:avLst/>
          </a:prstGeom>
          <a:gradFill rotWithShape="1">
            <a:gsLst>
              <a:gs pos="0">
                <a:srgbClr val="7F7F7F"/>
              </a:gs>
              <a:gs pos="100000">
                <a:srgbClr val="262626"/>
              </a:gs>
            </a:gsLst>
            <a:lin ang="5400000"/>
          </a:gradFill>
          <a:ln w="9525">
            <a:solidFill>
              <a:srgbClr val="262626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b="1" dirty="0">
              <a:solidFill>
                <a:srgbClr val="FFFFFF"/>
              </a:solidFill>
              <a:latin typeface="Calibri" pitchFamily="-108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990167" y="3024189"/>
            <a:ext cx="1898651" cy="101917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  <a:latin typeface="Calibri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19464" name="Rektangel 33"/>
          <p:cNvSpPr>
            <a:spLocks noChangeArrowheads="1"/>
          </p:cNvSpPr>
          <p:nvPr/>
        </p:nvSpPr>
        <p:spPr bwMode="auto">
          <a:xfrm>
            <a:off x="6002867" y="3048000"/>
            <a:ext cx="1885951" cy="941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801688">
              <a:spcBef>
                <a:spcPct val="20000"/>
              </a:spcBef>
            </a:pPr>
            <a:r>
              <a:rPr lang="ko-KR" altLang="en-US" sz="1200" b="1" noProof="1" smtClean="0"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한국 기업에 </a:t>
            </a:r>
            <a:endParaRPr lang="en-US" altLang="ko-KR" sz="1200" b="1" noProof="1" smtClean="0"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  <a:p>
            <a:pPr algn="ctr" defTabSz="801688">
              <a:spcBef>
                <a:spcPct val="20000"/>
              </a:spcBef>
            </a:pPr>
            <a:r>
              <a:rPr lang="ko-KR" altLang="en-US" sz="1200" b="1" noProof="1" smtClean="0"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잘 맞는 </a:t>
            </a:r>
            <a:endParaRPr lang="en-US" altLang="ko-KR" sz="1200" b="1" noProof="1" smtClean="0"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  <a:p>
            <a:pPr algn="ctr" defTabSz="801688">
              <a:spcBef>
                <a:spcPct val="20000"/>
              </a:spcBef>
            </a:pPr>
            <a:r>
              <a:rPr lang="ko-KR" altLang="en-US" sz="1200" b="1" noProof="1" smtClean="0"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성장 전략 </a:t>
            </a:r>
            <a:r>
              <a:rPr lang="en-US" altLang="ko-KR" sz="1200" b="1" noProof="1" smtClean="0"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=</a:t>
            </a:r>
          </a:p>
          <a:p>
            <a:pPr algn="ctr" defTabSz="801688">
              <a:spcBef>
                <a:spcPct val="20000"/>
              </a:spcBef>
            </a:pPr>
            <a:r>
              <a:rPr lang="ko-KR" altLang="en-US" sz="1200" b="1" noProof="1" smtClean="0"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한국의</a:t>
            </a:r>
            <a:r>
              <a:rPr lang="en-US" altLang="ko-KR" sz="1200" b="1" noProof="1" smtClean="0"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 </a:t>
            </a:r>
            <a:r>
              <a:rPr lang="ko-KR" altLang="en-US" sz="1200" b="1" noProof="1" smtClean="0"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강점</a:t>
            </a:r>
            <a:endParaRPr lang="en-US" altLang="ko-KR" sz="1200" b="1" noProof="1" smtClean="0"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19465" name="Rectangle 48"/>
          <p:cNvSpPr>
            <a:spLocks noChangeArrowheads="1"/>
          </p:cNvSpPr>
          <p:nvPr/>
        </p:nvSpPr>
        <p:spPr bwMode="auto">
          <a:xfrm>
            <a:off x="2540000" y="1201738"/>
            <a:ext cx="2929467" cy="1435100"/>
          </a:xfrm>
          <a:prstGeom prst="rect">
            <a:avLst/>
          </a:prstGeom>
          <a:gradFill rotWithShape="1">
            <a:gsLst>
              <a:gs pos="0">
                <a:srgbClr val="00A2D8"/>
              </a:gs>
              <a:gs pos="100000">
                <a:srgbClr val="002060"/>
              </a:gs>
            </a:gsLst>
            <a:lin ang="5400000" scaled="1"/>
          </a:gra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u="sng">
              <a:solidFill>
                <a:srgbClr val="FFFFFF"/>
              </a:solidFill>
              <a:latin typeface="Calibri" pitchFamily="-108" charset="0"/>
            </a:endParaRPr>
          </a:p>
        </p:txBody>
      </p:sp>
      <p:sp>
        <p:nvSpPr>
          <p:cNvPr id="19466" name="Text Box 52"/>
          <p:cNvSpPr txBox="1">
            <a:spLocks noChangeArrowheads="1"/>
          </p:cNvSpPr>
          <p:nvPr/>
        </p:nvSpPr>
        <p:spPr bwMode="gray">
          <a:xfrm>
            <a:off x="2620434" y="1249363"/>
            <a:ext cx="2791884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400" b="1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Agility (</a:t>
            </a:r>
            <a:r>
              <a:rPr lang="ko-KR" altLang="en-US" sz="1400" b="1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민첩성</a:t>
            </a:r>
            <a:r>
              <a:rPr lang="en-US" altLang="ko-KR" sz="1400" b="1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)</a:t>
            </a:r>
          </a:p>
          <a:p>
            <a:pPr defTabSz="801688">
              <a:spcBef>
                <a:spcPct val="20000"/>
              </a:spcBef>
            </a:pPr>
            <a:endParaRPr lang="en-US" sz="1400" b="1" noProof="1">
              <a:solidFill>
                <a:srgbClr val="FFFFFF"/>
              </a:solidFill>
              <a:latin typeface="HY강B" pitchFamily="18" charset="-127"/>
              <a:ea typeface="HY강B" pitchFamily="18" charset="-127"/>
              <a:cs typeface="Arial" charset="0"/>
            </a:endParaRPr>
          </a:p>
          <a:p>
            <a:pPr defTabSz="801688">
              <a:spcBef>
                <a:spcPct val="20000"/>
              </a:spcBef>
            </a:pPr>
            <a:r>
              <a:rPr lang="en-US" sz="1400" b="1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*</a:t>
            </a:r>
            <a:r>
              <a:rPr lang="ko-KR" altLang="en-US" sz="1400" b="1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속도</a:t>
            </a:r>
            <a:r>
              <a:rPr lang="en-US" altLang="ko-KR" sz="1400" b="1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       Speed</a:t>
            </a:r>
          </a:p>
          <a:p>
            <a:pPr defTabSz="801688">
              <a:spcBef>
                <a:spcPct val="20000"/>
              </a:spcBef>
            </a:pPr>
            <a:endParaRPr lang="en-US" altLang="ko-KR" sz="1400" b="1" noProof="1" smtClean="0">
              <a:solidFill>
                <a:srgbClr val="FFFFFF"/>
              </a:solidFill>
              <a:latin typeface="HY강B" pitchFamily="18" charset="-127"/>
              <a:ea typeface="HY강B" pitchFamily="18" charset="-127"/>
              <a:cs typeface="Arial" charset="0"/>
            </a:endParaRPr>
          </a:p>
          <a:p>
            <a:pPr defTabSz="801688">
              <a:spcBef>
                <a:spcPct val="20000"/>
              </a:spcBef>
            </a:pPr>
            <a:r>
              <a:rPr lang="en-US" sz="1400" b="1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*</a:t>
            </a:r>
            <a:r>
              <a:rPr lang="ko-KR" altLang="en-US" sz="1400" b="1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정확성</a:t>
            </a:r>
            <a:r>
              <a:rPr lang="en-US" altLang="ko-KR" sz="1400" b="1" noProof="1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 </a:t>
            </a:r>
            <a:r>
              <a:rPr lang="en-US" altLang="ko-KR" sz="1400" b="1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  precision</a:t>
            </a:r>
          </a:p>
          <a:p>
            <a:pPr defTabSz="801688">
              <a:spcBef>
                <a:spcPct val="20000"/>
              </a:spcBef>
            </a:pPr>
            <a:endParaRPr lang="en-US" sz="1400" noProof="1">
              <a:solidFill>
                <a:srgbClr val="FFFFFF"/>
              </a:solidFill>
              <a:latin typeface="HY강B" pitchFamily="18" charset="-127"/>
              <a:ea typeface="HY강B" pitchFamily="18" charset="-127"/>
              <a:cs typeface="Arial" charset="0"/>
            </a:endParaRPr>
          </a:p>
        </p:txBody>
      </p:sp>
      <p:grpSp>
        <p:nvGrpSpPr>
          <p:cNvPr id="19468" name="Gruppe 383"/>
          <p:cNvGrpSpPr>
            <a:grpSpLocks/>
          </p:cNvGrpSpPr>
          <p:nvPr/>
        </p:nvGrpSpPr>
        <p:grpSpPr bwMode="auto">
          <a:xfrm>
            <a:off x="321734" y="2360613"/>
            <a:ext cx="1500717" cy="3289300"/>
            <a:chOff x="12787370" y="3362337"/>
            <a:chExt cx="2391678" cy="6991325"/>
          </a:xfrm>
        </p:grpSpPr>
        <p:grpSp>
          <p:nvGrpSpPr>
            <p:cNvPr id="19475" name="Gruppe 1605"/>
            <p:cNvGrpSpPr>
              <a:grpSpLocks/>
            </p:cNvGrpSpPr>
            <p:nvPr/>
          </p:nvGrpSpPr>
          <p:grpSpPr bwMode="auto">
            <a:xfrm>
              <a:off x="12787357" y="3362355"/>
              <a:ext cx="2391683" cy="6991276"/>
              <a:chOff x="-9513501" y="-8286832"/>
              <a:chExt cx="3613597" cy="10563225"/>
            </a:xfrm>
          </p:grpSpPr>
          <p:sp>
            <p:nvSpPr>
              <p:cNvPr id="19477" name="Freeform 1502"/>
              <p:cNvSpPr>
                <a:spLocks/>
              </p:cNvSpPr>
              <p:nvPr/>
            </p:nvSpPr>
            <p:spPr bwMode="auto">
              <a:xfrm>
                <a:off x="-6226705" y="-6292141"/>
                <a:ext cx="101421" cy="60104"/>
              </a:xfrm>
              <a:custGeom>
                <a:avLst/>
                <a:gdLst>
                  <a:gd name="T0" fmla="*/ 0 w 27"/>
                  <a:gd name="T1" fmla="*/ 2147483647 h 16"/>
                  <a:gd name="T2" fmla="*/ 0 w 27"/>
                  <a:gd name="T3" fmla="*/ 2147483647 h 16"/>
                  <a:gd name="T4" fmla="*/ 2147483647 w 27"/>
                  <a:gd name="T5" fmla="*/ 2147483647 h 16"/>
                  <a:gd name="T6" fmla="*/ 2147483647 w 27"/>
                  <a:gd name="T7" fmla="*/ 0 h 16"/>
                  <a:gd name="T8" fmla="*/ 2147483647 w 27"/>
                  <a:gd name="T9" fmla="*/ 0 h 16"/>
                  <a:gd name="T10" fmla="*/ 2147483647 w 27"/>
                  <a:gd name="T11" fmla="*/ 2147483647 h 16"/>
                  <a:gd name="T12" fmla="*/ 2147483647 w 27"/>
                  <a:gd name="T13" fmla="*/ 2147483647 h 16"/>
                  <a:gd name="T14" fmla="*/ 2147483647 w 27"/>
                  <a:gd name="T15" fmla="*/ 2147483647 h 16"/>
                  <a:gd name="T16" fmla="*/ 2147483647 w 27"/>
                  <a:gd name="T17" fmla="*/ 2147483647 h 16"/>
                  <a:gd name="T18" fmla="*/ 2147483647 w 27"/>
                  <a:gd name="T19" fmla="*/ 2147483647 h 16"/>
                  <a:gd name="T20" fmla="*/ 2147483647 w 27"/>
                  <a:gd name="T21" fmla="*/ 2147483647 h 16"/>
                  <a:gd name="T22" fmla="*/ 2147483647 w 27"/>
                  <a:gd name="T23" fmla="*/ 2147483647 h 16"/>
                  <a:gd name="T24" fmla="*/ 0 w 27"/>
                  <a:gd name="T25" fmla="*/ 2147483647 h 16"/>
                  <a:gd name="T26" fmla="*/ 0 w 27"/>
                  <a:gd name="T27" fmla="*/ 2147483647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7"/>
                  <a:gd name="T43" fmla="*/ 0 h 16"/>
                  <a:gd name="T44" fmla="*/ 27 w 27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7" h="16">
                    <a:moveTo>
                      <a:pt x="0" y="11"/>
                    </a:moveTo>
                    <a:lnTo>
                      <a:pt x="0" y="11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11" y="5"/>
                    </a:lnTo>
                    <a:lnTo>
                      <a:pt x="22" y="11"/>
                    </a:lnTo>
                    <a:lnTo>
                      <a:pt x="27" y="11"/>
                    </a:lnTo>
                    <a:lnTo>
                      <a:pt x="22" y="16"/>
                    </a:lnTo>
                    <a:lnTo>
                      <a:pt x="22" y="11"/>
                    </a:lnTo>
                    <a:lnTo>
                      <a:pt x="16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478" name="Freeform 1503"/>
              <p:cNvSpPr>
                <a:spLocks/>
              </p:cNvSpPr>
              <p:nvPr/>
            </p:nvSpPr>
            <p:spPr bwMode="auto">
              <a:xfrm>
                <a:off x="-6369446" y="-6292141"/>
                <a:ext cx="60101" cy="60104"/>
              </a:xfrm>
              <a:custGeom>
                <a:avLst/>
                <a:gdLst>
                  <a:gd name="T0" fmla="*/ 2147483647 w 16"/>
                  <a:gd name="T1" fmla="*/ 0 h 16"/>
                  <a:gd name="T2" fmla="*/ 2147483647 w 16"/>
                  <a:gd name="T3" fmla="*/ 0 h 16"/>
                  <a:gd name="T4" fmla="*/ 2147483647 w 16"/>
                  <a:gd name="T5" fmla="*/ 2147483647 h 16"/>
                  <a:gd name="T6" fmla="*/ 2147483647 w 16"/>
                  <a:gd name="T7" fmla="*/ 2147483647 h 16"/>
                  <a:gd name="T8" fmla="*/ 2147483647 w 16"/>
                  <a:gd name="T9" fmla="*/ 0 h 16"/>
                  <a:gd name="T10" fmla="*/ 2147483647 w 16"/>
                  <a:gd name="T11" fmla="*/ 0 h 16"/>
                  <a:gd name="T12" fmla="*/ 2147483647 w 16"/>
                  <a:gd name="T13" fmla="*/ 2147483647 h 16"/>
                  <a:gd name="T14" fmla="*/ 2147483647 w 16"/>
                  <a:gd name="T15" fmla="*/ 2147483647 h 16"/>
                  <a:gd name="T16" fmla="*/ 2147483647 w 16"/>
                  <a:gd name="T17" fmla="*/ 2147483647 h 16"/>
                  <a:gd name="T18" fmla="*/ 0 w 16"/>
                  <a:gd name="T19" fmla="*/ 2147483647 h 16"/>
                  <a:gd name="T20" fmla="*/ 0 w 16"/>
                  <a:gd name="T21" fmla="*/ 2147483647 h 16"/>
                  <a:gd name="T22" fmla="*/ 2147483647 w 16"/>
                  <a:gd name="T23" fmla="*/ 0 h 16"/>
                  <a:gd name="T24" fmla="*/ 2147483647 w 16"/>
                  <a:gd name="T25" fmla="*/ 0 h 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"/>
                  <a:gd name="T40" fmla="*/ 0 h 16"/>
                  <a:gd name="T41" fmla="*/ 16 w 16"/>
                  <a:gd name="T42" fmla="*/ 16 h 1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" h="16">
                    <a:moveTo>
                      <a:pt x="5" y="0"/>
                    </a:moveTo>
                    <a:lnTo>
                      <a:pt x="5" y="0"/>
                    </a:lnTo>
                    <a:lnTo>
                      <a:pt x="5" y="5"/>
                    </a:lnTo>
                    <a:lnTo>
                      <a:pt x="16" y="0"/>
                    </a:lnTo>
                    <a:lnTo>
                      <a:pt x="16" y="11"/>
                    </a:lnTo>
                    <a:lnTo>
                      <a:pt x="5" y="16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479" name="Freeform 1504"/>
              <p:cNvSpPr>
                <a:spLocks/>
              </p:cNvSpPr>
              <p:nvPr/>
            </p:nvSpPr>
            <p:spPr bwMode="auto">
              <a:xfrm>
                <a:off x="-6391984" y="-6232037"/>
                <a:ext cx="105177" cy="60104"/>
              </a:xfrm>
              <a:custGeom>
                <a:avLst/>
                <a:gdLst>
                  <a:gd name="T0" fmla="*/ 2147483647 w 28"/>
                  <a:gd name="T1" fmla="*/ 2147483647 h 16"/>
                  <a:gd name="T2" fmla="*/ 2147483647 w 28"/>
                  <a:gd name="T3" fmla="*/ 2147483647 h 16"/>
                  <a:gd name="T4" fmla="*/ 2147483647 w 28"/>
                  <a:gd name="T5" fmla="*/ 2147483647 h 16"/>
                  <a:gd name="T6" fmla="*/ 0 w 28"/>
                  <a:gd name="T7" fmla="*/ 2147483647 h 16"/>
                  <a:gd name="T8" fmla="*/ 0 w 28"/>
                  <a:gd name="T9" fmla="*/ 2147483647 h 16"/>
                  <a:gd name="T10" fmla="*/ 0 w 28"/>
                  <a:gd name="T11" fmla="*/ 2147483647 h 16"/>
                  <a:gd name="T12" fmla="*/ 0 w 28"/>
                  <a:gd name="T13" fmla="*/ 0 h 16"/>
                  <a:gd name="T14" fmla="*/ 0 w 28"/>
                  <a:gd name="T15" fmla="*/ 0 h 16"/>
                  <a:gd name="T16" fmla="*/ 0 w 28"/>
                  <a:gd name="T17" fmla="*/ 2147483647 h 16"/>
                  <a:gd name="T18" fmla="*/ 0 w 28"/>
                  <a:gd name="T19" fmla="*/ 2147483647 h 16"/>
                  <a:gd name="T20" fmla="*/ 2147483647 w 28"/>
                  <a:gd name="T21" fmla="*/ 2147483647 h 16"/>
                  <a:gd name="T22" fmla="*/ 2147483647 w 28"/>
                  <a:gd name="T23" fmla="*/ 2147483647 h 16"/>
                  <a:gd name="T24" fmla="*/ 2147483647 w 28"/>
                  <a:gd name="T25" fmla="*/ 2147483647 h 16"/>
                  <a:gd name="T26" fmla="*/ 2147483647 w 28"/>
                  <a:gd name="T27" fmla="*/ 2147483647 h 16"/>
                  <a:gd name="T28" fmla="*/ 2147483647 w 28"/>
                  <a:gd name="T29" fmla="*/ 2147483647 h 16"/>
                  <a:gd name="T30" fmla="*/ 2147483647 w 28"/>
                  <a:gd name="T31" fmla="*/ 2147483647 h 16"/>
                  <a:gd name="T32" fmla="*/ 2147483647 w 28"/>
                  <a:gd name="T33" fmla="*/ 2147483647 h 16"/>
                  <a:gd name="T34" fmla="*/ 2147483647 w 28"/>
                  <a:gd name="T35" fmla="*/ 2147483647 h 16"/>
                  <a:gd name="T36" fmla="*/ 2147483647 w 28"/>
                  <a:gd name="T37" fmla="*/ 2147483647 h 1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"/>
                  <a:gd name="T58" fmla="*/ 0 h 16"/>
                  <a:gd name="T59" fmla="*/ 28 w 28"/>
                  <a:gd name="T60" fmla="*/ 16 h 1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" h="16">
                    <a:moveTo>
                      <a:pt x="22" y="16"/>
                    </a:moveTo>
                    <a:lnTo>
                      <a:pt x="22" y="16"/>
                    </a:lnTo>
                    <a:lnTo>
                      <a:pt x="17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6" y="6"/>
                    </a:lnTo>
                    <a:lnTo>
                      <a:pt x="17" y="6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8" y="16"/>
                    </a:lnTo>
                    <a:lnTo>
                      <a:pt x="22" y="1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480" name="Freeform 1505"/>
              <p:cNvSpPr>
                <a:spLocks/>
              </p:cNvSpPr>
              <p:nvPr/>
            </p:nvSpPr>
            <p:spPr bwMode="auto">
              <a:xfrm>
                <a:off x="-6249243" y="-6149394"/>
                <a:ext cx="146497" cy="41321"/>
              </a:xfrm>
              <a:custGeom>
                <a:avLst/>
                <a:gdLst>
                  <a:gd name="T0" fmla="*/ 0 w 39"/>
                  <a:gd name="T1" fmla="*/ 0 h 11"/>
                  <a:gd name="T2" fmla="*/ 0 w 39"/>
                  <a:gd name="T3" fmla="*/ 0 h 11"/>
                  <a:gd name="T4" fmla="*/ 2147483647 w 39"/>
                  <a:gd name="T5" fmla="*/ 0 h 11"/>
                  <a:gd name="T6" fmla="*/ 2147483647 w 39"/>
                  <a:gd name="T7" fmla="*/ 0 h 11"/>
                  <a:gd name="T8" fmla="*/ 2147483647 w 39"/>
                  <a:gd name="T9" fmla="*/ 2147483647 h 11"/>
                  <a:gd name="T10" fmla="*/ 2147483647 w 39"/>
                  <a:gd name="T11" fmla="*/ 2147483647 h 11"/>
                  <a:gd name="T12" fmla="*/ 2147483647 w 39"/>
                  <a:gd name="T13" fmla="*/ 2147483647 h 11"/>
                  <a:gd name="T14" fmla="*/ 2147483647 w 39"/>
                  <a:gd name="T15" fmla="*/ 2147483647 h 11"/>
                  <a:gd name="T16" fmla="*/ 0 w 39"/>
                  <a:gd name="T17" fmla="*/ 0 h 11"/>
                  <a:gd name="T18" fmla="*/ 0 w 39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11"/>
                  <a:gd name="T32" fmla="*/ 39 w 39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11">
                    <a:moveTo>
                      <a:pt x="0" y="0"/>
                    </a:moveTo>
                    <a:lnTo>
                      <a:pt x="0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39" y="11"/>
                    </a:lnTo>
                    <a:lnTo>
                      <a:pt x="11" y="5"/>
                    </a:lnTo>
                    <a:lnTo>
                      <a:pt x="6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481" name="Freeform 1506"/>
              <p:cNvSpPr>
                <a:spLocks/>
              </p:cNvSpPr>
              <p:nvPr/>
            </p:nvSpPr>
            <p:spPr bwMode="auto">
              <a:xfrm>
                <a:off x="-6391984" y="-6171933"/>
                <a:ext cx="105177" cy="63860"/>
              </a:xfrm>
              <a:custGeom>
                <a:avLst/>
                <a:gdLst>
                  <a:gd name="T0" fmla="*/ 2147483647 w 28"/>
                  <a:gd name="T1" fmla="*/ 2147483647 h 17"/>
                  <a:gd name="T2" fmla="*/ 2147483647 w 28"/>
                  <a:gd name="T3" fmla="*/ 2147483647 h 17"/>
                  <a:gd name="T4" fmla="*/ 2147483647 w 28"/>
                  <a:gd name="T5" fmla="*/ 2147483647 h 17"/>
                  <a:gd name="T6" fmla="*/ 2147483647 w 28"/>
                  <a:gd name="T7" fmla="*/ 2147483647 h 17"/>
                  <a:gd name="T8" fmla="*/ 0 w 28"/>
                  <a:gd name="T9" fmla="*/ 2147483647 h 17"/>
                  <a:gd name="T10" fmla="*/ 0 w 28"/>
                  <a:gd name="T11" fmla="*/ 2147483647 h 17"/>
                  <a:gd name="T12" fmla="*/ 0 w 28"/>
                  <a:gd name="T13" fmla="*/ 2147483647 h 17"/>
                  <a:gd name="T14" fmla="*/ 2147483647 w 28"/>
                  <a:gd name="T15" fmla="*/ 0 h 17"/>
                  <a:gd name="T16" fmla="*/ 2147483647 w 28"/>
                  <a:gd name="T17" fmla="*/ 2147483647 h 17"/>
                  <a:gd name="T18" fmla="*/ 2147483647 w 28"/>
                  <a:gd name="T19" fmla="*/ 2147483647 h 17"/>
                  <a:gd name="T20" fmla="*/ 2147483647 w 28"/>
                  <a:gd name="T21" fmla="*/ 2147483647 h 17"/>
                  <a:gd name="T22" fmla="*/ 2147483647 w 28"/>
                  <a:gd name="T23" fmla="*/ 2147483647 h 17"/>
                  <a:gd name="T24" fmla="*/ 2147483647 w 28"/>
                  <a:gd name="T25" fmla="*/ 2147483647 h 17"/>
                  <a:gd name="T26" fmla="*/ 2147483647 w 28"/>
                  <a:gd name="T27" fmla="*/ 2147483647 h 17"/>
                  <a:gd name="T28" fmla="*/ 2147483647 w 28"/>
                  <a:gd name="T29" fmla="*/ 2147483647 h 1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"/>
                  <a:gd name="T46" fmla="*/ 0 h 17"/>
                  <a:gd name="T47" fmla="*/ 28 w 28"/>
                  <a:gd name="T48" fmla="*/ 17 h 1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" h="17">
                    <a:moveTo>
                      <a:pt x="22" y="17"/>
                    </a:moveTo>
                    <a:lnTo>
                      <a:pt x="22" y="17"/>
                    </a:lnTo>
                    <a:lnTo>
                      <a:pt x="22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482" name="Freeform 1507"/>
              <p:cNvSpPr>
                <a:spLocks/>
              </p:cNvSpPr>
              <p:nvPr/>
            </p:nvSpPr>
            <p:spPr bwMode="auto">
              <a:xfrm>
                <a:off x="-6226705" y="-6108073"/>
                <a:ext cx="123959" cy="41321"/>
              </a:xfrm>
              <a:custGeom>
                <a:avLst/>
                <a:gdLst>
                  <a:gd name="T0" fmla="*/ 2147483647 w 33"/>
                  <a:gd name="T1" fmla="*/ 2147483647 h 11"/>
                  <a:gd name="T2" fmla="*/ 2147483647 w 33"/>
                  <a:gd name="T3" fmla="*/ 2147483647 h 11"/>
                  <a:gd name="T4" fmla="*/ 2147483647 w 33"/>
                  <a:gd name="T5" fmla="*/ 2147483647 h 11"/>
                  <a:gd name="T6" fmla="*/ 0 w 33"/>
                  <a:gd name="T7" fmla="*/ 2147483647 h 11"/>
                  <a:gd name="T8" fmla="*/ 0 w 33"/>
                  <a:gd name="T9" fmla="*/ 2147483647 h 11"/>
                  <a:gd name="T10" fmla="*/ 0 w 33"/>
                  <a:gd name="T11" fmla="*/ 2147483647 h 11"/>
                  <a:gd name="T12" fmla="*/ 0 w 33"/>
                  <a:gd name="T13" fmla="*/ 2147483647 h 11"/>
                  <a:gd name="T14" fmla="*/ 2147483647 w 33"/>
                  <a:gd name="T15" fmla="*/ 0 h 11"/>
                  <a:gd name="T16" fmla="*/ 2147483647 w 33"/>
                  <a:gd name="T17" fmla="*/ 0 h 11"/>
                  <a:gd name="T18" fmla="*/ 2147483647 w 33"/>
                  <a:gd name="T19" fmla="*/ 0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2147483647 w 33"/>
                  <a:gd name="T25" fmla="*/ 2147483647 h 11"/>
                  <a:gd name="T26" fmla="*/ 2147483647 w 33"/>
                  <a:gd name="T27" fmla="*/ 2147483647 h 11"/>
                  <a:gd name="T28" fmla="*/ 2147483647 w 33"/>
                  <a:gd name="T29" fmla="*/ 2147483647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1"/>
                  <a:gd name="T47" fmla="*/ 33 w 33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1">
                    <a:moveTo>
                      <a:pt x="27" y="11"/>
                    </a:moveTo>
                    <a:lnTo>
                      <a:pt x="27" y="11"/>
                    </a:lnTo>
                    <a:lnTo>
                      <a:pt x="16" y="11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11" y="5"/>
                    </a:lnTo>
                    <a:lnTo>
                      <a:pt x="22" y="5"/>
                    </a:lnTo>
                    <a:lnTo>
                      <a:pt x="33" y="5"/>
                    </a:lnTo>
                    <a:lnTo>
                      <a:pt x="27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483" name="Freeform 1508"/>
              <p:cNvSpPr>
                <a:spLocks/>
              </p:cNvSpPr>
              <p:nvPr/>
            </p:nvSpPr>
            <p:spPr bwMode="auto">
              <a:xfrm>
                <a:off x="-6391984" y="-6108073"/>
                <a:ext cx="123959" cy="41321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0 w 33"/>
                  <a:gd name="T5" fmla="*/ 0 h 11"/>
                  <a:gd name="T6" fmla="*/ 2147483647 w 33"/>
                  <a:gd name="T7" fmla="*/ 0 h 11"/>
                  <a:gd name="T8" fmla="*/ 2147483647 w 33"/>
                  <a:gd name="T9" fmla="*/ 0 h 11"/>
                  <a:gd name="T10" fmla="*/ 2147483647 w 33"/>
                  <a:gd name="T11" fmla="*/ 0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0 w 33"/>
                  <a:gd name="T19" fmla="*/ 2147483647 h 11"/>
                  <a:gd name="T20" fmla="*/ 0 w 33"/>
                  <a:gd name="T21" fmla="*/ 2147483647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3"/>
                  <a:gd name="T34" fmla="*/ 0 h 11"/>
                  <a:gd name="T35" fmla="*/ 33 w 33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3" h="11">
                    <a:moveTo>
                      <a:pt x="0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11"/>
                    </a:lnTo>
                    <a:lnTo>
                      <a:pt x="22" y="11"/>
                    </a:lnTo>
                    <a:lnTo>
                      <a:pt x="11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484" name="Freeform 1509"/>
              <p:cNvSpPr>
                <a:spLocks/>
              </p:cNvSpPr>
              <p:nvPr/>
            </p:nvSpPr>
            <p:spPr bwMode="auto">
              <a:xfrm>
                <a:off x="-6185385" y="-6047969"/>
                <a:ext cx="101421" cy="41321"/>
              </a:xfrm>
              <a:custGeom>
                <a:avLst/>
                <a:gdLst>
                  <a:gd name="T0" fmla="*/ 0 w 27"/>
                  <a:gd name="T1" fmla="*/ 2147483647 h 11"/>
                  <a:gd name="T2" fmla="*/ 0 w 27"/>
                  <a:gd name="T3" fmla="*/ 2147483647 h 11"/>
                  <a:gd name="T4" fmla="*/ 2147483647 w 27"/>
                  <a:gd name="T5" fmla="*/ 0 h 11"/>
                  <a:gd name="T6" fmla="*/ 2147483647 w 27"/>
                  <a:gd name="T7" fmla="*/ 0 h 11"/>
                  <a:gd name="T8" fmla="*/ 2147483647 w 27"/>
                  <a:gd name="T9" fmla="*/ 2147483647 h 11"/>
                  <a:gd name="T10" fmla="*/ 2147483647 w 27"/>
                  <a:gd name="T11" fmla="*/ 2147483647 h 11"/>
                  <a:gd name="T12" fmla="*/ 2147483647 w 27"/>
                  <a:gd name="T13" fmla="*/ 2147483647 h 11"/>
                  <a:gd name="T14" fmla="*/ 2147483647 w 27"/>
                  <a:gd name="T15" fmla="*/ 2147483647 h 11"/>
                  <a:gd name="T16" fmla="*/ 2147483647 w 27"/>
                  <a:gd name="T17" fmla="*/ 2147483647 h 11"/>
                  <a:gd name="T18" fmla="*/ 0 w 27"/>
                  <a:gd name="T19" fmla="*/ 2147483647 h 11"/>
                  <a:gd name="T20" fmla="*/ 0 w 27"/>
                  <a:gd name="T21" fmla="*/ 2147483647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7"/>
                  <a:gd name="T34" fmla="*/ 0 h 11"/>
                  <a:gd name="T35" fmla="*/ 27 w 27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7" h="11">
                    <a:moveTo>
                      <a:pt x="0" y="6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6"/>
                    </a:lnTo>
                    <a:lnTo>
                      <a:pt x="27" y="11"/>
                    </a:lnTo>
                    <a:lnTo>
                      <a:pt x="16" y="11"/>
                    </a:lnTo>
                    <a:lnTo>
                      <a:pt x="5" y="1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485" name="Freeform 1510"/>
              <p:cNvSpPr>
                <a:spLocks/>
              </p:cNvSpPr>
              <p:nvPr/>
            </p:nvSpPr>
            <p:spPr bwMode="auto">
              <a:xfrm>
                <a:off x="-6391984" y="-6047969"/>
                <a:ext cx="123959" cy="41321"/>
              </a:xfrm>
              <a:custGeom>
                <a:avLst/>
                <a:gdLst>
                  <a:gd name="T0" fmla="*/ 2147483647 w 33"/>
                  <a:gd name="T1" fmla="*/ 2147483647 h 11"/>
                  <a:gd name="T2" fmla="*/ 2147483647 w 33"/>
                  <a:gd name="T3" fmla="*/ 2147483647 h 11"/>
                  <a:gd name="T4" fmla="*/ 2147483647 w 33"/>
                  <a:gd name="T5" fmla="*/ 2147483647 h 11"/>
                  <a:gd name="T6" fmla="*/ 2147483647 w 33"/>
                  <a:gd name="T7" fmla="*/ 2147483647 h 11"/>
                  <a:gd name="T8" fmla="*/ 0 w 33"/>
                  <a:gd name="T9" fmla="*/ 2147483647 h 11"/>
                  <a:gd name="T10" fmla="*/ 0 w 33"/>
                  <a:gd name="T11" fmla="*/ 2147483647 h 11"/>
                  <a:gd name="T12" fmla="*/ 0 w 33"/>
                  <a:gd name="T13" fmla="*/ 0 h 11"/>
                  <a:gd name="T14" fmla="*/ 2147483647 w 33"/>
                  <a:gd name="T15" fmla="*/ 0 h 11"/>
                  <a:gd name="T16" fmla="*/ 2147483647 w 33"/>
                  <a:gd name="T17" fmla="*/ 0 h 11"/>
                  <a:gd name="T18" fmla="*/ 2147483647 w 33"/>
                  <a:gd name="T19" fmla="*/ 0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2147483647 w 33"/>
                  <a:gd name="T25" fmla="*/ 2147483647 h 11"/>
                  <a:gd name="T26" fmla="*/ 2147483647 w 33"/>
                  <a:gd name="T27" fmla="*/ 2147483647 h 11"/>
                  <a:gd name="T28" fmla="*/ 2147483647 w 33"/>
                  <a:gd name="T29" fmla="*/ 2147483647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1"/>
                  <a:gd name="T47" fmla="*/ 33 w 33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1">
                    <a:moveTo>
                      <a:pt x="33" y="11"/>
                    </a:moveTo>
                    <a:lnTo>
                      <a:pt x="33" y="11"/>
                    </a:lnTo>
                    <a:lnTo>
                      <a:pt x="28" y="6"/>
                    </a:lnTo>
                    <a:lnTo>
                      <a:pt x="17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6"/>
                    </a:lnTo>
                    <a:lnTo>
                      <a:pt x="33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486" name="Freeform 1511"/>
              <p:cNvSpPr>
                <a:spLocks/>
              </p:cNvSpPr>
              <p:nvPr/>
            </p:nvSpPr>
            <p:spPr bwMode="auto">
              <a:xfrm>
                <a:off x="-6249243" y="-5984109"/>
                <a:ext cx="146497" cy="41321"/>
              </a:xfrm>
              <a:custGeom>
                <a:avLst/>
                <a:gdLst>
                  <a:gd name="T0" fmla="*/ 2147483647 w 39"/>
                  <a:gd name="T1" fmla="*/ 0 h 11"/>
                  <a:gd name="T2" fmla="*/ 2147483647 w 39"/>
                  <a:gd name="T3" fmla="*/ 0 h 11"/>
                  <a:gd name="T4" fmla="*/ 2147483647 w 39"/>
                  <a:gd name="T5" fmla="*/ 2147483647 h 11"/>
                  <a:gd name="T6" fmla="*/ 2147483647 w 39"/>
                  <a:gd name="T7" fmla="*/ 2147483647 h 11"/>
                  <a:gd name="T8" fmla="*/ 2147483647 w 39"/>
                  <a:gd name="T9" fmla="*/ 2147483647 h 11"/>
                  <a:gd name="T10" fmla="*/ 0 w 39"/>
                  <a:gd name="T11" fmla="*/ 2147483647 h 11"/>
                  <a:gd name="T12" fmla="*/ 0 w 39"/>
                  <a:gd name="T13" fmla="*/ 2147483647 h 11"/>
                  <a:gd name="T14" fmla="*/ 0 w 39"/>
                  <a:gd name="T15" fmla="*/ 0 h 11"/>
                  <a:gd name="T16" fmla="*/ 2147483647 w 39"/>
                  <a:gd name="T17" fmla="*/ 0 h 11"/>
                  <a:gd name="T18" fmla="*/ 2147483647 w 39"/>
                  <a:gd name="T19" fmla="*/ 0 h 11"/>
                  <a:gd name="T20" fmla="*/ 2147483647 w 39"/>
                  <a:gd name="T21" fmla="*/ 0 h 11"/>
                  <a:gd name="T22" fmla="*/ 2147483647 w 39"/>
                  <a:gd name="T23" fmla="*/ 0 h 11"/>
                  <a:gd name="T24" fmla="*/ 2147483647 w 39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11"/>
                  <a:gd name="T41" fmla="*/ 39 w 39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11">
                    <a:moveTo>
                      <a:pt x="39" y="0"/>
                    </a:moveTo>
                    <a:lnTo>
                      <a:pt x="39" y="0"/>
                    </a:lnTo>
                    <a:lnTo>
                      <a:pt x="33" y="5"/>
                    </a:lnTo>
                    <a:lnTo>
                      <a:pt x="22" y="5"/>
                    </a:lnTo>
                    <a:lnTo>
                      <a:pt x="11" y="5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487" name="Freeform 1512"/>
              <p:cNvSpPr>
                <a:spLocks/>
              </p:cNvSpPr>
              <p:nvPr/>
            </p:nvSpPr>
            <p:spPr bwMode="auto">
              <a:xfrm>
                <a:off x="-6391984" y="-5942788"/>
                <a:ext cx="123959" cy="41321"/>
              </a:xfrm>
              <a:custGeom>
                <a:avLst/>
                <a:gdLst>
                  <a:gd name="T0" fmla="*/ 0 w 33"/>
                  <a:gd name="T1" fmla="*/ 0 h 11"/>
                  <a:gd name="T2" fmla="*/ 0 w 33"/>
                  <a:gd name="T3" fmla="*/ 0 h 11"/>
                  <a:gd name="T4" fmla="*/ 2147483647 w 33"/>
                  <a:gd name="T5" fmla="*/ 0 h 11"/>
                  <a:gd name="T6" fmla="*/ 2147483647 w 33"/>
                  <a:gd name="T7" fmla="*/ 0 h 11"/>
                  <a:gd name="T8" fmla="*/ 2147483647 w 33"/>
                  <a:gd name="T9" fmla="*/ 2147483647 h 11"/>
                  <a:gd name="T10" fmla="*/ 2147483647 w 33"/>
                  <a:gd name="T11" fmla="*/ 2147483647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0 w 33"/>
                  <a:gd name="T23" fmla="*/ 2147483647 h 11"/>
                  <a:gd name="T24" fmla="*/ 0 w 33"/>
                  <a:gd name="T25" fmla="*/ 0 h 11"/>
                  <a:gd name="T26" fmla="*/ 0 w 33"/>
                  <a:gd name="T27" fmla="*/ 0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28" y="5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488" name="Freeform 1513"/>
              <p:cNvSpPr>
                <a:spLocks/>
              </p:cNvSpPr>
              <p:nvPr/>
            </p:nvSpPr>
            <p:spPr bwMode="auto">
              <a:xfrm>
                <a:off x="-6249243" y="-5942788"/>
                <a:ext cx="105177" cy="41321"/>
              </a:xfrm>
              <a:custGeom>
                <a:avLst/>
                <a:gdLst>
                  <a:gd name="T0" fmla="*/ 2147483647 w 28"/>
                  <a:gd name="T1" fmla="*/ 0 h 11"/>
                  <a:gd name="T2" fmla="*/ 2147483647 w 28"/>
                  <a:gd name="T3" fmla="*/ 0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2147483647 w 28"/>
                  <a:gd name="T9" fmla="*/ 2147483647 h 11"/>
                  <a:gd name="T10" fmla="*/ 0 w 28"/>
                  <a:gd name="T11" fmla="*/ 2147483647 h 11"/>
                  <a:gd name="T12" fmla="*/ 0 w 28"/>
                  <a:gd name="T13" fmla="*/ 2147483647 h 11"/>
                  <a:gd name="T14" fmla="*/ 0 w 28"/>
                  <a:gd name="T15" fmla="*/ 0 h 11"/>
                  <a:gd name="T16" fmla="*/ 2147483647 w 28"/>
                  <a:gd name="T17" fmla="*/ 0 h 11"/>
                  <a:gd name="T18" fmla="*/ 2147483647 w 28"/>
                  <a:gd name="T19" fmla="*/ 0 h 11"/>
                  <a:gd name="T20" fmla="*/ 2147483647 w 28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8"/>
                  <a:gd name="T34" fmla="*/ 0 h 11"/>
                  <a:gd name="T35" fmla="*/ 28 w 28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489" name="Freeform 1514"/>
              <p:cNvSpPr>
                <a:spLocks/>
              </p:cNvSpPr>
              <p:nvPr/>
            </p:nvSpPr>
            <p:spPr bwMode="auto">
              <a:xfrm>
                <a:off x="-6433304" y="-5882684"/>
                <a:ext cx="146497" cy="22539"/>
              </a:xfrm>
              <a:custGeom>
                <a:avLst/>
                <a:gdLst>
                  <a:gd name="T0" fmla="*/ 2147483647 w 39"/>
                  <a:gd name="T1" fmla="*/ 2147483647 h 6"/>
                  <a:gd name="T2" fmla="*/ 2147483647 w 39"/>
                  <a:gd name="T3" fmla="*/ 2147483647 h 6"/>
                  <a:gd name="T4" fmla="*/ 2147483647 w 39"/>
                  <a:gd name="T5" fmla="*/ 2147483647 h 6"/>
                  <a:gd name="T6" fmla="*/ 2147483647 w 39"/>
                  <a:gd name="T7" fmla="*/ 2147483647 h 6"/>
                  <a:gd name="T8" fmla="*/ 2147483647 w 39"/>
                  <a:gd name="T9" fmla="*/ 2147483647 h 6"/>
                  <a:gd name="T10" fmla="*/ 0 w 39"/>
                  <a:gd name="T11" fmla="*/ 0 h 6"/>
                  <a:gd name="T12" fmla="*/ 0 w 39"/>
                  <a:gd name="T13" fmla="*/ 0 h 6"/>
                  <a:gd name="T14" fmla="*/ 2147483647 w 39"/>
                  <a:gd name="T15" fmla="*/ 0 h 6"/>
                  <a:gd name="T16" fmla="*/ 2147483647 w 39"/>
                  <a:gd name="T17" fmla="*/ 0 h 6"/>
                  <a:gd name="T18" fmla="*/ 2147483647 w 39"/>
                  <a:gd name="T19" fmla="*/ 0 h 6"/>
                  <a:gd name="T20" fmla="*/ 2147483647 w 39"/>
                  <a:gd name="T21" fmla="*/ 2147483647 h 6"/>
                  <a:gd name="T22" fmla="*/ 2147483647 w 39"/>
                  <a:gd name="T23" fmla="*/ 2147483647 h 6"/>
                  <a:gd name="T24" fmla="*/ 2147483647 w 39"/>
                  <a:gd name="T25" fmla="*/ 2147483647 h 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6"/>
                  <a:gd name="T41" fmla="*/ 39 w 39"/>
                  <a:gd name="T42" fmla="*/ 6 h 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6">
                    <a:moveTo>
                      <a:pt x="33" y="6"/>
                    </a:moveTo>
                    <a:lnTo>
                      <a:pt x="33" y="6"/>
                    </a:lnTo>
                    <a:lnTo>
                      <a:pt x="28" y="6"/>
                    </a:lnTo>
                    <a:lnTo>
                      <a:pt x="17" y="6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0"/>
                    </a:lnTo>
                    <a:lnTo>
                      <a:pt x="39" y="6"/>
                    </a:lnTo>
                    <a:lnTo>
                      <a:pt x="33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490" name="Freeform 1515"/>
              <p:cNvSpPr>
                <a:spLocks/>
              </p:cNvSpPr>
              <p:nvPr/>
            </p:nvSpPr>
            <p:spPr bwMode="auto">
              <a:xfrm>
                <a:off x="-6226705" y="-5882684"/>
                <a:ext cx="123959" cy="41321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0 w 33"/>
                  <a:gd name="T5" fmla="*/ 2147483647 h 11"/>
                  <a:gd name="T6" fmla="*/ 2147483647 w 33"/>
                  <a:gd name="T7" fmla="*/ 0 h 11"/>
                  <a:gd name="T8" fmla="*/ 2147483647 w 33"/>
                  <a:gd name="T9" fmla="*/ 0 h 11"/>
                  <a:gd name="T10" fmla="*/ 2147483647 w 33"/>
                  <a:gd name="T11" fmla="*/ 0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0 w 33"/>
                  <a:gd name="T25" fmla="*/ 2147483647 h 11"/>
                  <a:gd name="T26" fmla="*/ 0 w 33"/>
                  <a:gd name="T27" fmla="*/ 2147483647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6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33" y="6"/>
                    </a:lnTo>
                    <a:lnTo>
                      <a:pt x="27" y="11"/>
                    </a:lnTo>
                    <a:lnTo>
                      <a:pt x="16" y="6"/>
                    </a:lnTo>
                    <a:lnTo>
                      <a:pt x="11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491" name="Freeform 1516"/>
              <p:cNvSpPr>
                <a:spLocks/>
              </p:cNvSpPr>
              <p:nvPr/>
            </p:nvSpPr>
            <p:spPr bwMode="auto">
              <a:xfrm>
                <a:off x="-6249243" y="-5822580"/>
                <a:ext cx="206599" cy="22539"/>
              </a:xfrm>
              <a:custGeom>
                <a:avLst/>
                <a:gdLst>
                  <a:gd name="T0" fmla="*/ 2147483647 w 55"/>
                  <a:gd name="T1" fmla="*/ 2147483647 h 6"/>
                  <a:gd name="T2" fmla="*/ 2147483647 w 55"/>
                  <a:gd name="T3" fmla="*/ 2147483647 h 6"/>
                  <a:gd name="T4" fmla="*/ 2147483647 w 55"/>
                  <a:gd name="T5" fmla="*/ 2147483647 h 6"/>
                  <a:gd name="T6" fmla="*/ 2147483647 w 55"/>
                  <a:gd name="T7" fmla="*/ 2147483647 h 6"/>
                  <a:gd name="T8" fmla="*/ 0 w 55"/>
                  <a:gd name="T9" fmla="*/ 0 h 6"/>
                  <a:gd name="T10" fmla="*/ 0 w 55"/>
                  <a:gd name="T11" fmla="*/ 0 h 6"/>
                  <a:gd name="T12" fmla="*/ 2147483647 w 55"/>
                  <a:gd name="T13" fmla="*/ 0 h 6"/>
                  <a:gd name="T14" fmla="*/ 2147483647 w 55"/>
                  <a:gd name="T15" fmla="*/ 0 h 6"/>
                  <a:gd name="T16" fmla="*/ 2147483647 w 55"/>
                  <a:gd name="T17" fmla="*/ 0 h 6"/>
                  <a:gd name="T18" fmla="*/ 2147483647 w 55"/>
                  <a:gd name="T19" fmla="*/ 2147483647 h 6"/>
                  <a:gd name="T20" fmla="*/ 2147483647 w 55"/>
                  <a:gd name="T21" fmla="*/ 2147483647 h 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6"/>
                  <a:gd name="T35" fmla="*/ 55 w 55"/>
                  <a:gd name="T36" fmla="*/ 6 h 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6">
                    <a:moveTo>
                      <a:pt x="55" y="6"/>
                    </a:moveTo>
                    <a:lnTo>
                      <a:pt x="55" y="6"/>
                    </a:lnTo>
                    <a:lnTo>
                      <a:pt x="28" y="6"/>
                    </a:lnTo>
                    <a:lnTo>
                      <a:pt x="11" y="6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44" y="0"/>
                    </a:lnTo>
                    <a:lnTo>
                      <a:pt x="50" y="0"/>
                    </a:lnTo>
                    <a:lnTo>
                      <a:pt x="55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492" name="Freeform 1517"/>
              <p:cNvSpPr>
                <a:spLocks/>
              </p:cNvSpPr>
              <p:nvPr/>
            </p:nvSpPr>
            <p:spPr bwMode="auto">
              <a:xfrm>
                <a:off x="-6391984" y="-5841363"/>
                <a:ext cx="123959" cy="41321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2147483647 w 33"/>
                  <a:gd name="T5" fmla="*/ 0 h 11"/>
                  <a:gd name="T6" fmla="*/ 2147483647 w 33"/>
                  <a:gd name="T7" fmla="*/ 0 h 11"/>
                  <a:gd name="T8" fmla="*/ 2147483647 w 33"/>
                  <a:gd name="T9" fmla="*/ 2147483647 h 11"/>
                  <a:gd name="T10" fmla="*/ 2147483647 w 33"/>
                  <a:gd name="T11" fmla="*/ 0 h 11"/>
                  <a:gd name="T12" fmla="*/ 2147483647 w 33"/>
                  <a:gd name="T13" fmla="*/ 0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0 w 33"/>
                  <a:gd name="T23" fmla="*/ 2147483647 h 11"/>
                  <a:gd name="T24" fmla="*/ 0 w 33"/>
                  <a:gd name="T25" fmla="*/ 2147483647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1"/>
                  <a:gd name="T41" fmla="*/ 33 w 33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1">
                    <a:moveTo>
                      <a:pt x="0" y="5"/>
                    </a:moveTo>
                    <a:lnTo>
                      <a:pt x="0" y="5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28" y="5"/>
                    </a:lnTo>
                    <a:lnTo>
                      <a:pt x="33" y="0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493" name="Freeform 1518"/>
              <p:cNvSpPr>
                <a:spLocks/>
              </p:cNvSpPr>
              <p:nvPr/>
            </p:nvSpPr>
            <p:spPr bwMode="auto">
              <a:xfrm>
                <a:off x="-6249243" y="-5781259"/>
                <a:ext cx="206599" cy="41321"/>
              </a:xfrm>
              <a:custGeom>
                <a:avLst/>
                <a:gdLst>
                  <a:gd name="T0" fmla="*/ 2147483647 w 55"/>
                  <a:gd name="T1" fmla="*/ 2147483647 h 11"/>
                  <a:gd name="T2" fmla="*/ 2147483647 w 55"/>
                  <a:gd name="T3" fmla="*/ 2147483647 h 11"/>
                  <a:gd name="T4" fmla="*/ 2147483647 w 55"/>
                  <a:gd name="T5" fmla="*/ 2147483647 h 11"/>
                  <a:gd name="T6" fmla="*/ 2147483647 w 55"/>
                  <a:gd name="T7" fmla="*/ 2147483647 h 11"/>
                  <a:gd name="T8" fmla="*/ 2147483647 w 55"/>
                  <a:gd name="T9" fmla="*/ 2147483647 h 11"/>
                  <a:gd name="T10" fmla="*/ 0 w 55"/>
                  <a:gd name="T11" fmla="*/ 2147483647 h 11"/>
                  <a:gd name="T12" fmla="*/ 0 w 55"/>
                  <a:gd name="T13" fmla="*/ 2147483647 h 11"/>
                  <a:gd name="T14" fmla="*/ 2147483647 w 55"/>
                  <a:gd name="T15" fmla="*/ 0 h 11"/>
                  <a:gd name="T16" fmla="*/ 2147483647 w 55"/>
                  <a:gd name="T17" fmla="*/ 2147483647 h 11"/>
                  <a:gd name="T18" fmla="*/ 2147483647 w 55"/>
                  <a:gd name="T19" fmla="*/ 2147483647 h 11"/>
                  <a:gd name="T20" fmla="*/ 2147483647 w 55"/>
                  <a:gd name="T21" fmla="*/ 2147483647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11"/>
                  <a:gd name="T35" fmla="*/ 55 w 55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11">
                    <a:moveTo>
                      <a:pt x="55" y="11"/>
                    </a:moveTo>
                    <a:lnTo>
                      <a:pt x="55" y="11"/>
                    </a:lnTo>
                    <a:lnTo>
                      <a:pt x="39" y="11"/>
                    </a:lnTo>
                    <a:lnTo>
                      <a:pt x="22" y="11"/>
                    </a:lnTo>
                    <a:lnTo>
                      <a:pt x="6" y="11"/>
                    </a:lnTo>
                    <a:lnTo>
                      <a:pt x="0" y="6"/>
                    </a:lnTo>
                    <a:lnTo>
                      <a:pt x="22" y="0"/>
                    </a:lnTo>
                    <a:lnTo>
                      <a:pt x="44" y="6"/>
                    </a:lnTo>
                    <a:lnTo>
                      <a:pt x="55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494" name="Freeform 1519"/>
              <p:cNvSpPr>
                <a:spLocks/>
              </p:cNvSpPr>
              <p:nvPr/>
            </p:nvSpPr>
            <p:spPr bwMode="auto">
              <a:xfrm>
                <a:off x="-6391984" y="-5781259"/>
                <a:ext cx="105177" cy="41321"/>
              </a:xfrm>
              <a:custGeom>
                <a:avLst/>
                <a:gdLst>
                  <a:gd name="T0" fmla="*/ 2147483647 w 28"/>
                  <a:gd name="T1" fmla="*/ 0 h 11"/>
                  <a:gd name="T2" fmla="*/ 2147483647 w 28"/>
                  <a:gd name="T3" fmla="*/ 0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2147483647 w 28"/>
                  <a:gd name="T9" fmla="*/ 2147483647 h 11"/>
                  <a:gd name="T10" fmla="*/ 2147483647 w 28"/>
                  <a:gd name="T11" fmla="*/ 2147483647 h 11"/>
                  <a:gd name="T12" fmla="*/ 2147483647 w 28"/>
                  <a:gd name="T13" fmla="*/ 2147483647 h 11"/>
                  <a:gd name="T14" fmla="*/ 2147483647 w 28"/>
                  <a:gd name="T15" fmla="*/ 2147483647 h 11"/>
                  <a:gd name="T16" fmla="*/ 2147483647 w 28"/>
                  <a:gd name="T17" fmla="*/ 2147483647 h 11"/>
                  <a:gd name="T18" fmla="*/ 2147483647 w 28"/>
                  <a:gd name="T19" fmla="*/ 2147483647 h 11"/>
                  <a:gd name="T20" fmla="*/ 0 w 28"/>
                  <a:gd name="T21" fmla="*/ 2147483647 h 11"/>
                  <a:gd name="T22" fmla="*/ 0 w 28"/>
                  <a:gd name="T23" fmla="*/ 2147483647 h 11"/>
                  <a:gd name="T24" fmla="*/ 0 w 28"/>
                  <a:gd name="T25" fmla="*/ 2147483647 h 11"/>
                  <a:gd name="T26" fmla="*/ 0 w 28"/>
                  <a:gd name="T27" fmla="*/ 2147483647 h 11"/>
                  <a:gd name="T28" fmla="*/ 0 w 28"/>
                  <a:gd name="T29" fmla="*/ 2147483647 h 11"/>
                  <a:gd name="T30" fmla="*/ 0 w 28"/>
                  <a:gd name="T31" fmla="*/ 0 h 11"/>
                  <a:gd name="T32" fmla="*/ 0 w 28"/>
                  <a:gd name="T33" fmla="*/ 0 h 11"/>
                  <a:gd name="T34" fmla="*/ 2147483647 w 28"/>
                  <a:gd name="T35" fmla="*/ 0 h 11"/>
                  <a:gd name="T36" fmla="*/ 2147483647 w 28"/>
                  <a:gd name="T37" fmla="*/ 0 h 11"/>
                  <a:gd name="T38" fmla="*/ 2147483647 w 28"/>
                  <a:gd name="T39" fmla="*/ 0 h 11"/>
                  <a:gd name="T40" fmla="*/ 2147483647 w 28"/>
                  <a:gd name="T41" fmla="*/ 0 h 1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8"/>
                  <a:gd name="T64" fmla="*/ 0 h 11"/>
                  <a:gd name="T65" fmla="*/ 28 w 28"/>
                  <a:gd name="T66" fmla="*/ 11 h 11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1"/>
                    </a:lnTo>
                    <a:lnTo>
                      <a:pt x="22" y="6"/>
                    </a:lnTo>
                    <a:lnTo>
                      <a:pt x="11" y="11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22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495" name="Freeform 1520"/>
              <p:cNvSpPr>
                <a:spLocks/>
              </p:cNvSpPr>
              <p:nvPr/>
            </p:nvSpPr>
            <p:spPr bwMode="auto">
              <a:xfrm>
                <a:off x="-6226705" y="-6209498"/>
                <a:ext cx="123959" cy="37565"/>
              </a:xfrm>
              <a:custGeom>
                <a:avLst/>
                <a:gdLst>
                  <a:gd name="T0" fmla="*/ 2147483647 w 33"/>
                  <a:gd name="T1" fmla="*/ 0 h 10"/>
                  <a:gd name="T2" fmla="*/ 2147483647 w 33"/>
                  <a:gd name="T3" fmla="*/ 0 h 10"/>
                  <a:gd name="T4" fmla="*/ 2147483647 w 33"/>
                  <a:gd name="T5" fmla="*/ 0 h 10"/>
                  <a:gd name="T6" fmla="*/ 2147483647 w 33"/>
                  <a:gd name="T7" fmla="*/ 2147483647 h 10"/>
                  <a:gd name="T8" fmla="*/ 2147483647 w 33"/>
                  <a:gd name="T9" fmla="*/ 0 h 10"/>
                  <a:gd name="T10" fmla="*/ 2147483647 w 33"/>
                  <a:gd name="T11" fmla="*/ 0 h 10"/>
                  <a:gd name="T12" fmla="*/ 2147483647 w 33"/>
                  <a:gd name="T13" fmla="*/ 2147483647 h 10"/>
                  <a:gd name="T14" fmla="*/ 2147483647 w 33"/>
                  <a:gd name="T15" fmla="*/ 2147483647 h 10"/>
                  <a:gd name="T16" fmla="*/ 2147483647 w 33"/>
                  <a:gd name="T17" fmla="*/ 2147483647 h 10"/>
                  <a:gd name="T18" fmla="*/ 2147483647 w 33"/>
                  <a:gd name="T19" fmla="*/ 2147483647 h 10"/>
                  <a:gd name="T20" fmla="*/ 0 w 33"/>
                  <a:gd name="T21" fmla="*/ 2147483647 h 10"/>
                  <a:gd name="T22" fmla="*/ 2147483647 w 33"/>
                  <a:gd name="T23" fmla="*/ 0 h 10"/>
                  <a:gd name="T24" fmla="*/ 2147483647 w 33"/>
                  <a:gd name="T25" fmla="*/ 0 h 1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0"/>
                  <a:gd name="T41" fmla="*/ 33 w 33"/>
                  <a:gd name="T42" fmla="*/ 10 h 1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0">
                    <a:moveTo>
                      <a:pt x="5" y="0"/>
                    </a:moveTo>
                    <a:lnTo>
                      <a:pt x="5" y="0"/>
                    </a:lnTo>
                    <a:lnTo>
                      <a:pt x="11" y="5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33" y="5"/>
                    </a:lnTo>
                    <a:lnTo>
                      <a:pt x="33" y="10"/>
                    </a:lnTo>
                    <a:lnTo>
                      <a:pt x="11" y="10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496" name="Freeform 1521"/>
              <p:cNvSpPr>
                <a:spLocks/>
              </p:cNvSpPr>
              <p:nvPr/>
            </p:nvSpPr>
            <p:spPr bwMode="auto">
              <a:xfrm>
                <a:off x="-6226705" y="-6292141"/>
                <a:ext cx="101421" cy="60104"/>
              </a:xfrm>
              <a:custGeom>
                <a:avLst/>
                <a:gdLst>
                  <a:gd name="T0" fmla="*/ 0 w 27"/>
                  <a:gd name="T1" fmla="*/ 2147483647 h 16"/>
                  <a:gd name="T2" fmla="*/ 0 w 27"/>
                  <a:gd name="T3" fmla="*/ 2147483647 h 16"/>
                  <a:gd name="T4" fmla="*/ 2147483647 w 27"/>
                  <a:gd name="T5" fmla="*/ 2147483647 h 16"/>
                  <a:gd name="T6" fmla="*/ 2147483647 w 27"/>
                  <a:gd name="T7" fmla="*/ 0 h 16"/>
                  <a:gd name="T8" fmla="*/ 2147483647 w 27"/>
                  <a:gd name="T9" fmla="*/ 0 h 16"/>
                  <a:gd name="T10" fmla="*/ 2147483647 w 27"/>
                  <a:gd name="T11" fmla="*/ 2147483647 h 16"/>
                  <a:gd name="T12" fmla="*/ 2147483647 w 27"/>
                  <a:gd name="T13" fmla="*/ 2147483647 h 16"/>
                  <a:gd name="T14" fmla="*/ 2147483647 w 27"/>
                  <a:gd name="T15" fmla="*/ 2147483647 h 16"/>
                  <a:gd name="T16" fmla="*/ 2147483647 w 27"/>
                  <a:gd name="T17" fmla="*/ 2147483647 h 16"/>
                  <a:gd name="T18" fmla="*/ 2147483647 w 27"/>
                  <a:gd name="T19" fmla="*/ 2147483647 h 16"/>
                  <a:gd name="T20" fmla="*/ 2147483647 w 27"/>
                  <a:gd name="T21" fmla="*/ 2147483647 h 16"/>
                  <a:gd name="T22" fmla="*/ 2147483647 w 27"/>
                  <a:gd name="T23" fmla="*/ 2147483647 h 16"/>
                  <a:gd name="T24" fmla="*/ 0 w 27"/>
                  <a:gd name="T25" fmla="*/ 2147483647 h 16"/>
                  <a:gd name="T26" fmla="*/ 0 w 27"/>
                  <a:gd name="T27" fmla="*/ 2147483647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7"/>
                  <a:gd name="T43" fmla="*/ 0 h 16"/>
                  <a:gd name="T44" fmla="*/ 27 w 27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7" h="16">
                    <a:moveTo>
                      <a:pt x="0" y="11"/>
                    </a:moveTo>
                    <a:lnTo>
                      <a:pt x="0" y="11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11" y="5"/>
                    </a:lnTo>
                    <a:lnTo>
                      <a:pt x="22" y="11"/>
                    </a:lnTo>
                    <a:lnTo>
                      <a:pt x="27" y="11"/>
                    </a:lnTo>
                    <a:lnTo>
                      <a:pt x="22" y="16"/>
                    </a:lnTo>
                    <a:lnTo>
                      <a:pt x="22" y="11"/>
                    </a:lnTo>
                    <a:lnTo>
                      <a:pt x="16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497" name="Freeform 1522"/>
              <p:cNvSpPr>
                <a:spLocks/>
              </p:cNvSpPr>
              <p:nvPr/>
            </p:nvSpPr>
            <p:spPr bwMode="auto">
              <a:xfrm>
                <a:off x="-6369446" y="-6292141"/>
                <a:ext cx="60101" cy="60104"/>
              </a:xfrm>
              <a:custGeom>
                <a:avLst/>
                <a:gdLst>
                  <a:gd name="T0" fmla="*/ 2147483647 w 16"/>
                  <a:gd name="T1" fmla="*/ 0 h 16"/>
                  <a:gd name="T2" fmla="*/ 2147483647 w 16"/>
                  <a:gd name="T3" fmla="*/ 0 h 16"/>
                  <a:gd name="T4" fmla="*/ 2147483647 w 16"/>
                  <a:gd name="T5" fmla="*/ 2147483647 h 16"/>
                  <a:gd name="T6" fmla="*/ 2147483647 w 16"/>
                  <a:gd name="T7" fmla="*/ 2147483647 h 16"/>
                  <a:gd name="T8" fmla="*/ 2147483647 w 16"/>
                  <a:gd name="T9" fmla="*/ 0 h 16"/>
                  <a:gd name="T10" fmla="*/ 2147483647 w 16"/>
                  <a:gd name="T11" fmla="*/ 0 h 16"/>
                  <a:gd name="T12" fmla="*/ 2147483647 w 16"/>
                  <a:gd name="T13" fmla="*/ 2147483647 h 16"/>
                  <a:gd name="T14" fmla="*/ 2147483647 w 16"/>
                  <a:gd name="T15" fmla="*/ 2147483647 h 16"/>
                  <a:gd name="T16" fmla="*/ 2147483647 w 16"/>
                  <a:gd name="T17" fmla="*/ 2147483647 h 16"/>
                  <a:gd name="T18" fmla="*/ 0 w 16"/>
                  <a:gd name="T19" fmla="*/ 2147483647 h 16"/>
                  <a:gd name="T20" fmla="*/ 0 w 16"/>
                  <a:gd name="T21" fmla="*/ 2147483647 h 16"/>
                  <a:gd name="T22" fmla="*/ 2147483647 w 16"/>
                  <a:gd name="T23" fmla="*/ 0 h 16"/>
                  <a:gd name="T24" fmla="*/ 2147483647 w 16"/>
                  <a:gd name="T25" fmla="*/ 0 h 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"/>
                  <a:gd name="T40" fmla="*/ 0 h 16"/>
                  <a:gd name="T41" fmla="*/ 16 w 16"/>
                  <a:gd name="T42" fmla="*/ 16 h 1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" h="16">
                    <a:moveTo>
                      <a:pt x="5" y="0"/>
                    </a:moveTo>
                    <a:lnTo>
                      <a:pt x="5" y="0"/>
                    </a:lnTo>
                    <a:lnTo>
                      <a:pt x="5" y="5"/>
                    </a:lnTo>
                    <a:lnTo>
                      <a:pt x="16" y="0"/>
                    </a:lnTo>
                    <a:lnTo>
                      <a:pt x="16" y="11"/>
                    </a:lnTo>
                    <a:lnTo>
                      <a:pt x="5" y="16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498" name="Freeform 1523"/>
              <p:cNvSpPr>
                <a:spLocks/>
              </p:cNvSpPr>
              <p:nvPr/>
            </p:nvSpPr>
            <p:spPr bwMode="auto">
              <a:xfrm>
                <a:off x="-6391984" y="-6232037"/>
                <a:ext cx="105177" cy="60104"/>
              </a:xfrm>
              <a:custGeom>
                <a:avLst/>
                <a:gdLst>
                  <a:gd name="T0" fmla="*/ 2147483647 w 28"/>
                  <a:gd name="T1" fmla="*/ 2147483647 h 16"/>
                  <a:gd name="T2" fmla="*/ 2147483647 w 28"/>
                  <a:gd name="T3" fmla="*/ 2147483647 h 16"/>
                  <a:gd name="T4" fmla="*/ 2147483647 w 28"/>
                  <a:gd name="T5" fmla="*/ 2147483647 h 16"/>
                  <a:gd name="T6" fmla="*/ 0 w 28"/>
                  <a:gd name="T7" fmla="*/ 2147483647 h 16"/>
                  <a:gd name="T8" fmla="*/ 0 w 28"/>
                  <a:gd name="T9" fmla="*/ 2147483647 h 16"/>
                  <a:gd name="T10" fmla="*/ 0 w 28"/>
                  <a:gd name="T11" fmla="*/ 2147483647 h 16"/>
                  <a:gd name="T12" fmla="*/ 0 w 28"/>
                  <a:gd name="T13" fmla="*/ 0 h 16"/>
                  <a:gd name="T14" fmla="*/ 0 w 28"/>
                  <a:gd name="T15" fmla="*/ 0 h 16"/>
                  <a:gd name="T16" fmla="*/ 0 w 28"/>
                  <a:gd name="T17" fmla="*/ 2147483647 h 16"/>
                  <a:gd name="T18" fmla="*/ 0 w 28"/>
                  <a:gd name="T19" fmla="*/ 2147483647 h 16"/>
                  <a:gd name="T20" fmla="*/ 2147483647 w 28"/>
                  <a:gd name="T21" fmla="*/ 2147483647 h 16"/>
                  <a:gd name="T22" fmla="*/ 2147483647 w 28"/>
                  <a:gd name="T23" fmla="*/ 2147483647 h 16"/>
                  <a:gd name="T24" fmla="*/ 2147483647 w 28"/>
                  <a:gd name="T25" fmla="*/ 2147483647 h 16"/>
                  <a:gd name="T26" fmla="*/ 2147483647 w 28"/>
                  <a:gd name="T27" fmla="*/ 2147483647 h 16"/>
                  <a:gd name="T28" fmla="*/ 2147483647 w 28"/>
                  <a:gd name="T29" fmla="*/ 2147483647 h 16"/>
                  <a:gd name="T30" fmla="*/ 2147483647 w 28"/>
                  <a:gd name="T31" fmla="*/ 2147483647 h 16"/>
                  <a:gd name="T32" fmla="*/ 2147483647 w 28"/>
                  <a:gd name="T33" fmla="*/ 2147483647 h 16"/>
                  <a:gd name="T34" fmla="*/ 2147483647 w 28"/>
                  <a:gd name="T35" fmla="*/ 2147483647 h 16"/>
                  <a:gd name="T36" fmla="*/ 2147483647 w 28"/>
                  <a:gd name="T37" fmla="*/ 2147483647 h 1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"/>
                  <a:gd name="T58" fmla="*/ 0 h 16"/>
                  <a:gd name="T59" fmla="*/ 28 w 28"/>
                  <a:gd name="T60" fmla="*/ 16 h 1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" h="16">
                    <a:moveTo>
                      <a:pt x="22" y="16"/>
                    </a:moveTo>
                    <a:lnTo>
                      <a:pt x="22" y="16"/>
                    </a:lnTo>
                    <a:lnTo>
                      <a:pt x="17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6" y="6"/>
                    </a:lnTo>
                    <a:lnTo>
                      <a:pt x="17" y="6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8" y="16"/>
                    </a:lnTo>
                    <a:lnTo>
                      <a:pt x="22" y="1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499" name="Freeform 1524"/>
              <p:cNvSpPr>
                <a:spLocks/>
              </p:cNvSpPr>
              <p:nvPr/>
            </p:nvSpPr>
            <p:spPr bwMode="auto">
              <a:xfrm>
                <a:off x="-6249243" y="-6149394"/>
                <a:ext cx="146497" cy="41321"/>
              </a:xfrm>
              <a:custGeom>
                <a:avLst/>
                <a:gdLst>
                  <a:gd name="T0" fmla="*/ 0 w 39"/>
                  <a:gd name="T1" fmla="*/ 0 h 11"/>
                  <a:gd name="T2" fmla="*/ 0 w 39"/>
                  <a:gd name="T3" fmla="*/ 0 h 11"/>
                  <a:gd name="T4" fmla="*/ 2147483647 w 39"/>
                  <a:gd name="T5" fmla="*/ 0 h 11"/>
                  <a:gd name="T6" fmla="*/ 2147483647 w 39"/>
                  <a:gd name="T7" fmla="*/ 0 h 11"/>
                  <a:gd name="T8" fmla="*/ 2147483647 w 39"/>
                  <a:gd name="T9" fmla="*/ 2147483647 h 11"/>
                  <a:gd name="T10" fmla="*/ 2147483647 w 39"/>
                  <a:gd name="T11" fmla="*/ 2147483647 h 11"/>
                  <a:gd name="T12" fmla="*/ 2147483647 w 39"/>
                  <a:gd name="T13" fmla="*/ 2147483647 h 11"/>
                  <a:gd name="T14" fmla="*/ 2147483647 w 39"/>
                  <a:gd name="T15" fmla="*/ 2147483647 h 11"/>
                  <a:gd name="T16" fmla="*/ 0 w 39"/>
                  <a:gd name="T17" fmla="*/ 0 h 11"/>
                  <a:gd name="T18" fmla="*/ 0 w 39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11"/>
                  <a:gd name="T32" fmla="*/ 39 w 39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11">
                    <a:moveTo>
                      <a:pt x="0" y="0"/>
                    </a:moveTo>
                    <a:lnTo>
                      <a:pt x="0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39" y="11"/>
                    </a:lnTo>
                    <a:lnTo>
                      <a:pt x="11" y="5"/>
                    </a:lnTo>
                    <a:lnTo>
                      <a:pt x="6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00" name="Freeform 1525"/>
              <p:cNvSpPr>
                <a:spLocks/>
              </p:cNvSpPr>
              <p:nvPr/>
            </p:nvSpPr>
            <p:spPr bwMode="auto">
              <a:xfrm>
                <a:off x="-6391984" y="-6171933"/>
                <a:ext cx="105177" cy="63860"/>
              </a:xfrm>
              <a:custGeom>
                <a:avLst/>
                <a:gdLst>
                  <a:gd name="T0" fmla="*/ 2147483647 w 28"/>
                  <a:gd name="T1" fmla="*/ 2147483647 h 17"/>
                  <a:gd name="T2" fmla="*/ 2147483647 w 28"/>
                  <a:gd name="T3" fmla="*/ 2147483647 h 17"/>
                  <a:gd name="T4" fmla="*/ 2147483647 w 28"/>
                  <a:gd name="T5" fmla="*/ 2147483647 h 17"/>
                  <a:gd name="T6" fmla="*/ 2147483647 w 28"/>
                  <a:gd name="T7" fmla="*/ 2147483647 h 17"/>
                  <a:gd name="T8" fmla="*/ 0 w 28"/>
                  <a:gd name="T9" fmla="*/ 2147483647 h 17"/>
                  <a:gd name="T10" fmla="*/ 0 w 28"/>
                  <a:gd name="T11" fmla="*/ 2147483647 h 17"/>
                  <a:gd name="T12" fmla="*/ 0 w 28"/>
                  <a:gd name="T13" fmla="*/ 2147483647 h 17"/>
                  <a:gd name="T14" fmla="*/ 2147483647 w 28"/>
                  <a:gd name="T15" fmla="*/ 0 h 17"/>
                  <a:gd name="T16" fmla="*/ 2147483647 w 28"/>
                  <a:gd name="T17" fmla="*/ 2147483647 h 17"/>
                  <a:gd name="T18" fmla="*/ 2147483647 w 28"/>
                  <a:gd name="T19" fmla="*/ 2147483647 h 17"/>
                  <a:gd name="T20" fmla="*/ 2147483647 w 28"/>
                  <a:gd name="T21" fmla="*/ 2147483647 h 17"/>
                  <a:gd name="T22" fmla="*/ 2147483647 w 28"/>
                  <a:gd name="T23" fmla="*/ 2147483647 h 17"/>
                  <a:gd name="T24" fmla="*/ 2147483647 w 28"/>
                  <a:gd name="T25" fmla="*/ 2147483647 h 17"/>
                  <a:gd name="T26" fmla="*/ 2147483647 w 28"/>
                  <a:gd name="T27" fmla="*/ 2147483647 h 17"/>
                  <a:gd name="T28" fmla="*/ 2147483647 w 28"/>
                  <a:gd name="T29" fmla="*/ 2147483647 h 1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"/>
                  <a:gd name="T46" fmla="*/ 0 h 17"/>
                  <a:gd name="T47" fmla="*/ 28 w 28"/>
                  <a:gd name="T48" fmla="*/ 17 h 1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" h="17">
                    <a:moveTo>
                      <a:pt x="22" y="17"/>
                    </a:moveTo>
                    <a:lnTo>
                      <a:pt x="22" y="17"/>
                    </a:lnTo>
                    <a:lnTo>
                      <a:pt x="22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01" name="Freeform 1526"/>
              <p:cNvSpPr>
                <a:spLocks/>
              </p:cNvSpPr>
              <p:nvPr/>
            </p:nvSpPr>
            <p:spPr bwMode="auto">
              <a:xfrm>
                <a:off x="-6226705" y="-6108073"/>
                <a:ext cx="123959" cy="41321"/>
              </a:xfrm>
              <a:custGeom>
                <a:avLst/>
                <a:gdLst>
                  <a:gd name="T0" fmla="*/ 2147483647 w 33"/>
                  <a:gd name="T1" fmla="*/ 2147483647 h 11"/>
                  <a:gd name="T2" fmla="*/ 2147483647 w 33"/>
                  <a:gd name="T3" fmla="*/ 2147483647 h 11"/>
                  <a:gd name="T4" fmla="*/ 2147483647 w 33"/>
                  <a:gd name="T5" fmla="*/ 2147483647 h 11"/>
                  <a:gd name="T6" fmla="*/ 0 w 33"/>
                  <a:gd name="T7" fmla="*/ 2147483647 h 11"/>
                  <a:gd name="T8" fmla="*/ 0 w 33"/>
                  <a:gd name="T9" fmla="*/ 2147483647 h 11"/>
                  <a:gd name="T10" fmla="*/ 0 w 33"/>
                  <a:gd name="T11" fmla="*/ 2147483647 h 11"/>
                  <a:gd name="T12" fmla="*/ 0 w 33"/>
                  <a:gd name="T13" fmla="*/ 2147483647 h 11"/>
                  <a:gd name="T14" fmla="*/ 2147483647 w 33"/>
                  <a:gd name="T15" fmla="*/ 0 h 11"/>
                  <a:gd name="T16" fmla="*/ 2147483647 w 33"/>
                  <a:gd name="T17" fmla="*/ 0 h 11"/>
                  <a:gd name="T18" fmla="*/ 2147483647 w 33"/>
                  <a:gd name="T19" fmla="*/ 0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2147483647 w 33"/>
                  <a:gd name="T25" fmla="*/ 2147483647 h 11"/>
                  <a:gd name="T26" fmla="*/ 2147483647 w 33"/>
                  <a:gd name="T27" fmla="*/ 2147483647 h 11"/>
                  <a:gd name="T28" fmla="*/ 2147483647 w 33"/>
                  <a:gd name="T29" fmla="*/ 2147483647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1"/>
                  <a:gd name="T47" fmla="*/ 33 w 33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1">
                    <a:moveTo>
                      <a:pt x="27" y="11"/>
                    </a:moveTo>
                    <a:lnTo>
                      <a:pt x="27" y="11"/>
                    </a:lnTo>
                    <a:lnTo>
                      <a:pt x="16" y="11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11" y="5"/>
                    </a:lnTo>
                    <a:lnTo>
                      <a:pt x="22" y="5"/>
                    </a:lnTo>
                    <a:lnTo>
                      <a:pt x="33" y="5"/>
                    </a:lnTo>
                    <a:lnTo>
                      <a:pt x="27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02" name="Freeform 1527"/>
              <p:cNvSpPr>
                <a:spLocks/>
              </p:cNvSpPr>
              <p:nvPr/>
            </p:nvSpPr>
            <p:spPr bwMode="auto">
              <a:xfrm>
                <a:off x="-6391984" y="-6108073"/>
                <a:ext cx="123959" cy="41321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0 w 33"/>
                  <a:gd name="T5" fmla="*/ 0 h 11"/>
                  <a:gd name="T6" fmla="*/ 2147483647 w 33"/>
                  <a:gd name="T7" fmla="*/ 0 h 11"/>
                  <a:gd name="T8" fmla="*/ 2147483647 w 33"/>
                  <a:gd name="T9" fmla="*/ 0 h 11"/>
                  <a:gd name="T10" fmla="*/ 2147483647 w 33"/>
                  <a:gd name="T11" fmla="*/ 0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0 w 33"/>
                  <a:gd name="T19" fmla="*/ 2147483647 h 11"/>
                  <a:gd name="T20" fmla="*/ 0 w 33"/>
                  <a:gd name="T21" fmla="*/ 2147483647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3"/>
                  <a:gd name="T34" fmla="*/ 0 h 11"/>
                  <a:gd name="T35" fmla="*/ 33 w 33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3" h="11">
                    <a:moveTo>
                      <a:pt x="0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11"/>
                    </a:lnTo>
                    <a:lnTo>
                      <a:pt x="22" y="11"/>
                    </a:lnTo>
                    <a:lnTo>
                      <a:pt x="11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03" name="Freeform 1528"/>
              <p:cNvSpPr>
                <a:spLocks/>
              </p:cNvSpPr>
              <p:nvPr/>
            </p:nvSpPr>
            <p:spPr bwMode="auto">
              <a:xfrm>
                <a:off x="-6185385" y="-6047969"/>
                <a:ext cx="101421" cy="41321"/>
              </a:xfrm>
              <a:custGeom>
                <a:avLst/>
                <a:gdLst>
                  <a:gd name="T0" fmla="*/ 0 w 27"/>
                  <a:gd name="T1" fmla="*/ 2147483647 h 11"/>
                  <a:gd name="T2" fmla="*/ 0 w 27"/>
                  <a:gd name="T3" fmla="*/ 2147483647 h 11"/>
                  <a:gd name="T4" fmla="*/ 2147483647 w 27"/>
                  <a:gd name="T5" fmla="*/ 0 h 11"/>
                  <a:gd name="T6" fmla="*/ 2147483647 w 27"/>
                  <a:gd name="T7" fmla="*/ 0 h 11"/>
                  <a:gd name="T8" fmla="*/ 2147483647 w 27"/>
                  <a:gd name="T9" fmla="*/ 2147483647 h 11"/>
                  <a:gd name="T10" fmla="*/ 2147483647 w 27"/>
                  <a:gd name="T11" fmla="*/ 2147483647 h 11"/>
                  <a:gd name="T12" fmla="*/ 2147483647 w 27"/>
                  <a:gd name="T13" fmla="*/ 2147483647 h 11"/>
                  <a:gd name="T14" fmla="*/ 2147483647 w 27"/>
                  <a:gd name="T15" fmla="*/ 2147483647 h 11"/>
                  <a:gd name="T16" fmla="*/ 2147483647 w 27"/>
                  <a:gd name="T17" fmla="*/ 2147483647 h 11"/>
                  <a:gd name="T18" fmla="*/ 0 w 27"/>
                  <a:gd name="T19" fmla="*/ 2147483647 h 11"/>
                  <a:gd name="T20" fmla="*/ 0 w 27"/>
                  <a:gd name="T21" fmla="*/ 2147483647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7"/>
                  <a:gd name="T34" fmla="*/ 0 h 11"/>
                  <a:gd name="T35" fmla="*/ 27 w 27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7" h="11">
                    <a:moveTo>
                      <a:pt x="0" y="6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6"/>
                    </a:lnTo>
                    <a:lnTo>
                      <a:pt x="27" y="11"/>
                    </a:lnTo>
                    <a:lnTo>
                      <a:pt x="16" y="11"/>
                    </a:lnTo>
                    <a:lnTo>
                      <a:pt x="5" y="1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04" name="Freeform 1529"/>
              <p:cNvSpPr>
                <a:spLocks/>
              </p:cNvSpPr>
              <p:nvPr/>
            </p:nvSpPr>
            <p:spPr bwMode="auto">
              <a:xfrm>
                <a:off x="-6391984" y="-6047969"/>
                <a:ext cx="123959" cy="41321"/>
              </a:xfrm>
              <a:custGeom>
                <a:avLst/>
                <a:gdLst>
                  <a:gd name="T0" fmla="*/ 2147483647 w 33"/>
                  <a:gd name="T1" fmla="*/ 2147483647 h 11"/>
                  <a:gd name="T2" fmla="*/ 2147483647 w 33"/>
                  <a:gd name="T3" fmla="*/ 2147483647 h 11"/>
                  <a:gd name="T4" fmla="*/ 2147483647 w 33"/>
                  <a:gd name="T5" fmla="*/ 2147483647 h 11"/>
                  <a:gd name="T6" fmla="*/ 2147483647 w 33"/>
                  <a:gd name="T7" fmla="*/ 2147483647 h 11"/>
                  <a:gd name="T8" fmla="*/ 0 w 33"/>
                  <a:gd name="T9" fmla="*/ 2147483647 h 11"/>
                  <a:gd name="T10" fmla="*/ 0 w 33"/>
                  <a:gd name="T11" fmla="*/ 2147483647 h 11"/>
                  <a:gd name="T12" fmla="*/ 0 w 33"/>
                  <a:gd name="T13" fmla="*/ 0 h 11"/>
                  <a:gd name="T14" fmla="*/ 2147483647 w 33"/>
                  <a:gd name="T15" fmla="*/ 0 h 11"/>
                  <a:gd name="T16" fmla="*/ 2147483647 w 33"/>
                  <a:gd name="T17" fmla="*/ 0 h 11"/>
                  <a:gd name="T18" fmla="*/ 2147483647 w 33"/>
                  <a:gd name="T19" fmla="*/ 0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2147483647 w 33"/>
                  <a:gd name="T25" fmla="*/ 2147483647 h 11"/>
                  <a:gd name="T26" fmla="*/ 2147483647 w 33"/>
                  <a:gd name="T27" fmla="*/ 2147483647 h 11"/>
                  <a:gd name="T28" fmla="*/ 2147483647 w 33"/>
                  <a:gd name="T29" fmla="*/ 2147483647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1"/>
                  <a:gd name="T47" fmla="*/ 33 w 33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1">
                    <a:moveTo>
                      <a:pt x="33" y="11"/>
                    </a:moveTo>
                    <a:lnTo>
                      <a:pt x="33" y="11"/>
                    </a:lnTo>
                    <a:lnTo>
                      <a:pt x="28" y="6"/>
                    </a:lnTo>
                    <a:lnTo>
                      <a:pt x="17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6"/>
                    </a:lnTo>
                    <a:lnTo>
                      <a:pt x="33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05" name="Freeform 1530"/>
              <p:cNvSpPr>
                <a:spLocks/>
              </p:cNvSpPr>
              <p:nvPr/>
            </p:nvSpPr>
            <p:spPr bwMode="auto">
              <a:xfrm>
                <a:off x="-6249243" y="-5984109"/>
                <a:ext cx="146497" cy="41321"/>
              </a:xfrm>
              <a:custGeom>
                <a:avLst/>
                <a:gdLst>
                  <a:gd name="T0" fmla="*/ 2147483647 w 39"/>
                  <a:gd name="T1" fmla="*/ 0 h 11"/>
                  <a:gd name="T2" fmla="*/ 2147483647 w 39"/>
                  <a:gd name="T3" fmla="*/ 0 h 11"/>
                  <a:gd name="T4" fmla="*/ 2147483647 w 39"/>
                  <a:gd name="T5" fmla="*/ 2147483647 h 11"/>
                  <a:gd name="T6" fmla="*/ 2147483647 w 39"/>
                  <a:gd name="T7" fmla="*/ 2147483647 h 11"/>
                  <a:gd name="T8" fmla="*/ 2147483647 w 39"/>
                  <a:gd name="T9" fmla="*/ 2147483647 h 11"/>
                  <a:gd name="T10" fmla="*/ 0 w 39"/>
                  <a:gd name="T11" fmla="*/ 2147483647 h 11"/>
                  <a:gd name="T12" fmla="*/ 0 w 39"/>
                  <a:gd name="T13" fmla="*/ 2147483647 h 11"/>
                  <a:gd name="T14" fmla="*/ 0 w 39"/>
                  <a:gd name="T15" fmla="*/ 0 h 11"/>
                  <a:gd name="T16" fmla="*/ 2147483647 w 39"/>
                  <a:gd name="T17" fmla="*/ 0 h 11"/>
                  <a:gd name="T18" fmla="*/ 2147483647 w 39"/>
                  <a:gd name="T19" fmla="*/ 0 h 11"/>
                  <a:gd name="T20" fmla="*/ 2147483647 w 39"/>
                  <a:gd name="T21" fmla="*/ 0 h 11"/>
                  <a:gd name="T22" fmla="*/ 2147483647 w 39"/>
                  <a:gd name="T23" fmla="*/ 0 h 11"/>
                  <a:gd name="T24" fmla="*/ 2147483647 w 39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11"/>
                  <a:gd name="T41" fmla="*/ 39 w 39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11">
                    <a:moveTo>
                      <a:pt x="39" y="0"/>
                    </a:moveTo>
                    <a:lnTo>
                      <a:pt x="39" y="0"/>
                    </a:lnTo>
                    <a:lnTo>
                      <a:pt x="33" y="5"/>
                    </a:lnTo>
                    <a:lnTo>
                      <a:pt x="22" y="5"/>
                    </a:lnTo>
                    <a:lnTo>
                      <a:pt x="11" y="5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06" name="Freeform 1531"/>
              <p:cNvSpPr>
                <a:spLocks/>
              </p:cNvSpPr>
              <p:nvPr/>
            </p:nvSpPr>
            <p:spPr bwMode="auto">
              <a:xfrm>
                <a:off x="-6391984" y="-5942788"/>
                <a:ext cx="123959" cy="41321"/>
              </a:xfrm>
              <a:custGeom>
                <a:avLst/>
                <a:gdLst>
                  <a:gd name="T0" fmla="*/ 0 w 33"/>
                  <a:gd name="T1" fmla="*/ 0 h 11"/>
                  <a:gd name="T2" fmla="*/ 0 w 33"/>
                  <a:gd name="T3" fmla="*/ 0 h 11"/>
                  <a:gd name="T4" fmla="*/ 2147483647 w 33"/>
                  <a:gd name="T5" fmla="*/ 0 h 11"/>
                  <a:gd name="T6" fmla="*/ 2147483647 w 33"/>
                  <a:gd name="T7" fmla="*/ 0 h 11"/>
                  <a:gd name="T8" fmla="*/ 2147483647 w 33"/>
                  <a:gd name="T9" fmla="*/ 2147483647 h 11"/>
                  <a:gd name="T10" fmla="*/ 2147483647 w 33"/>
                  <a:gd name="T11" fmla="*/ 2147483647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0 w 33"/>
                  <a:gd name="T23" fmla="*/ 2147483647 h 11"/>
                  <a:gd name="T24" fmla="*/ 0 w 33"/>
                  <a:gd name="T25" fmla="*/ 0 h 11"/>
                  <a:gd name="T26" fmla="*/ 0 w 33"/>
                  <a:gd name="T27" fmla="*/ 0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28" y="5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07" name="Freeform 1532"/>
              <p:cNvSpPr>
                <a:spLocks/>
              </p:cNvSpPr>
              <p:nvPr/>
            </p:nvSpPr>
            <p:spPr bwMode="auto">
              <a:xfrm>
                <a:off x="-6249243" y="-5942788"/>
                <a:ext cx="105177" cy="41321"/>
              </a:xfrm>
              <a:custGeom>
                <a:avLst/>
                <a:gdLst>
                  <a:gd name="T0" fmla="*/ 2147483647 w 28"/>
                  <a:gd name="T1" fmla="*/ 0 h 11"/>
                  <a:gd name="T2" fmla="*/ 2147483647 w 28"/>
                  <a:gd name="T3" fmla="*/ 0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2147483647 w 28"/>
                  <a:gd name="T9" fmla="*/ 2147483647 h 11"/>
                  <a:gd name="T10" fmla="*/ 0 w 28"/>
                  <a:gd name="T11" fmla="*/ 2147483647 h 11"/>
                  <a:gd name="T12" fmla="*/ 0 w 28"/>
                  <a:gd name="T13" fmla="*/ 2147483647 h 11"/>
                  <a:gd name="T14" fmla="*/ 0 w 28"/>
                  <a:gd name="T15" fmla="*/ 0 h 11"/>
                  <a:gd name="T16" fmla="*/ 2147483647 w 28"/>
                  <a:gd name="T17" fmla="*/ 0 h 11"/>
                  <a:gd name="T18" fmla="*/ 2147483647 w 28"/>
                  <a:gd name="T19" fmla="*/ 0 h 11"/>
                  <a:gd name="T20" fmla="*/ 2147483647 w 28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8"/>
                  <a:gd name="T34" fmla="*/ 0 h 11"/>
                  <a:gd name="T35" fmla="*/ 28 w 28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08" name="Freeform 1533"/>
              <p:cNvSpPr>
                <a:spLocks/>
              </p:cNvSpPr>
              <p:nvPr/>
            </p:nvSpPr>
            <p:spPr bwMode="auto">
              <a:xfrm>
                <a:off x="-6433304" y="-5882684"/>
                <a:ext cx="146497" cy="22539"/>
              </a:xfrm>
              <a:custGeom>
                <a:avLst/>
                <a:gdLst>
                  <a:gd name="T0" fmla="*/ 2147483647 w 39"/>
                  <a:gd name="T1" fmla="*/ 2147483647 h 6"/>
                  <a:gd name="T2" fmla="*/ 2147483647 w 39"/>
                  <a:gd name="T3" fmla="*/ 2147483647 h 6"/>
                  <a:gd name="T4" fmla="*/ 2147483647 w 39"/>
                  <a:gd name="T5" fmla="*/ 2147483647 h 6"/>
                  <a:gd name="T6" fmla="*/ 2147483647 w 39"/>
                  <a:gd name="T7" fmla="*/ 2147483647 h 6"/>
                  <a:gd name="T8" fmla="*/ 2147483647 w 39"/>
                  <a:gd name="T9" fmla="*/ 2147483647 h 6"/>
                  <a:gd name="T10" fmla="*/ 0 w 39"/>
                  <a:gd name="T11" fmla="*/ 0 h 6"/>
                  <a:gd name="T12" fmla="*/ 0 w 39"/>
                  <a:gd name="T13" fmla="*/ 0 h 6"/>
                  <a:gd name="T14" fmla="*/ 2147483647 w 39"/>
                  <a:gd name="T15" fmla="*/ 0 h 6"/>
                  <a:gd name="T16" fmla="*/ 2147483647 w 39"/>
                  <a:gd name="T17" fmla="*/ 0 h 6"/>
                  <a:gd name="T18" fmla="*/ 2147483647 w 39"/>
                  <a:gd name="T19" fmla="*/ 0 h 6"/>
                  <a:gd name="T20" fmla="*/ 2147483647 w 39"/>
                  <a:gd name="T21" fmla="*/ 2147483647 h 6"/>
                  <a:gd name="T22" fmla="*/ 2147483647 w 39"/>
                  <a:gd name="T23" fmla="*/ 2147483647 h 6"/>
                  <a:gd name="T24" fmla="*/ 2147483647 w 39"/>
                  <a:gd name="T25" fmla="*/ 2147483647 h 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6"/>
                  <a:gd name="T41" fmla="*/ 39 w 39"/>
                  <a:gd name="T42" fmla="*/ 6 h 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6">
                    <a:moveTo>
                      <a:pt x="33" y="6"/>
                    </a:moveTo>
                    <a:lnTo>
                      <a:pt x="33" y="6"/>
                    </a:lnTo>
                    <a:lnTo>
                      <a:pt x="28" y="6"/>
                    </a:lnTo>
                    <a:lnTo>
                      <a:pt x="17" y="6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0"/>
                    </a:lnTo>
                    <a:lnTo>
                      <a:pt x="39" y="6"/>
                    </a:lnTo>
                    <a:lnTo>
                      <a:pt x="33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09" name="Freeform 1534"/>
              <p:cNvSpPr>
                <a:spLocks/>
              </p:cNvSpPr>
              <p:nvPr/>
            </p:nvSpPr>
            <p:spPr bwMode="auto">
              <a:xfrm>
                <a:off x="-6226705" y="-5882684"/>
                <a:ext cx="123959" cy="41321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0 w 33"/>
                  <a:gd name="T5" fmla="*/ 2147483647 h 11"/>
                  <a:gd name="T6" fmla="*/ 2147483647 w 33"/>
                  <a:gd name="T7" fmla="*/ 0 h 11"/>
                  <a:gd name="T8" fmla="*/ 2147483647 w 33"/>
                  <a:gd name="T9" fmla="*/ 0 h 11"/>
                  <a:gd name="T10" fmla="*/ 2147483647 w 33"/>
                  <a:gd name="T11" fmla="*/ 0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0 w 33"/>
                  <a:gd name="T25" fmla="*/ 2147483647 h 11"/>
                  <a:gd name="T26" fmla="*/ 0 w 33"/>
                  <a:gd name="T27" fmla="*/ 2147483647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6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33" y="6"/>
                    </a:lnTo>
                    <a:lnTo>
                      <a:pt x="27" y="11"/>
                    </a:lnTo>
                    <a:lnTo>
                      <a:pt x="16" y="6"/>
                    </a:lnTo>
                    <a:lnTo>
                      <a:pt x="11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10" name="Freeform 1535"/>
              <p:cNvSpPr>
                <a:spLocks/>
              </p:cNvSpPr>
              <p:nvPr/>
            </p:nvSpPr>
            <p:spPr bwMode="auto">
              <a:xfrm>
                <a:off x="-6249243" y="-5822580"/>
                <a:ext cx="206599" cy="22539"/>
              </a:xfrm>
              <a:custGeom>
                <a:avLst/>
                <a:gdLst>
                  <a:gd name="T0" fmla="*/ 2147483647 w 55"/>
                  <a:gd name="T1" fmla="*/ 2147483647 h 6"/>
                  <a:gd name="T2" fmla="*/ 2147483647 w 55"/>
                  <a:gd name="T3" fmla="*/ 2147483647 h 6"/>
                  <a:gd name="T4" fmla="*/ 2147483647 w 55"/>
                  <a:gd name="T5" fmla="*/ 2147483647 h 6"/>
                  <a:gd name="T6" fmla="*/ 2147483647 w 55"/>
                  <a:gd name="T7" fmla="*/ 2147483647 h 6"/>
                  <a:gd name="T8" fmla="*/ 0 w 55"/>
                  <a:gd name="T9" fmla="*/ 0 h 6"/>
                  <a:gd name="T10" fmla="*/ 0 w 55"/>
                  <a:gd name="T11" fmla="*/ 0 h 6"/>
                  <a:gd name="T12" fmla="*/ 2147483647 w 55"/>
                  <a:gd name="T13" fmla="*/ 0 h 6"/>
                  <a:gd name="T14" fmla="*/ 2147483647 w 55"/>
                  <a:gd name="T15" fmla="*/ 0 h 6"/>
                  <a:gd name="T16" fmla="*/ 2147483647 w 55"/>
                  <a:gd name="T17" fmla="*/ 0 h 6"/>
                  <a:gd name="T18" fmla="*/ 2147483647 w 55"/>
                  <a:gd name="T19" fmla="*/ 2147483647 h 6"/>
                  <a:gd name="T20" fmla="*/ 2147483647 w 55"/>
                  <a:gd name="T21" fmla="*/ 2147483647 h 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6"/>
                  <a:gd name="T35" fmla="*/ 55 w 55"/>
                  <a:gd name="T36" fmla="*/ 6 h 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6">
                    <a:moveTo>
                      <a:pt x="55" y="6"/>
                    </a:moveTo>
                    <a:lnTo>
                      <a:pt x="55" y="6"/>
                    </a:lnTo>
                    <a:lnTo>
                      <a:pt x="28" y="6"/>
                    </a:lnTo>
                    <a:lnTo>
                      <a:pt x="11" y="6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44" y="0"/>
                    </a:lnTo>
                    <a:lnTo>
                      <a:pt x="50" y="0"/>
                    </a:lnTo>
                    <a:lnTo>
                      <a:pt x="55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11" name="Freeform 1536"/>
              <p:cNvSpPr>
                <a:spLocks/>
              </p:cNvSpPr>
              <p:nvPr/>
            </p:nvSpPr>
            <p:spPr bwMode="auto">
              <a:xfrm>
                <a:off x="-6391984" y="-5841363"/>
                <a:ext cx="123959" cy="41321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2147483647 w 33"/>
                  <a:gd name="T5" fmla="*/ 0 h 11"/>
                  <a:gd name="T6" fmla="*/ 2147483647 w 33"/>
                  <a:gd name="T7" fmla="*/ 0 h 11"/>
                  <a:gd name="T8" fmla="*/ 2147483647 w 33"/>
                  <a:gd name="T9" fmla="*/ 2147483647 h 11"/>
                  <a:gd name="T10" fmla="*/ 2147483647 w 33"/>
                  <a:gd name="T11" fmla="*/ 0 h 11"/>
                  <a:gd name="T12" fmla="*/ 2147483647 w 33"/>
                  <a:gd name="T13" fmla="*/ 0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0 w 33"/>
                  <a:gd name="T23" fmla="*/ 2147483647 h 11"/>
                  <a:gd name="T24" fmla="*/ 0 w 33"/>
                  <a:gd name="T25" fmla="*/ 2147483647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1"/>
                  <a:gd name="T41" fmla="*/ 33 w 33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1">
                    <a:moveTo>
                      <a:pt x="0" y="5"/>
                    </a:moveTo>
                    <a:lnTo>
                      <a:pt x="0" y="5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28" y="5"/>
                    </a:lnTo>
                    <a:lnTo>
                      <a:pt x="33" y="0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12" name="Freeform 1537"/>
              <p:cNvSpPr>
                <a:spLocks/>
              </p:cNvSpPr>
              <p:nvPr/>
            </p:nvSpPr>
            <p:spPr bwMode="auto">
              <a:xfrm>
                <a:off x="-6249243" y="-5781259"/>
                <a:ext cx="206599" cy="41321"/>
              </a:xfrm>
              <a:custGeom>
                <a:avLst/>
                <a:gdLst>
                  <a:gd name="T0" fmla="*/ 2147483647 w 55"/>
                  <a:gd name="T1" fmla="*/ 2147483647 h 11"/>
                  <a:gd name="T2" fmla="*/ 2147483647 w 55"/>
                  <a:gd name="T3" fmla="*/ 2147483647 h 11"/>
                  <a:gd name="T4" fmla="*/ 2147483647 w 55"/>
                  <a:gd name="T5" fmla="*/ 2147483647 h 11"/>
                  <a:gd name="T6" fmla="*/ 2147483647 w 55"/>
                  <a:gd name="T7" fmla="*/ 2147483647 h 11"/>
                  <a:gd name="T8" fmla="*/ 2147483647 w 55"/>
                  <a:gd name="T9" fmla="*/ 2147483647 h 11"/>
                  <a:gd name="T10" fmla="*/ 0 w 55"/>
                  <a:gd name="T11" fmla="*/ 2147483647 h 11"/>
                  <a:gd name="T12" fmla="*/ 0 w 55"/>
                  <a:gd name="T13" fmla="*/ 2147483647 h 11"/>
                  <a:gd name="T14" fmla="*/ 2147483647 w 55"/>
                  <a:gd name="T15" fmla="*/ 0 h 11"/>
                  <a:gd name="T16" fmla="*/ 2147483647 w 55"/>
                  <a:gd name="T17" fmla="*/ 2147483647 h 11"/>
                  <a:gd name="T18" fmla="*/ 2147483647 w 55"/>
                  <a:gd name="T19" fmla="*/ 2147483647 h 11"/>
                  <a:gd name="T20" fmla="*/ 2147483647 w 55"/>
                  <a:gd name="T21" fmla="*/ 2147483647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11"/>
                  <a:gd name="T35" fmla="*/ 55 w 55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11">
                    <a:moveTo>
                      <a:pt x="55" y="11"/>
                    </a:moveTo>
                    <a:lnTo>
                      <a:pt x="55" y="11"/>
                    </a:lnTo>
                    <a:lnTo>
                      <a:pt x="39" y="11"/>
                    </a:lnTo>
                    <a:lnTo>
                      <a:pt x="22" y="11"/>
                    </a:lnTo>
                    <a:lnTo>
                      <a:pt x="6" y="11"/>
                    </a:lnTo>
                    <a:lnTo>
                      <a:pt x="0" y="6"/>
                    </a:lnTo>
                    <a:lnTo>
                      <a:pt x="22" y="0"/>
                    </a:lnTo>
                    <a:lnTo>
                      <a:pt x="44" y="6"/>
                    </a:lnTo>
                    <a:lnTo>
                      <a:pt x="55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13" name="Freeform 1538"/>
              <p:cNvSpPr>
                <a:spLocks/>
              </p:cNvSpPr>
              <p:nvPr/>
            </p:nvSpPr>
            <p:spPr bwMode="auto">
              <a:xfrm>
                <a:off x="-6391984" y="-5781259"/>
                <a:ext cx="105177" cy="41321"/>
              </a:xfrm>
              <a:custGeom>
                <a:avLst/>
                <a:gdLst>
                  <a:gd name="T0" fmla="*/ 2147483647 w 28"/>
                  <a:gd name="T1" fmla="*/ 0 h 11"/>
                  <a:gd name="T2" fmla="*/ 2147483647 w 28"/>
                  <a:gd name="T3" fmla="*/ 0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2147483647 w 28"/>
                  <a:gd name="T9" fmla="*/ 2147483647 h 11"/>
                  <a:gd name="T10" fmla="*/ 2147483647 w 28"/>
                  <a:gd name="T11" fmla="*/ 2147483647 h 11"/>
                  <a:gd name="T12" fmla="*/ 2147483647 w 28"/>
                  <a:gd name="T13" fmla="*/ 2147483647 h 11"/>
                  <a:gd name="T14" fmla="*/ 2147483647 w 28"/>
                  <a:gd name="T15" fmla="*/ 2147483647 h 11"/>
                  <a:gd name="T16" fmla="*/ 2147483647 w 28"/>
                  <a:gd name="T17" fmla="*/ 2147483647 h 11"/>
                  <a:gd name="T18" fmla="*/ 2147483647 w 28"/>
                  <a:gd name="T19" fmla="*/ 2147483647 h 11"/>
                  <a:gd name="T20" fmla="*/ 0 w 28"/>
                  <a:gd name="T21" fmla="*/ 2147483647 h 11"/>
                  <a:gd name="T22" fmla="*/ 0 w 28"/>
                  <a:gd name="T23" fmla="*/ 2147483647 h 11"/>
                  <a:gd name="T24" fmla="*/ 0 w 28"/>
                  <a:gd name="T25" fmla="*/ 2147483647 h 11"/>
                  <a:gd name="T26" fmla="*/ 0 w 28"/>
                  <a:gd name="T27" fmla="*/ 2147483647 h 11"/>
                  <a:gd name="T28" fmla="*/ 0 w 28"/>
                  <a:gd name="T29" fmla="*/ 2147483647 h 11"/>
                  <a:gd name="T30" fmla="*/ 0 w 28"/>
                  <a:gd name="T31" fmla="*/ 0 h 11"/>
                  <a:gd name="T32" fmla="*/ 0 w 28"/>
                  <a:gd name="T33" fmla="*/ 0 h 11"/>
                  <a:gd name="T34" fmla="*/ 2147483647 w 28"/>
                  <a:gd name="T35" fmla="*/ 0 h 11"/>
                  <a:gd name="T36" fmla="*/ 2147483647 w 28"/>
                  <a:gd name="T37" fmla="*/ 0 h 11"/>
                  <a:gd name="T38" fmla="*/ 2147483647 w 28"/>
                  <a:gd name="T39" fmla="*/ 0 h 11"/>
                  <a:gd name="T40" fmla="*/ 2147483647 w 28"/>
                  <a:gd name="T41" fmla="*/ 0 h 1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8"/>
                  <a:gd name="T64" fmla="*/ 0 h 11"/>
                  <a:gd name="T65" fmla="*/ 28 w 28"/>
                  <a:gd name="T66" fmla="*/ 11 h 11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1"/>
                    </a:lnTo>
                    <a:lnTo>
                      <a:pt x="22" y="6"/>
                    </a:lnTo>
                    <a:lnTo>
                      <a:pt x="11" y="11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22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14" name="Freeform 1539"/>
              <p:cNvSpPr>
                <a:spLocks/>
              </p:cNvSpPr>
              <p:nvPr/>
            </p:nvSpPr>
            <p:spPr bwMode="auto">
              <a:xfrm>
                <a:off x="-6226705" y="-6209498"/>
                <a:ext cx="123959" cy="37565"/>
              </a:xfrm>
              <a:custGeom>
                <a:avLst/>
                <a:gdLst>
                  <a:gd name="T0" fmla="*/ 2147483647 w 33"/>
                  <a:gd name="T1" fmla="*/ 0 h 10"/>
                  <a:gd name="T2" fmla="*/ 2147483647 w 33"/>
                  <a:gd name="T3" fmla="*/ 0 h 10"/>
                  <a:gd name="T4" fmla="*/ 2147483647 w 33"/>
                  <a:gd name="T5" fmla="*/ 0 h 10"/>
                  <a:gd name="T6" fmla="*/ 2147483647 w 33"/>
                  <a:gd name="T7" fmla="*/ 2147483647 h 10"/>
                  <a:gd name="T8" fmla="*/ 2147483647 w 33"/>
                  <a:gd name="T9" fmla="*/ 0 h 10"/>
                  <a:gd name="T10" fmla="*/ 2147483647 w 33"/>
                  <a:gd name="T11" fmla="*/ 0 h 10"/>
                  <a:gd name="T12" fmla="*/ 2147483647 w 33"/>
                  <a:gd name="T13" fmla="*/ 2147483647 h 10"/>
                  <a:gd name="T14" fmla="*/ 2147483647 w 33"/>
                  <a:gd name="T15" fmla="*/ 2147483647 h 10"/>
                  <a:gd name="T16" fmla="*/ 2147483647 w 33"/>
                  <a:gd name="T17" fmla="*/ 2147483647 h 10"/>
                  <a:gd name="T18" fmla="*/ 2147483647 w 33"/>
                  <a:gd name="T19" fmla="*/ 2147483647 h 10"/>
                  <a:gd name="T20" fmla="*/ 0 w 33"/>
                  <a:gd name="T21" fmla="*/ 2147483647 h 10"/>
                  <a:gd name="T22" fmla="*/ 2147483647 w 33"/>
                  <a:gd name="T23" fmla="*/ 0 h 10"/>
                  <a:gd name="T24" fmla="*/ 2147483647 w 33"/>
                  <a:gd name="T25" fmla="*/ 0 h 1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0"/>
                  <a:gd name="T41" fmla="*/ 33 w 33"/>
                  <a:gd name="T42" fmla="*/ 10 h 1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0">
                    <a:moveTo>
                      <a:pt x="5" y="0"/>
                    </a:moveTo>
                    <a:lnTo>
                      <a:pt x="5" y="0"/>
                    </a:lnTo>
                    <a:lnTo>
                      <a:pt x="11" y="5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33" y="5"/>
                    </a:lnTo>
                    <a:lnTo>
                      <a:pt x="33" y="10"/>
                    </a:lnTo>
                    <a:lnTo>
                      <a:pt x="11" y="10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15" name="Freeform 1540"/>
              <p:cNvSpPr>
                <a:spLocks/>
              </p:cNvSpPr>
              <p:nvPr/>
            </p:nvSpPr>
            <p:spPr bwMode="auto">
              <a:xfrm>
                <a:off x="-6226705" y="-5657295"/>
                <a:ext cx="101421" cy="63860"/>
              </a:xfrm>
              <a:custGeom>
                <a:avLst/>
                <a:gdLst>
                  <a:gd name="T0" fmla="*/ 0 w 27"/>
                  <a:gd name="T1" fmla="*/ 2147483647 h 17"/>
                  <a:gd name="T2" fmla="*/ 0 w 27"/>
                  <a:gd name="T3" fmla="*/ 2147483647 h 17"/>
                  <a:gd name="T4" fmla="*/ 2147483647 w 27"/>
                  <a:gd name="T5" fmla="*/ 2147483647 h 17"/>
                  <a:gd name="T6" fmla="*/ 2147483647 w 27"/>
                  <a:gd name="T7" fmla="*/ 0 h 17"/>
                  <a:gd name="T8" fmla="*/ 2147483647 w 27"/>
                  <a:gd name="T9" fmla="*/ 0 h 17"/>
                  <a:gd name="T10" fmla="*/ 2147483647 w 27"/>
                  <a:gd name="T11" fmla="*/ 2147483647 h 17"/>
                  <a:gd name="T12" fmla="*/ 2147483647 w 27"/>
                  <a:gd name="T13" fmla="*/ 2147483647 h 17"/>
                  <a:gd name="T14" fmla="*/ 2147483647 w 27"/>
                  <a:gd name="T15" fmla="*/ 2147483647 h 17"/>
                  <a:gd name="T16" fmla="*/ 2147483647 w 27"/>
                  <a:gd name="T17" fmla="*/ 2147483647 h 17"/>
                  <a:gd name="T18" fmla="*/ 2147483647 w 27"/>
                  <a:gd name="T19" fmla="*/ 2147483647 h 17"/>
                  <a:gd name="T20" fmla="*/ 2147483647 w 27"/>
                  <a:gd name="T21" fmla="*/ 2147483647 h 17"/>
                  <a:gd name="T22" fmla="*/ 2147483647 w 27"/>
                  <a:gd name="T23" fmla="*/ 2147483647 h 17"/>
                  <a:gd name="T24" fmla="*/ 0 w 27"/>
                  <a:gd name="T25" fmla="*/ 2147483647 h 17"/>
                  <a:gd name="T26" fmla="*/ 0 w 27"/>
                  <a:gd name="T27" fmla="*/ 2147483647 h 1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7"/>
                  <a:gd name="T43" fmla="*/ 0 h 17"/>
                  <a:gd name="T44" fmla="*/ 27 w 27"/>
                  <a:gd name="T45" fmla="*/ 17 h 1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7" h="17">
                    <a:moveTo>
                      <a:pt x="0" y="11"/>
                    </a:moveTo>
                    <a:lnTo>
                      <a:pt x="0" y="11"/>
                    </a:lnTo>
                    <a:lnTo>
                      <a:pt x="5" y="6"/>
                    </a:lnTo>
                    <a:lnTo>
                      <a:pt x="5" y="0"/>
                    </a:lnTo>
                    <a:lnTo>
                      <a:pt x="11" y="6"/>
                    </a:lnTo>
                    <a:lnTo>
                      <a:pt x="22" y="6"/>
                    </a:lnTo>
                    <a:lnTo>
                      <a:pt x="27" y="6"/>
                    </a:lnTo>
                    <a:lnTo>
                      <a:pt x="22" y="17"/>
                    </a:lnTo>
                    <a:lnTo>
                      <a:pt x="22" y="11"/>
                    </a:lnTo>
                    <a:lnTo>
                      <a:pt x="16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16" name="Freeform 1541"/>
              <p:cNvSpPr>
                <a:spLocks/>
              </p:cNvSpPr>
              <p:nvPr/>
            </p:nvSpPr>
            <p:spPr bwMode="auto">
              <a:xfrm>
                <a:off x="-6369446" y="-5657295"/>
                <a:ext cx="60101" cy="41321"/>
              </a:xfrm>
              <a:custGeom>
                <a:avLst/>
                <a:gdLst>
                  <a:gd name="T0" fmla="*/ 2147483647 w 16"/>
                  <a:gd name="T1" fmla="*/ 0 h 11"/>
                  <a:gd name="T2" fmla="*/ 2147483647 w 16"/>
                  <a:gd name="T3" fmla="*/ 0 h 11"/>
                  <a:gd name="T4" fmla="*/ 2147483647 w 16"/>
                  <a:gd name="T5" fmla="*/ 0 h 11"/>
                  <a:gd name="T6" fmla="*/ 2147483647 w 16"/>
                  <a:gd name="T7" fmla="*/ 0 h 11"/>
                  <a:gd name="T8" fmla="*/ 2147483647 w 16"/>
                  <a:gd name="T9" fmla="*/ 0 h 11"/>
                  <a:gd name="T10" fmla="*/ 2147483647 w 16"/>
                  <a:gd name="T11" fmla="*/ 0 h 11"/>
                  <a:gd name="T12" fmla="*/ 2147483647 w 16"/>
                  <a:gd name="T13" fmla="*/ 2147483647 h 11"/>
                  <a:gd name="T14" fmla="*/ 2147483647 w 16"/>
                  <a:gd name="T15" fmla="*/ 2147483647 h 11"/>
                  <a:gd name="T16" fmla="*/ 2147483647 w 16"/>
                  <a:gd name="T17" fmla="*/ 2147483647 h 11"/>
                  <a:gd name="T18" fmla="*/ 0 w 16"/>
                  <a:gd name="T19" fmla="*/ 2147483647 h 11"/>
                  <a:gd name="T20" fmla="*/ 0 w 16"/>
                  <a:gd name="T21" fmla="*/ 2147483647 h 11"/>
                  <a:gd name="T22" fmla="*/ 2147483647 w 16"/>
                  <a:gd name="T23" fmla="*/ 0 h 11"/>
                  <a:gd name="T24" fmla="*/ 2147483647 w 16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"/>
                  <a:gd name="T40" fmla="*/ 0 h 11"/>
                  <a:gd name="T41" fmla="*/ 16 w 16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" h="11">
                    <a:moveTo>
                      <a:pt x="5" y="0"/>
                    </a:moveTo>
                    <a:lnTo>
                      <a:pt x="5" y="0"/>
                    </a:lnTo>
                    <a:lnTo>
                      <a:pt x="16" y="0"/>
                    </a:lnTo>
                    <a:lnTo>
                      <a:pt x="16" y="11"/>
                    </a:lnTo>
                    <a:lnTo>
                      <a:pt x="5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17" name="Freeform 1542"/>
              <p:cNvSpPr>
                <a:spLocks/>
              </p:cNvSpPr>
              <p:nvPr/>
            </p:nvSpPr>
            <p:spPr bwMode="auto">
              <a:xfrm>
                <a:off x="-6391984" y="-5593435"/>
                <a:ext cx="105177" cy="41321"/>
              </a:xfrm>
              <a:custGeom>
                <a:avLst/>
                <a:gdLst>
                  <a:gd name="T0" fmla="*/ 2147483647 w 28"/>
                  <a:gd name="T1" fmla="*/ 2147483647 h 11"/>
                  <a:gd name="T2" fmla="*/ 2147483647 w 28"/>
                  <a:gd name="T3" fmla="*/ 2147483647 h 11"/>
                  <a:gd name="T4" fmla="*/ 2147483647 w 28"/>
                  <a:gd name="T5" fmla="*/ 2147483647 h 11"/>
                  <a:gd name="T6" fmla="*/ 0 w 28"/>
                  <a:gd name="T7" fmla="*/ 2147483647 h 11"/>
                  <a:gd name="T8" fmla="*/ 0 w 28"/>
                  <a:gd name="T9" fmla="*/ 2147483647 h 11"/>
                  <a:gd name="T10" fmla="*/ 0 w 28"/>
                  <a:gd name="T11" fmla="*/ 0 h 11"/>
                  <a:gd name="T12" fmla="*/ 0 w 28"/>
                  <a:gd name="T13" fmla="*/ 0 h 11"/>
                  <a:gd name="T14" fmla="*/ 0 w 28"/>
                  <a:gd name="T15" fmla="*/ 0 h 11"/>
                  <a:gd name="T16" fmla="*/ 0 w 28"/>
                  <a:gd name="T17" fmla="*/ 2147483647 h 11"/>
                  <a:gd name="T18" fmla="*/ 0 w 28"/>
                  <a:gd name="T19" fmla="*/ 2147483647 h 11"/>
                  <a:gd name="T20" fmla="*/ 2147483647 w 28"/>
                  <a:gd name="T21" fmla="*/ 2147483647 h 11"/>
                  <a:gd name="T22" fmla="*/ 2147483647 w 28"/>
                  <a:gd name="T23" fmla="*/ 2147483647 h 11"/>
                  <a:gd name="T24" fmla="*/ 2147483647 w 28"/>
                  <a:gd name="T25" fmla="*/ 0 h 11"/>
                  <a:gd name="T26" fmla="*/ 2147483647 w 28"/>
                  <a:gd name="T27" fmla="*/ 0 h 11"/>
                  <a:gd name="T28" fmla="*/ 2147483647 w 28"/>
                  <a:gd name="T29" fmla="*/ 2147483647 h 11"/>
                  <a:gd name="T30" fmla="*/ 2147483647 w 28"/>
                  <a:gd name="T31" fmla="*/ 2147483647 h 11"/>
                  <a:gd name="T32" fmla="*/ 2147483647 w 28"/>
                  <a:gd name="T33" fmla="*/ 2147483647 h 11"/>
                  <a:gd name="T34" fmla="*/ 2147483647 w 28"/>
                  <a:gd name="T35" fmla="*/ 2147483647 h 11"/>
                  <a:gd name="T36" fmla="*/ 2147483647 w 28"/>
                  <a:gd name="T37" fmla="*/ 2147483647 h 1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"/>
                  <a:gd name="T58" fmla="*/ 0 h 11"/>
                  <a:gd name="T59" fmla="*/ 28 w 28"/>
                  <a:gd name="T60" fmla="*/ 11 h 1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" h="11">
                    <a:moveTo>
                      <a:pt x="22" y="11"/>
                    </a:moveTo>
                    <a:lnTo>
                      <a:pt x="22" y="11"/>
                    </a:lnTo>
                    <a:lnTo>
                      <a:pt x="17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6" y="5"/>
                    </a:lnTo>
                    <a:lnTo>
                      <a:pt x="17" y="5"/>
                    </a:lnTo>
                    <a:lnTo>
                      <a:pt x="28" y="0"/>
                    </a:lnTo>
                    <a:lnTo>
                      <a:pt x="28" y="11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18" name="Freeform 1543"/>
              <p:cNvSpPr>
                <a:spLocks/>
              </p:cNvSpPr>
              <p:nvPr/>
            </p:nvSpPr>
            <p:spPr bwMode="auto">
              <a:xfrm>
                <a:off x="-6249243" y="-5533331"/>
                <a:ext cx="146497" cy="41321"/>
              </a:xfrm>
              <a:custGeom>
                <a:avLst/>
                <a:gdLst>
                  <a:gd name="T0" fmla="*/ 0 w 39"/>
                  <a:gd name="T1" fmla="*/ 2147483647 h 11"/>
                  <a:gd name="T2" fmla="*/ 0 w 39"/>
                  <a:gd name="T3" fmla="*/ 2147483647 h 11"/>
                  <a:gd name="T4" fmla="*/ 2147483647 w 39"/>
                  <a:gd name="T5" fmla="*/ 0 h 11"/>
                  <a:gd name="T6" fmla="*/ 2147483647 w 39"/>
                  <a:gd name="T7" fmla="*/ 2147483647 h 11"/>
                  <a:gd name="T8" fmla="*/ 2147483647 w 39"/>
                  <a:gd name="T9" fmla="*/ 2147483647 h 11"/>
                  <a:gd name="T10" fmla="*/ 2147483647 w 39"/>
                  <a:gd name="T11" fmla="*/ 2147483647 h 11"/>
                  <a:gd name="T12" fmla="*/ 2147483647 w 39"/>
                  <a:gd name="T13" fmla="*/ 2147483647 h 11"/>
                  <a:gd name="T14" fmla="*/ 2147483647 w 39"/>
                  <a:gd name="T15" fmla="*/ 2147483647 h 11"/>
                  <a:gd name="T16" fmla="*/ 0 w 39"/>
                  <a:gd name="T17" fmla="*/ 2147483647 h 11"/>
                  <a:gd name="T18" fmla="*/ 0 w 39"/>
                  <a:gd name="T19" fmla="*/ 2147483647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11"/>
                  <a:gd name="T32" fmla="*/ 39 w 39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11">
                    <a:moveTo>
                      <a:pt x="0" y="6"/>
                    </a:moveTo>
                    <a:lnTo>
                      <a:pt x="0" y="6"/>
                    </a:lnTo>
                    <a:lnTo>
                      <a:pt x="17" y="0"/>
                    </a:lnTo>
                    <a:lnTo>
                      <a:pt x="28" y="6"/>
                    </a:lnTo>
                    <a:lnTo>
                      <a:pt x="39" y="11"/>
                    </a:lnTo>
                    <a:lnTo>
                      <a:pt x="11" y="11"/>
                    </a:lnTo>
                    <a:lnTo>
                      <a:pt x="6" y="1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19" name="Freeform 1544"/>
              <p:cNvSpPr>
                <a:spLocks/>
              </p:cNvSpPr>
              <p:nvPr/>
            </p:nvSpPr>
            <p:spPr bwMode="auto">
              <a:xfrm>
                <a:off x="-6391984" y="-5533331"/>
                <a:ext cx="105177" cy="41321"/>
              </a:xfrm>
              <a:custGeom>
                <a:avLst/>
                <a:gdLst>
                  <a:gd name="T0" fmla="*/ 2147483647 w 28"/>
                  <a:gd name="T1" fmla="*/ 2147483647 h 11"/>
                  <a:gd name="T2" fmla="*/ 2147483647 w 28"/>
                  <a:gd name="T3" fmla="*/ 2147483647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0 w 28"/>
                  <a:gd name="T9" fmla="*/ 2147483647 h 11"/>
                  <a:gd name="T10" fmla="*/ 0 w 28"/>
                  <a:gd name="T11" fmla="*/ 2147483647 h 11"/>
                  <a:gd name="T12" fmla="*/ 0 w 28"/>
                  <a:gd name="T13" fmla="*/ 0 h 11"/>
                  <a:gd name="T14" fmla="*/ 2147483647 w 28"/>
                  <a:gd name="T15" fmla="*/ 0 h 11"/>
                  <a:gd name="T16" fmla="*/ 2147483647 w 28"/>
                  <a:gd name="T17" fmla="*/ 0 h 11"/>
                  <a:gd name="T18" fmla="*/ 2147483647 w 28"/>
                  <a:gd name="T19" fmla="*/ 0 h 11"/>
                  <a:gd name="T20" fmla="*/ 2147483647 w 28"/>
                  <a:gd name="T21" fmla="*/ 2147483647 h 11"/>
                  <a:gd name="T22" fmla="*/ 2147483647 w 28"/>
                  <a:gd name="T23" fmla="*/ 2147483647 h 11"/>
                  <a:gd name="T24" fmla="*/ 2147483647 w 28"/>
                  <a:gd name="T25" fmla="*/ 2147483647 h 11"/>
                  <a:gd name="T26" fmla="*/ 2147483647 w 28"/>
                  <a:gd name="T27" fmla="*/ 2147483647 h 11"/>
                  <a:gd name="T28" fmla="*/ 2147483647 w 28"/>
                  <a:gd name="T29" fmla="*/ 2147483647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"/>
                  <a:gd name="T46" fmla="*/ 0 h 11"/>
                  <a:gd name="T47" fmla="*/ 28 w 28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" h="11">
                    <a:moveTo>
                      <a:pt x="22" y="11"/>
                    </a:moveTo>
                    <a:lnTo>
                      <a:pt x="22" y="11"/>
                    </a:lnTo>
                    <a:lnTo>
                      <a:pt x="22" y="6"/>
                    </a:lnTo>
                    <a:lnTo>
                      <a:pt x="11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20" name="Freeform 1545"/>
              <p:cNvSpPr>
                <a:spLocks/>
              </p:cNvSpPr>
              <p:nvPr/>
            </p:nvSpPr>
            <p:spPr bwMode="auto">
              <a:xfrm>
                <a:off x="-6226705" y="-5469471"/>
                <a:ext cx="123959" cy="37565"/>
              </a:xfrm>
              <a:custGeom>
                <a:avLst/>
                <a:gdLst>
                  <a:gd name="T0" fmla="*/ 2147483647 w 33"/>
                  <a:gd name="T1" fmla="*/ 2147483647 h 10"/>
                  <a:gd name="T2" fmla="*/ 2147483647 w 33"/>
                  <a:gd name="T3" fmla="*/ 2147483647 h 10"/>
                  <a:gd name="T4" fmla="*/ 2147483647 w 33"/>
                  <a:gd name="T5" fmla="*/ 2147483647 h 10"/>
                  <a:gd name="T6" fmla="*/ 0 w 33"/>
                  <a:gd name="T7" fmla="*/ 2147483647 h 10"/>
                  <a:gd name="T8" fmla="*/ 0 w 33"/>
                  <a:gd name="T9" fmla="*/ 2147483647 h 10"/>
                  <a:gd name="T10" fmla="*/ 0 w 33"/>
                  <a:gd name="T11" fmla="*/ 0 h 10"/>
                  <a:gd name="T12" fmla="*/ 0 w 33"/>
                  <a:gd name="T13" fmla="*/ 0 h 10"/>
                  <a:gd name="T14" fmla="*/ 2147483647 w 33"/>
                  <a:gd name="T15" fmla="*/ 0 h 10"/>
                  <a:gd name="T16" fmla="*/ 2147483647 w 33"/>
                  <a:gd name="T17" fmla="*/ 0 h 10"/>
                  <a:gd name="T18" fmla="*/ 2147483647 w 33"/>
                  <a:gd name="T19" fmla="*/ 0 h 10"/>
                  <a:gd name="T20" fmla="*/ 2147483647 w 33"/>
                  <a:gd name="T21" fmla="*/ 0 h 10"/>
                  <a:gd name="T22" fmla="*/ 2147483647 w 33"/>
                  <a:gd name="T23" fmla="*/ 2147483647 h 10"/>
                  <a:gd name="T24" fmla="*/ 2147483647 w 33"/>
                  <a:gd name="T25" fmla="*/ 2147483647 h 10"/>
                  <a:gd name="T26" fmla="*/ 2147483647 w 33"/>
                  <a:gd name="T27" fmla="*/ 2147483647 h 10"/>
                  <a:gd name="T28" fmla="*/ 2147483647 w 33"/>
                  <a:gd name="T29" fmla="*/ 2147483647 h 1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0"/>
                  <a:gd name="T47" fmla="*/ 33 w 33"/>
                  <a:gd name="T48" fmla="*/ 10 h 1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0">
                    <a:moveTo>
                      <a:pt x="27" y="10"/>
                    </a:moveTo>
                    <a:lnTo>
                      <a:pt x="27" y="10"/>
                    </a:lnTo>
                    <a:lnTo>
                      <a:pt x="16" y="5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1" y="0"/>
                    </a:lnTo>
                    <a:lnTo>
                      <a:pt x="22" y="5"/>
                    </a:lnTo>
                    <a:lnTo>
                      <a:pt x="33" y="5"/>
                    </a:lnTo>
                    <a:lnTo>
                      <a:pt x="27" y="1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21" name="Freeform 1546"/>
              <p:cNvSpPr>
                <a:spLocks/>
              </p:cNvSpPr>
              <p:nvPr/>
            </p:nvSpPr>
            <p:spPr bwMode="auto">
              <a:xfrm>
                <a:off x="-6391984" y="-5469471"/>
                <a:ext cx="123959" cy="37565"/>
              </a:xfrm>
              <a:custGeom>
                <a:avLst/>
                <a:gdLst>
                  <a:gd name="T0" fmla="*/ 0 w 33"/>
                  <a:gd name="T1" fmla="*/ 2147483647 h 10"/>
                  <a:gd name="T2" fmla="*/ 0 w 33"/>
                  <a:gd name="T3" fmla="*/ 2147483647 h 10"/>
                  <a:gd name="T4" fmla="*/ 0 w 33"/>
                  <a:gd name="T5" fmla="*/ 0 h 10"/>
                  <a:gd name="T6" fmla="*/ 2147483647 w 33"/>
                  <a:gd name="T7" fmla="*/ 0 h 10"/>
                  <a:gd name="T8" fmla="*/ 2147483647 w 33"/>
                  <a:gd name="T9" fmla="*/ 0 h 10"/>
                  <a:gd name="T10" fmla="*/ 2147483647 w 33"/>
                  <a:gd name="T11" fmla="*/ 0 h 10"/>
                  <a:gd name="T12" fmla="*/ 2147483647 w 33"/>
                  <a:gd name="T13" fmla="*/ 2147483647 h 10"/>
                  <a:gd name="T14" fmla="*/ 2147483647 w 33"/>
                  <a:gd name="T15" fmla="*/ 2147483647 h 10"/>
                  <a:gd name="T16" fmla="*/ 2147483647 w 33"/>
                  <a:gd name="T17" fmla="*/ 2147483647 h 10"/>
                  <a:gd name="T18" fmla="*/ 0 w 33"/>
                  <a:gd name="T19" fmla="*/ 2147483647 h 10"/>
                  <a:gd name="T20" fmla="*/ 0 w 33"/>
                  <a:gd name="T21" fmla="*/ 2147483647 h 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3"/>
                  <a:gd name="T34" fmla="*/ 0 h 10"/>
                  <a:gd name="T35" fmla="*/ 33 w 33"/>
                  <a:gd name="T36" fmla="*/ 10 h 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3" h="10">
                    <a:moveTo>
                      <a:pt x="0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10"/>
                    </a:lnTo>
                    <a:lnTo>
                      <a:pt x="22" y="5"/>
                    </a:lnTo>
                    <a:lnTo>
                      <a:pt x="11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22" name="Freeform 1547"/>
              <p:cNvSpPr>
                <a:spLocks/>
              </p:cNvSpPr>
              <p:nvPr/>
            </p:nvSpPr>
            <p:spPr bwMode="auto">
              <a:xfrm>
                <a:off x="-6185385" y="-5409367"/>
                <a:ext cx="101421" cy="41321"/>
              </a:xfrm>
              <a:custGeom>
                <a:avLst/>
                <a:gdLst>
                  <a:gd name="T0" fmla="*/ 0 w 27"/>
                  <a:gd name="T1" fmla="*/ 0 h 11"/>
                  <a:gd name="T2" fmla="*/ 0 w 27"/>
                  <a:gd name="T3" fmla="*/ 0 h 11"/>
                  <a:gd name="T4" fmla="*/ 2147483647 w 27"/>
                  <a:gd name="T5" fmla="*/ 0 h 11"/>
                  <a:gd name="T6" fmla="*/ 2147483647 w 27"/>
                  <a:gd name="T7" fmla="*/ 0 h 11"/>
                  <a:gd name="T8" fmla="*/ 2147483647 w 27"/>
                  <a:gd name="T9" fmla="*/ 0 h 11"/>
                  <a:gd name="T10" fmla="*/ 2147483647 w 27"/>
                  <a:gd name="T11" fmla="*/ 0 h 11"/>
                  <a:gd name="T12" fmla="*/ 2147483647 w 27"/>
                  <a:gd name="T13" fmla="*/ 2147483647 h 11"/>
                  <a:gd name="T14" fmla="*/ 2147483647 w 27"/>
                  <a:gd name="T15" fmla="*/ 2147483647 h 11"/>
                  <a:gd name="T16" fmla="*/ 2147483647 w 27"/>
                  <a:gd name="T17" fmla="*/ 2147483647 h 11"/>
                  <a:gd name="T18" fmla="*/ 0 w 27"/>
                  <a:gd name="T19" fmla="*/ 0 h 11"/>
                  <a:gd name="T20" fmla="*/ 0 w 27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7"/>
                  <a:gd name="T34" fmla="*/ 0 h 11"/>
                  <a:gd name="T35" fmla="*/ 27 w 27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7" h="11">
                    <a:moveTo>
                      <a:pt x="0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27" y="5"/>
                    </a:lnTo>
                    <a:lnTo>
                      <a:pt x="16" y="11"/>
                    </a:lnTo>
                    <a:lnTo>
                      <a:pt x="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23" name="Freeform 1548"/>
              <p:cNvSpPr>
                <a:spLocks/>
              </p:cNvSpPr>
              <p:nvPr/>
            </p:nvSpPr>
            <p:spPr bwMode="auto">
              <a:xfrm>
                <a:off x="-6391984" y="-5431906"/>
                <a:ext cx="123959" cy="63860"/>
              </a:xfrm>
              <a:custGeom>
                <a:avLst/>
                <a:gdLst>
                  <a:gd name="T0" fmla="*/ 2147483647 w 33"/>
                  <a:gd name="T1" fmla="*/ 2147483647 h 17"/>
                  <a:gd name="T2" fmla="*/ 2147483647 w 33"/>
                  <a:gd name="T3" fmla="*/ 2147483647 h 17"/>
                  <a:gd name="T4" fmla="*/ 2147483647 w 33"/>
                  <a:gd name="T5" fmla="*/ 2147483647 h 17"/>
                  <a:gd name="T6" fmla="*/ 2147483647 w 33"/>
                  <a:gd name="T7" fmla="*/ 2147483647 h 17"/>
                  <a:gd name="T8" fmla="*/ 0 w 33"/>
                  <a:gd name="T9" fmla="*/ 2147483647 h 17"/>
                  <a:gd name="T10" fmla="*/ 0 w 33"/>
                  <a:gd name="T11" fmla="*/ 2147483647 h 17"/>
                  <a:gd name="T12" fmla="*/ 0 w 33"/>
                  <a:gd name="T13" fmla="*/ 2147483647 h 17"/>
                  <a:gd name="T14" fmla="*/ 2147483647 w 33"/>
                  <a:gd name="T15" fmla="*/ 0 h 17"/>
                  <a:gd name="T16" fmla="*/ 2147483647 w 33"/>
                  <a:gd name="T17" fmla="*/ 2147483647 h 17"/>
                  <a:gd name="T18" fmla="*/ 2147483647 w 33"/>
                  <a:gd name="T19" fmla="*/ 2147483647 h 17"/>
                  <a:gd name="T20" fmla="*/ 2147483647 w 33"/>
                  <a:gd name="T21" fmla="*/ 2147483647 h 17"/>
                  <a:gd name="T22" fmla="*/ 2147483647 w 33"/>
                  <a:gd name="T23" fmla="*/ 2147483647 h 17"/>
                  <a:gd name="T24" fmla="*/ 2147483647 w 33"/>
                  <a:gd name="T25" fmla="*/ 2147483647 h 17"/>
                  <a:gd name="T26" fmla="*/ 2147483647 w 33"/>
                  <a:gd name="T27" fmla="*/ 2147483647 h 17"/>
                  <a:gd name="T28" fmla="*/ 2147483647 w 33"/>
                  <a:gd name="T29" fmla="*/ 2147483647 h 1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7"/>
                  <a:gd name="T47" fmla="*/ 33 w 33"/>
                  <a:gd name="T48" fmla="*/ 17 h 1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7">
                    <a:moveTo>
                      <a:pt x="33" y="17"/>
                    </a:moveTo>
                    <a:lnTo>
                      <a:pt x="33" y="17"/>
                    </a:lnTo>
                    <a:lnTo>
                      <a:pt x="28" y="11"/>
                    </a:lnTo>
                    <a:lnTo>
                      <a:pt x="17" y="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33" y="6"/>
                    </a:lnTo>
                    <a:lnTo>
                      <a:pt x="33" y="11"/>
                    </a:lnTo>
                    <a:lnTo>
                      <a:pt x="33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24" name="Freeform 1549"/>
              <p:cNvSpPr>
                <a:spLocks/>
              </p:cNvSpPr>
              <p:nvPr/>
            </p:nvSpPr>
            <p:spPr bwMode="auto">
              <a:xfrm>
                <a:off x="-6249243" y="-5368046"/>
                <a:ext cx="146497" cy="41321"/>
              </a:xfrm>
              <a:custGeom>
                <a:avLst/>
                <a:gdLst>
                  <a:gd name="T0" fmla="*/ 2147483647 w 39"/>
                  <a:gd name="T1" fmla="*/ 0 h 11"/>
                  <a:gd name="T2" fmla="*/ 2147483647 w 39"/>
                  <a:gd name="T3" fmla="*/ 0 h 11"/>
                  <a:gd name="T4" fmla="*/ 2147483647 w 39"/>
                  <a:gd name="T5" fmla="*/ 2147483647 h 11"/>
                  <a:gd name="T6" fmla="*/ 2147483647 w 39"/>
                  <a:gd name="T7" fmla="*/ 2147483647 h 11"/>
                  <a:gd name="T8" fmla="*/ 2147483647 w 39"/>
                  <a:gd name="T9" fmla="*/ 2147483647 h 11"/>
                  <a:gd name="T10" fmla="*/ 0 w 39"/>
                  <a:gd name="T11" fmla="*/ 2147483647 h 11"/>
                  <a:gd name="T12" fmla="*/ 0 w 39"/>
                  <a:gd name="T13" fmla="*/ 2147483647 h 11"/>
                  <a:gd name="T14" fmla="*/ 0 w 39"/>
                  <a:gd name="T15" fmla="*/ 2147483647 h 11"/>
                  <a:gd name="T16" fmla="*/ 2147483647 w 39"/>
                  <a:gd name="T17" fmla="*/ 0 h 11"/>
                  <a:gd name="T18" fmla="*/ 2147483647 w 39"/>
                  <a:gd name="T19" fmla="*/ 0 h 11"/>
                  <a:gd name="T20" fmla="*/ 2147483647 w 39"/>
                  <a:gd name="T21" fmla="*/ 2147483647 h 11"/>
                  <a:gd name="T22" fmla="*/ 2147483647 w 39"/>
                  <a:gd name="T23" fmla="*/ 0 h 11"/>
                  <a:gd name="T24" fmla="*/ 2147483647 w 39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11"/>
                  <a:gd name="T41" fmla="*/ 39 w 39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11">
                    <a:moveTo>
                      <a:pt x="39" y="0"/>
                    </a:moveTo>
                    <a:lnTo>
                      <a:pt x="39" y="0"/>
                    </a:lnTo>
                    <a:lnTo>
                      <a:pt x="33" y="11"/>
                    </a:lnTo>
                    <a:lnTo>
                      <a:pt x="22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6" y="0"/>
                    </a:lnTo>
                    <a:lnTo>
                      <a:pt x="17" y="0"/>
                    </a:lnTo>
                    <a:lnTo>
                      <a:pt x="28" y="5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25" name="Freeform 1550"/>
              <p:cNvSpPr>
                <a:spLocks/>
              </p:cNvSpPr>
              <p:nvPr/>
            </p:nvSpPr>
            <p:spPr bwMode="auto">
              <a:xfrm>
                <a:off x="-6391984" y="-5307942"/>
                <a:ext cx="123959" cy="22539"/>
              </a:xfrm>
              <a:custGeom>
                <a:avLst/>
                <a:gdLst>
                  <a:gd name="T0" fmla="*/ 0 w 33"/>
                  <a:gd name="T1" fmla="*/ 0 h 6"/>
                  <a:gd name="T2" fmla="*/ 0 w 33"/>
                  <a:gd name="T3" fmla="*/ 0 h 6"/>
                  <a:gd name="T4" fmla="*/ 2147483647 w 33"/>
                  <a:gd name="T5" fmla="*/ 0 h 6"/>
                  <a:gd name="T6" fmla="*/ 2147483647 w 33"/>
                  <a:gd name="T7" fmla="*/ 0 h 6"/>
                  <a:gd name="T8" fmla="*/ 2147483647 w 33"/>
                  <a:gd name="T9" fmla="*/ 0 h 6"/>
                  <a:gd name="T10" fmla="*/ 2147483647 w 33"/>
                  <a:gd name="T11" fmla="*/ 2147483647 h 6"/>
                  <a:gd name="T12" fmla="*/ 2147483647 w 33"/>
                  <a:gd name="T13" fmla="*/ 2147483647 h 6"/>
                  <a:gd name="T14" fmla="*/ 2147483647 w 33"/>
                  <a:gd name="T15" fmla="*/ 2147483647 h 6"/>
                  <a:gd name="T16" fmla="*/ 2147483647 w 33"/>
                  <a:gd name="T17" fmla="*/ 2147483647 h 6"/>
                  <a:gd name="T18" fmla="*/ 2147483647 w 33"/>
                  <a:gd name="T19" fmla="*/ 2147483647 h 6"/>
                  <a:gd name="T20" fmla="*/ 2147483647 w 33"/>
                  <a:gd name="T21" fmla="*/ 2147483647 h 6"/>
                  <a:gd name="T22" fmla="*/ 0 w 33"/>
                  <a:gd name="T23" fmla="*/ 2147483647 h 6"/>
                  <a:gd name="T24" fmla="*/ 0 w 33"/>
                  <a:gd name="T25" fmla="*/ 0 h 6"/>
                  <a:gd name="T26" fmla="*/ 0 w 33"/>
                  <a:gd name="T27" fmla="*/ 0 h 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6"/>
                  <a:gd name="T44" fmla="*/ 33 w 33"/>
                  <a:gd name="T45" fmla="*/ 6 h 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6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0"/>
                    </a:lnTo>
                    <a:lnTo>
                      <a:pt x="33" y="6"/>
                    </a:lnTo>
                    <a:lnTo>
                      <a:pt x="28" y="6"/>
                    </a:lnTo>
                    <a:lnTo>
                      <a:pt x="17" y="6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26" name="Freeform 1551"/>
              <p:cNvSpPr>
                <a:spLocks/>
              </p:cNvSpPr>
              <p:nvPr/>
            </p:nvSpPr>
            <p:spPr bwMode="auto">
              <a:xfrm>
                <a:off x="-6249243" y="-5307942"/>
                <a:ext cx="105177" cy="41321"/>
              </a:xfrm>
              <a:custGeom>
                <a:avLst/>
                <a:gdLst>
                  <a:gd name="T0" fmla="*/ 2147483647 w 28"/>
                  <a:gd name="T1" fmla="*/ 0 h 11"/>
                  <a:gd name="T2" fmla="*/ 2147483647 w 28"/>
                  <a:gd name="T3" fmla="*/ 0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2147483647 w 28"/>
                  <a:gd name="T9" fmla="*/ 2147483647 h 11"/>
                  <a:gd name="T10" fmla="*/ 0 w 28"/>
                  <a:gd name="T11" fmla="*/ 2147483647 h 11"/>
                  <a:gd name="T12" fmla="*/ 0 w 28"/>
                  <a:gd name="T13" fmla="*/ 2147483647 h 11"/>
                  <a:gd name="T14" fmla="*/ 0 w 28"/>
                  <a:gd name="T15" fmla="*/ 0 h 11"/>
                  <a:gd name="T16" fmla="*/ 2147483647 w 28"/>
                  <a:gd name="T17" fmla="*/ 0 h 11"/>
                  <a:gd name="T18" fmla="*/ 2147483647 w 28"/>
                  <a:gd name="T19" fmla="*/ 0 h 11"/>
                  <a:gd name="T20" fmla="*/ 2147483647 w 28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8"/>
                  <a:gd name="T34" fmla="*/ 0 h 11"/>
                  <a:gd name="T35" fmla="*/ 28 w 28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11"/>
                    </a:lnTo>
                    <a:lnTo>
                      <a:pt x="11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27" name="Freeform 1552"/>
              <p:cNvSpPr>
                <a:spLocks/>
              </p:cNvSpPr>
              <p:nvPr/>
            </p:nvSpPr>
            <p:spPr bwMode="auto">
              <a:xfrm>
                <a:off x="-6433304" y="-5266621"/>
                <a:ext cx="146497" cy="41321"/>
              </a:xfrm>
              <a:custGeom>
                <a:avLst/>
                <a:gdLst>
                  <a:gd name="T0" fmla="*/ 2147483647 w 39"/>
                  <a:gd name="T1" fmla="*/ 2147483647 h 11"/>
                  <a:gd name="T2" fmla="*/ 2147483647 w 39"/>
                  <a:gd name="T3" fmla="*/ 2147483647 h 11"/>
                  <a:gd name="T4" fmla="*/ 2147483647 w 39"/>
                  <a:gd name="T5" fmla="*/ 2147483647 h 11"/>
                  <a:gd name="T6" fmla="*/ 2147483647 w 39"/>
                  <a:gd name="T7" fmla="*/ 2147483647 h 11"/>
                  <a:gd name="T8" fmla="*/ 2147483647 w 39"/>
                  <a:gd name="T9" fmla="*/ 2147483647 h 11"/>
                  <a:gd name="T10" fmla="*/ 0 w 39"/>
                  <a:gd name="T11" fmla="*/ 2147483647 h 11"/>
                  <a:gd name="T12" fmla="*/ 0 w 39"/>
                  <a:gd name="T13" fmla="*/ 2147483647 h 11"/>
                  <a:gd name="T14" fmla="*/ 2147483647 w 39"/>
                  <a:gd name="T15" fmla="*/ 0 h 11"/>
                  <a:gd name="T16" fmla="*/ 2147483647 w 39"/>
                  <a:gd name="T17" fmla="*/ 0 h 11"/>
                  <a:gd name="T18" fmla="*/ 2147483647 w 39"/>
                  <a:gd name="T19" fmla="*/ 2147483647 h 11"/>
                  <a:gd name="T20" fmla="*/ 2147483647 w 39"/>
                  <a:gd name="T21" fmla="*/ 2147483647 h 11"/>
                  <a:gd name="T22" fmla="*/ 2147483647 w 39"/>
                  <a:gd name="T23" fmla="*/ 2147483647 h 11"/>
                  <a:gd name="T24" fmla="*/ 2147483647 w 39"/>
                  <a:gd name="T25" fmla="*/ 2147483647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11"/>
                  <a:gd name="T41" fmla="*/ 39 w 39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11">
                    <a:moveTo>
                      <a:pt x="33" y="11"/>
                    </a:moveTo>
                    <a:lnTo>
                      <a:pt x="33" y="11"/>
                    </a:lnTo>
                    <a:lnTo>
                      <a:pt x="28" y="11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6"/>
                    </a:lnTo>
                    <a:lnTo>
                      <a:pt x="39" y="6"/>
                    </a:lnTo>
                    <a:lnTo>
                      <a:pt x="33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28" name="Freeform 1553"/>
              <p:cNvSpPr>
                <a:spLocks/>
              </p:cNvSpPr>
              <p:nvPr/>
            </p:nvSpPr>
            <p:spPr bwMode="auto">
              <a:xfrm>
                <a:off x="-6226705" y="-5266621"/>
                <a:ext cx="123959" cy="41321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0 w 33"/>
                  <a:gd name="T5" fmla="*/ 2147483647 h 11"/>
                  <a:gd name="T6" fmla="*/ 2147483647 w 33"/>
                  <a:gd name="T7" fmla="*/ 2147483647 h 11"/>
                  <a:gd name="T8" fmla="*/ 2147483647 w 33"/>
                  <a:gd name="T9" fmla="*/ 0 h 11"/>
                  <a:gd name="T10" fmla="*/ 2147483647 w 33"/>
                  <a:gd name="T11" fmla="*/ 2147483647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0 w 33"/>
                  <a:gd name="T25" fmla="*/ 2147483647 h 11"/>
                  <a:gd name="T26" fmla="*/ 0 w 33"/>
                  <a:gd name="T27" fmla="*/ 2147483647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11"/>
                    </a:moveTo>
                    <a:lnTo>
                      <a:pt x="0" y="11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16" y="0"/>
                    </a:lnTo>
                    <a:lnTo>
                      <a:pt x="27" y="6"/>
                    </a:lnTo>
                    <a:lnTo>
                      <a:pt x="33" y="6"/>
                    </a:lnTo>
                    <a:lnTo>
                      <a:pt x="33" y="11"/>
                    </a:lnTo>
                    <a:lnTo>
                      <a:pt x="27" y="11"/>
                    </a:lnTo>
                    <a:lnTo>
                      <a:pt x="16" y="11"/>
                    </a:lnTo>
                    <a:lnTo>
                      <a:pt x="11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29" name="Freeform 1554"/>
              <p:cNvSpPr>
                <a:spLocks/>
              </p:cNvSpPr>
              <p:nvPr/>
            </p:nvSpPr>
            <p:spPr bwMode="auto">
              <a:xfrm>
                <a:off x="-6249243" y="-5202761"/>
                <a:ext cx="206599" cy="41321"/>
              </a:xfrm>
              <a:custGeom>
                <a:avLst/>
                <a:gdLst>
                  <a:gd name="T0" fmla="*/ 2147483647 w 55"/>
                  <a:gd name="T1" fmla="*/ 2147483647 h 11"/>
                  <a:gd name="T2" fmla="*/ 2147483647 w 55"/>
                  <a:gd name="T3" fmla="*/ 2147483647 h 11"/>
                  <a:gd name="T4" fmla="*/ 2147483647 w 55"/>
                  <a:gd name="T5" fmla="*/ 2147483647 h 11"/>
                  <a:gd name="T6" fmla="*/ 2147483647 w 55"/>
                  <a:gd name="T7" fmla="*/ 2147483647 h 11"/>
                  <a:gd name="T8" fmla="*/ 0 w 55"/>
                  <a:gd name="T9" fmla="*/ 0 h 11"/>
                  <a:gd name="T10" fmla="*/ 0 w 55"/>
                  <a:gd name="T11" fmla="*/ 0 h 11"/>
                  <a:gd name="T12" fmla="*/ 2147483647 w 55"/>
                  <a:gd name="T13" fmla="*/ 0 h 11"/>
                  <a:gd name="T14" fmla="*/ 2147483647 w 55"/>
                  <a:gd name="T15" fmla="*/ 2147483647 h 11"/>
                  <a:gd name="T16" fmla="*/ 2147483647 w 55"/>
                  <a:gd name="T17" fmla="*/ 2147483647 h 11"/>
                  <a:gd name="T18" fmla="*/ 2147483647 w 55"/>
                  <a:gd name="T19" fmla="*/ 2147483647 h 11"/>
                  <a:gd name="T20" fmla="*/ 2147483647 w 55"/>
                  <a:gd name="T21" fmla="*/ 2147483647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11"/>
                  <a:gd name="T35" fmla="*/ 55 w 55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11">
                    <a:moveTo>
                      <a:pt x="55" y="11"/>
                    </a:moveTo>
                    <a:lnTo>
                      <a:pt x="55" y="11"/>
                    </a:lnTo>
                    <a:lnTo>
                      <a:pt x="28" y="11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44" y="5"/>
                    </a:lnTo>
                    <a:lnTo>
                      <a:pt x="50" y="5"/>
                    </a:lnTo>
                    <a:lnTo>
                      <a:pt x="55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30" name="Freeform 1555"/>
              <p:cNvSpPr>
                <a:spLocks/>
              </p:cNvSpPr>
              <p:nvPr/>
            </p:nvSpPr>
            <p:spPr bwMode="auto">
              <a:xfrm>
                <a:off x="-6391984" y="-5202761"/>
                <a:ext cx="123959" cy="41321"/>
              </a:xfrm>
              <a:custGeom>
                <a:avLst/>
                <a:gdLst>
                  <a:gd name="T0" fmla="*/ 0 w 33"/>
                  <a:gd name="T1" fmla="*/ 0 h 11"/>
                  <a:gd name="T2" fmla="*/ 0 w 33"/>
                  <a:gd name="T3" fmla="*/ 0 h 11"/>
                  <a:gd name="T4" fmla="*/ 2147483647 w 33"/>
                  <a:gd name="T5" fmla="*/ 0 h 11"/>
                  <a:gd name="T6" fmla="*/ 2147483647 w 33"/>
                  <a:gd name="T7" fmla="*/ 0 h 11"/>
                  <a:gd name="T8" fmla="*/ 2147483647 w 33"/>
                  <a:gd name="T9" fmla="*/ 0 h 11"/>
                  <a:gd name="T10" fmla="*/ 2147483647 w 33"/>
                  <a:gd name="T11" fmla="*/ 0 h 11"/>
                  <a:gd name="T12" fmla="*/ 2147483647 w 33"/>
                  <a:gd name="T13" fmla="*/ 0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0 w 33"/>
                  <a:gd name="T23" fmla="*/ 0 h 11"/>
                  <a:gd name="T24" fmla="*/ 0 w 33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1"/>
                  <a:gd name="T41" fmla="*/ 33 w 33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1">
                    <a:moveTo>
                      <a:pt x="0" y="0"/>
                    </a:moveTo>
                    <a:lnTo>
                      <a:pt x="0" y="0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33" y="0"/>
                    </a:lnTo>
                    <a:lnTo>
                      <a:pt x="33" y="5"/>
                    </a:lnTo>
                    <a:lnTo>
                      <a:pt x="17" y="11"/>
                    </a:lnTo>
                    <a:lnTo>
                      <a:pt x="6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31" name="Freeform 1556"/>
              <p:cNvSpPr>
                <a:spLocks/>
              </p:cNvSpPr>
              <p:nvPr/>
            </p:nvSpPr>
            <p:spPr bwMode="auto">
              <a:xfrm>
                <a:off x="-6249243" y="-5142657"/>
                <a:ext cx="206599" cy="22539"/>
              </a:xfrm>
              <a:custGeom>
                <a:avLst/>
                <a:gdLst>
                  <a:gd name="T0" fmla="*/ 2147483647 w 55"/>
                  <a:gd name="T1" fmla="*/ 2147483647 h 6"/>
                  <a:gd name="T2" fmla="*/ 2147483647 w 55"/>
                  <a:gd name="T3" fmla="*/ 2147483647 h 6"/>
                  <a:gd name="T4" fmla="*/ 2147483647 w 55"/>
                  <a:gd name="T5" fmla="*/ 2147483647 h 6"/>
                  <a:gd name="T6" fmla="*/ 2147483647 w 55"/>
                  <a:gd name="T7" fmla="*/ 2147483647 h 6"/>
                  <a:gd name="T8" fmla="*/ 2147483647 w 55"/>
                  <a:gd name="T9" fmla="*/ 2147483647 h 6"/>
                  <a:gd name="T10" fmla="*/ 0 w 55"/>
                  <a:gd name="T11" fmla="*/ 0 h 6"/>
                  <a:gd name="T12" fmla="*/ 0 w 55"/>
                  <a:gd name="T13" fmla="*/ 0 h 6"/>
                  <a:gd name="T14" fmla="*/ 2147483647 w 55"/>
                  <a:gd name="T15" fmla="*/ 0 h 6"/>
                  <a:gd name="T16" fmla="*/ 2147483647 w 55"/>
                  <a:gd name="T17" fmla="*/ 0 h 6"/>
                  <a:gd name="T18" fmla="*/ 2147483647 w 55"/>
                  <a:gd name="T19" fmla="*/ 2147483647 h 6"/>
                  <a:gd name="T20" fmla="*/ 2147483647 w 55"/>
                  <a:gd name="T21" fmla="*/ 2147483647 h 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6"/>
                  <a:gd name="T35" fmla="*/ 55 w 55"/>
                  <a:gd name="T36" fmla="*/ 6 h 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6">
                    <a:moveTo>
                      <a:pt x="55" y="6"/>
                    </a:moveTo>
                    <a:lnTo>
                      <a:pt x="55" y="6"/>
                    </a:lnTo>
                    <a:lnTo>
                      <a:pt x="39" y="6"/>
                    </a:lnTo>
                    <a:lnTo>
                      <a:pt x="22" y="6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44" y="0"/>
                    </a:lnTo>
                    <a:lnTo>
                      <a:pt x="55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32" name="Freeform 1557"/>
              <p:cNvSpPr>
                <a:spLocks/>
              </p:cNvSpPr>
              <p:nvPr/>
            </p:nvSpPr>
            <p:spPr bwMode="auto">
              <a:xfrm>
                <a:off x="-6391984" y="-5161440"/>
                <a:ext cx="105177" cy="41321"/>
              </a:xfrm>
              <a:custGeom>
                <a:avLst/>
                <a:gdLst>
                  <a:gd name="T0" fmla="*/ 2147483647 w 28"/>
                  <a:gd name="T1" fmla="*/ 0 h 11"/>
                  <a:gd name="T2" fmla="*/ 2147483647 w 28"/>
                  <a:gd name="T3" fmla="*/ 0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2147483647 w 28"/>
                  <a:gd name="T9" fmla="*/ 2147483647 h 11"/>
                  <a:gd name="T10" fmla="*/ 2147483647 w 28"/>
                  <a:gd name="T11" fmla="*/ 2147483647 h 11"/>
                  <a:gd name="T12" fmla="*/ 2147483647 w 28"/>
                  <a:gd name="T13" fmla="*/ 2147483647 h 11"/>
                  <a:gd name="T14" fmla="*/ 2147483647 w 28"/>
                  <a:gd name="T15" fmla="*/ 2147483647 h 11"/>
                  <a:gd name="T16" fmla="*/ 2147483647 w 28"/>
                  <a:gd name="T17" fmla="*/ 2147483647 h 11"/>
                  <a:gd name="T18" fmla="*/ 2147483647 w 28"/>
                  <a:gd name="T19" fmla="*/ 2147483647 h 11"/>
                  <a:gd name="T20" fmla="*/ 0 w 28"/>
                  <a:gd name="T21" fmla="*/ 2147483647 h 11"/>
                  <a:gd name="T22" fmla="*/ 0 w 28"/>
                  <a:gd name="T23" fmla="*/ 2147483647 h 11"/>
                  <a:gd name="T24" fmla="*/ 0 w 28"/>
                  <a:gd name="T25" fmla="*/ 2147483647 h 11"/>
                  <a:gd name="T26" fmla="*/ 0 w 28"/>
                  <a:gd name="T27" fmla="*/ 2147483647 h 11"/>
                  <a:gd name="T28" fmla="*/ 0 w 28"/>
                  <a:gd name="T29" fmla="*/ 2147483647 h 11"/>
                  <a:gd name="T30" fmla="*/ 0 w 28"/>
                  <a:gd name="T31" fmla="*/ 0 h 11"/>
                  <a:gd name="T32" fmla="*/ 0 w 28"/>
                  <a:gd name="T33" fmla="*/ 0 h 11"/>
                  <a:gd name="T34" fmla="*/ 2147483647 w 28"/>
                  <a:gd name="T35" fmla="*/ 2147483647 h 11"/>
                  <a:gd name="T36" fmla="*/ 2147483647 w 28"/>
                  <a:gd name="T37" fmla="*/ 2147483647 h 11"/>
                  <a:gd name="T38" fmla="*/ 2147483647 w 28"/>
                  <a:gd name="T39" fmla="*/ 0 h 11"/>
                  <a:gd name="T40" fmla="*/ 2147483647 w 28"/>
                  <a:gd name="T41" fmla="*/ 0 h 1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8"/>
                  <a:gd name="T64" fmla="*/ 0 h 11"/>
                  <a:gd name="T65" fmla="*/ 28 w 28"/>
                  <a:gd name="T66" fmla="*/ 11 h 11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11"/>
                    </a:lnTo>
                    <a:lnTo>
                      <a:pt x="22" y="11"/>
                    </a:lnTo>
                    <a:lnTo>
                      <a:pt x="11" y="11"/>
                    </a:lnTo>
                    <a:lnTo>
                      <a:pt x="6" y="11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7" y="5"/>
                    </a:lnTo>
                    <a:lnTo>
                      <a:pt x="22" y="5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33" name="Freeform 1558"/>
              <p:cNvSpPr>
                <a:spLocks/>
              </p:cNvSpPr>
              <p:nvPr/>
            </p:nvSpPr>
            <p:spPr bwMode="auto">
              <a:xfrm>
                <a:off x="-6226705" y="-5593435"/>
                <a:ext cx="123959" cy="41321"/>
              </a:xfrm>
              <a:custGeom>
                <a:avLst/>
                <a:gdLst>
                  <a:gd name="T0" fmla="*/ 2147483647 w 33"/>
                  <a:gd name="T1" fmla="*/ 0 h 11"/>
                  <a:gd name="T2" fmla="*/ 2147483647 w 33"/>
                  <a:gd name="T3" fmla="*/ 0 h 11"/>
                  <a:gd name="T4" fmla="*/ 2147483647 w 33"/>
                  <a:gd name="T5" fmla="*/ 2147483647 h 11"/>
                  <a:gd name="T6" fmla="*/ 2147483647 w 33"/>
                  <a:gd name="T7" fmla="*/ 2147483647 h 11"/>
                  <a:gd name="T8" fmla="*/ 2147483647 w 33"/>
                  <a:gd name="T9" fmla="*/ 2147483647 h 11"/>
                  <a:gd name="T10" fmla="*/ 2147483647 w 33"/>
                  <a:gd name="T11" fmla="*/ 2147483647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0 w 33"/>
                  <a:gd name="T21" fmla="*/ 2147483647 h 11"/>
                  <a:gd name="T22" fmla="*/ 2147483647 w 33"/>
                  <a:gd name="T23" fmla="*/ 0 h 11"/>
                  <a:gd name="T24" fmla="*/ 2147483647 w 33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1"/>
                  <a:gd name="T41" fmla="*/ 33 w 33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1">
                    <a:moveTo>
                      <a:pt x="5" y="0"/>
                    </a:moveTo>
                    <a:lnTo>
                      <a:pt x="5" y="0"/>
                    </a:lnTo>
                    <a:lnTo>
                      <a:pt x="5" y="5"/>
                    </a:lnTo>
                    <a:lnTo>
                      <a:pt x="11" y="5"/>
                    </a:lnTo>
                    <a:lnTo>
                      <a:pt x="16" y="5"/>
                    </a:lnTo>
                    <a:lnTo>
                      <a:pt x="27" y="5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34" name="Freeform 1559"/>
              <p:cNvSpPr>
                <a:spLocks/>
              </p:cNvSpPr>
              <p:nvPr/>
            </p:nvSpPr>
            <p:spPr bwMode="auto">
              <a:xfrm>
                <a:off x="-6226705" y="-5657295"/>
                <a:ext cx="101421" cy="63860"/>
              </a:xfrm>
              <a:custGeom>
                <a:avLst/>
                <a:gdLst>
                  <a:gd name="T0" fmla="*/ 0 w 27"/>
                  <a:gd name="T1" fmla="*/ 2147483647 h 17"/>
                  <a:gd name="T2" fmla="*/ 0 w 27"/>
                  <a:gd name="T3" fmla="*/ 2147483647 h 17"/>
                  <a:gd name="T4" fmla="*/ 2147483647 w 27"/>
                  <a:gd name="T5" fmla="*/ 2147483647 h 17"/>
                  <a:gd name="T6" fmla="*/ 2147483647 w 27"/>
                  <a:gd name="T7" fmla="*/ 0 h 17"/>
                  <a:gd name="T8" fmla="*/ 2147483647 w 27"/>
                  <a:gd name="T9" fmla="*/ 0 h 17"/>
                  <a:gd name="T10" fmla="*/ 2147483647 w 27"/>
                  <a:gd name="T11" fmla="*/ 2147483647 h 17"/>
                  <a:gd name="T12" fmla="*/ 2147483647 w 27"/>
                  <a:gd name="T13" fmla="*/ 2147483647 h 17"/>
                  <a:gd name="T14" fmla="*/ 2147483647 w 27"/>
                  <a:gd name="T15" fmla="*/ 2147483647 h 17"/>
                  <a:gd name="T16" fmla="*/ 2147483647 w 27"/>
                  <a:gd name="T17" fmla="*/ 2147483647 h 17"/>
                  <a:gd name="T18" fmla="*/ 2147483647 w 27"/>
                  <a:gd name="T19" fmla="*/ 2147483647 h 17"/>
                  <a:gd name="T20" fmla="*/ 2147483647 w 27"/>
                  <a:gd name="T21" fmla="*/ 2147483647 h 17"/>
                  <a:gd name="T22" fmla="*/ 2147483647 w 27"/>
                  <a:gd name="T23" fmla="*/ 2147483647 h 17"/>
                  <a:gd name="T24" fmla="*/ 0 w 27"/>
                  <a:gd name="T25" fmla="*/ 2147483647 h 17"/>
                  <a:gd name="T26" fmla="*/ 0 w 27"/>
                  <a:gd name="T27" fmla="*/ 2147483647 h 1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7"/>
                  <a:gd name="T43" fmla="*/ 0 h 17"/>
                  <a:gd name="T44" fmla="*/ 27 w 27"/>
                  <a:gd name="T45" fmla="*/ 17 h 1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7" h="17">
                    <a:moveTo>
                      <a:pt x="0" y="11"/>
                    </a:moveTo>
                    <a:lnTo>
                      <a:pt x="0" y="11"/>
                    </a:lnTo>
                    <a:lnTo>
                      <a:pt x="5" y="6"/>
                    </a:lnTo>
                    <a:lnTo>
                      <a:pt x="5" y="0"/>
                    </a:lnTo>
                    <a:lnTo>
                      <a:pt x="11" y="6"/>
                    </a:lnTo>
                    <a:lnTo>
                      <a:pt x="22" y="6"/>
                    </a:lnTo>
                    <a:lnTo>
                      <a:pt x="27" y="6"/>
                    </a:lnTo>
                    <a:lnTo>
                      <a:pt x="22" y="17"/>
                    </a:lnTo>
                    <a:lnTo>
                      <a:pt x="22" y="11"/>
                    </a:lnTo>
                    <a:lnTo>
                      <a:pt x="16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35" name="Freeform 1560"/>
              <p:cNvSpPr>
                <a:spLocks/>
              </p:cNvSpPr>
              <p:nvPr/>
            </p:nvSpPr>
            <p:spPr bwMode="auto">
              <a:xfrm>
                <a:off x="-6369446" y="-5657295"/>
                <a:ext cx="60101" cy="41321"/>
              </a:xfrm>
              <a:custGeom>
                <a:avLst/>
                <a:gdLst>
                  <a:gd name="T0" fmla="*/ 2147483647 w 16"/>
                  <a:gd name="T1" fmla="*/ 0 h 11"/>
                  <a:gd name="T2" fmla="*/ 2147483647 w 16"/>
                  <a:gd name="T3" fmla="*/ 0 h 11"/>
                  <a:gd name="T4" fmla="*/ 2147483647 w 16"/>
                  <a:gd name="T5" fmla="*/ 0 h 11"/>
                  <a:gd name="T6" fmla="*/ 2147483647 w 16"/>
                  <a:gd name="T7" fmla="*/ 0 h 11"/>
                  <a:gd name="T8" fmla="*/ 2147483647 w 16"/>
                  <a:gd name="T9" fmla="*/ 0 h 11"/>
                  <a:gd name="T10" fmla="*/ 2147483647 w 16"/>
                  <a:gd name="T11" fmla="*/ 0 h 11"/>
                  <a:gd name="T12" fmla="*/ 2147483647 w 16"/>
                  <a:gd name="T13" fmla="*/ 2147483647 h 11"/>
                  <a:gd name="T14" fmla="*/ 2147483647 w 16"/>
                  <a:gd name="T15" fmla="*/ 2147483647 h 11"/>
                  <a:gd name="T16" fmla="*/ 2147483647 w 16"/>
                  <a:gd name="T17" fmla="*/ 2147483647 h 11"/>
                  <a:gd name="T18" fmla="*/ 0 w 16"/>
                  <a:gd name="T19" fmla="*/ 2147483647 h 11"/>
                  <a:gd name="T20" fmla="*/ 0 w 16"/>
                  <a:gd name="T21" fmla="*/ 2147483647 h 11"/>
                  <a:gd name="T22" fmla="*/ 2147483647 w 16"/>
                  <a:gd name="T23" fmla="*/ 0 h 11"/>
                  <a:gd name="T24" fmla="*/ 2147483647 w 16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"/>
                  <a:gd name="T40" fmla="*/ 0 h 11"/>
                  <a:gd name="T41" fmla="*/ 16 w 16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" h="11">
                    <a:moveTo>
                      <a:pt x="5" y="0"/>
                    </a:moveTo>
                    <a:lnTo>
                      <a:pt x="5" y="0"/>
                    </a:lnTo>
                    <a:lnTo>
                      <a:pt x="16" y="0"/>
                    </a:lnTo>
                    <a:lnTo>
                      <a:pt x="16" y="11"/>
                    </a:lnTo>
                    <a:lnTo>
                      <a:pt x="5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36" name="Freeform 1561"/>
              <p:cNvSpPr>
                <a:spLocks/>
              </p:cNvSpPr>
              <p:nvPr/>
            </p:nvSpPr>
            <p:spPr bwMode="auto">
              <a:xfrm>
                <a:off x="-6391984" y="-5593435"/>
                <a:ext cx="105177" cy="41321"/>
              </a:xfrm>
              <a:custGeom>
                <a:avLst/>
                <a:gdLst>
                  <a:gd name="T0" fmla="*/ 2147483647 w 28"/>
                  <a:gd name="T1" fmla="*/ 2147483647 h 11"/>
                  <a:gd name="T2" fmla="*/ 2147483647 w 28"/>
                  <a:gd name="T3" fmla="*/ 2147483647 h 11"/>
                  <a:gd name="T4" fmla="*/ 2147483647 w 28"/>
                  <a:gd name="T5" fmla="*/ 2147483647 h 11"/>
                  <a:gd name="T6" fmla="*/ 0 w 28"/>
                  <a:gd name="T7" fmla="*/ 2147483647 h 11"/>
                  <a:gd name="T8" fmla="*/ 0 w 28"/>
                  <a:gd name="T9" fmla="*/ 2147483647 h 11"/>
                  <a:gd name="T10" fmla="*/ 0 w 28"/>
                  <a:gd name="T11" fmla="*/ 0 h 11"/>
                  <a:gd name="T12" fmla="*/ 0 w 28"/>
                  <a:gd name="T13" fmla="*/ 0 h 11"/>
                  <a:gd name="T14" fmla="*/ 0 w 28"/>
                  <a:gd name="T15" fmla="*/ 0 h 11"/>
                  <a:gd name="T16" fmla="*/ 0 w 28"/>
                  <a:gd name="T17" fmla="*/ 2147483647 h 11"/>
                  <a:gd name="T18" fmla="*/ 0 w 28"/>
                  <a:gd name="T19" fmla="*/ 2147483647 h 11"/>
                  <a:gd name="T20" fmla="*/ 2147483647 w 28"/>
                  <a:gd name="T21" fmla="*/ 2147483647 h 11"/>
                  <a:gd name="T22" fmla="*/ 2147483647 w 28"/>
                  <a:gd name="T23" fmla="*/ 2147483647 h 11"/>
                  <a:gd name="T24" fmla="*/ 2147483647 w 28"/>
                  <a:gd name="T25" fmla="*/ 0 h 11"/>
                  <a:gd name="T26" fmla="*/ 2147483647 w 28"/>
                  <a:gd name="T27" fmla="*/ 0 h 11"/>
                  <a:gd name="T28" fmla="*/ 2147483647 w 28"/>
                  <a:gd name="T29" fmla="*/ 2147483647 h 11"/>
                  <a:gd name="T30" fmla="*/ 2147483647 w 28"/>
                  <a:gd name="T31" fmla="*/ 2147483647 h 11"/>
                  <a:gd name="T32" fmla="*/ 2147483647 w 28"/>
                  <a:gd name="T33" fmla="*/ 2147483647 h 11"/>
                  <a:gd name="T34" fmla="*/ 2147483647 w 28"/>
                  <a:gd name="T35" fmla="*/ 2147483647 h 11"/>
                  <a:gd name="T36" fmla="*/ 2147483647 w 28"/>
                  <a:gd name="T37" fmla="*/ 2147483647 h 1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"/>
                  <a:gd name="T58" fmla="*/ 0 h 11"/>
                  <a:gd name="T59" fmla="*/ 28 w 28"/>
                  <a:gd name="T60" fmla="*/ 11 h 1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" h="11">
                    <a:moveTo>
                      <a:pt x="22" y="11"/>
                    </a:moveTo>
                    <a:lnTo>
                      <a:pt x="22" y="11"/>
                    </a:lnTo>
                    <a:lnTo>
                      <a:pt x="17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6" y="5"/>
                    </a:lnTo>
                    <a:lnTo>
                      <a:pt x="17" y="5"/>
                    </a:lnTo>
                    <a:lnTo>
                      <a:pt x="28" y="0"/>
                    </a:lnTo>
                    <a:lnTo>
                      <a:pt x="28" y="11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37" name="Freeform 1562"/>
              <p:cNvSpPr>
                <a:spLocks/>
              </p:cNvSpPr>
              <p:nvPr/>
            </p:nvSpPr>
            <p:spPr bwMode="auto">
              <a:xfrm>
                <a:off x="-6249243" y="-5533331"/>
                <a:ext cx="146497" cy="41321"/>
              </a:xfrm>
              <a:custGeom>
                <a:avLst/>
                <a:gdLst>
                  <a:gd name="T0" fmla="*/ 0 w 39"/>
                  <a:gd name="T1" fmla="*/ 2147483647 h 11"/>
                  <a:gd name="T2" fmla="*/ 0 w 39"/>
                  <a:gd name="T3" fmla="*/ 2147483647 h 11"/>
                  <a:gd name="T4" fmla="*/ 2147483647 w 39"/>
                  <a:gd name="T5" fmla="*/ 0 h 11"/>
                  <a:gd name="T6" fmla="*/ 2147483647 w 39"/>
                  <a:gd name="T7" fmla="*/ 2147483647 h 11"/>
                  <a:gd name="T8" fmla="*/ 2147483647 w 39"/>
                  <a:gd name="T9" fmla="*/ 2147483647 h 11"/>
                  <a:gd name="T10" fmla="*/ 2147483647 w 39"/>
                  <a:gd name="T11" fmla="*/ 2147483647 h 11"/>
                  <a:gd name="T12" fmla="*/ 2147483647 w 39"/>
                  <a:gd name="T13" fmla="*/ 2147483647 h 11"/>
                  <a:gd name="T14" fmla="*/ 2147483647 w 39"/>
                  <a:gd name="T15" fmla="*/ 2147483647 h 11"/>
                  <a:gd name="T16" fmla="*/ 0 w 39"/>
                  <a:gd name="T17" fmla="*/ 2147483647 h 11"/>
                  <a:gd name="T18" fmla="*/ 0 w 39"/>
                  <a:gd name="T19" fmla="*/ 2147483647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11"/>
                  <a:gd name="T32" fmla="*/ 39 w 39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11">
                    <a:moveTo>
                      <a:pt x="0" y="6"/>
                    </a:moveTo>
                    <a:lnTo>
                      <a:pt x="0" y="6"/>
                    </a:lnTo>
                    <a:lnTo>
                      <a:pt x="17" y="0"/>
                    </a:lnTo>
                    <a:lnTo>
                      <a:pt x="28" y="6"/>
                    </a:lnTo>
                    <a:lnTo>
                      <a:pt x="39" y="11"/>
                    </a:lnTo>
                    <a:lnTo>
                      <a:pt x="11" y="11"/>
                    </a:lnTo>
                    <a:lnTo>
                      <a:pt x="6" y="1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38" name="Freeform 1563"/>
              <p:cNvSpPr>
                <a:spLocks/>
              </p:cNvSpPr>
              <p:nvPr/>
            </p:nvSpPr>
            <p:spPr bwMode="auto">
              <a:xfrm>
                <a:off x="-6391984" y="-5533331"/>
                <a:ext cx="105177" cy="41321"/>
              </a:xfrm>
              <a:custGeom>
                <a:avLst/>
                <a:gdLst>
                  <a:gd name="T0" fmla="*/ 2147483647 w 28"/>
                  <a:gd name="T1" fmla="*/ 2147483647 h 11"/>
                  <a:gd name="T2" fmla="*/ 2147483647 w 28"/>
                  <a:gd name="T3" fmla="*/ 2147483647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0 w 28"/>
                  <a:gd name="T9" fmla="*/ 2147483647 h 11"/>
                  <a:gd name="T10" fmla="*/ 0 w 28"/>
                  <a:gd name="T11" fmla="*/ 2147483647 h 11"/>
                  <a:gd name="T12" fmla="*/ 0 w 28"/>
                  <a:gd name="T13" fmla="*/ 0 h 11"/>
                  <a:gd name="T14" fmla="*/ 2147483647 w 28"/>
                  <a:gd name="T15" fmla="*/ 0 h 11"/>
                  <a:gd name="T16" fmla="*/ 2147483647 w 28"/>
                  <a:gd name="T17" fmla="*/ 0 h 11"/>
                  <a:gd name="T18" fmla="*/ 2147483647 w 28"/>
                  <a:gd name="T19" fmla="*/ 0 h 11"/>
                  <a:gd name="T20" fmla="*/ 2147483647 w 28"/>
                  <a:gd name="T21" fmla="*/ 2147483647 h 11"/>
                  <a:gd name="T22" fmla="*/ 2147483647 w 28"/>
                  <a:gd name="T23" fmla="*/ 2147483647 h 11"/>
                  <a:gd name="T24" fmla="*/ 2147483647 w 28"/>
                  <a:gd name="T25" fmla="*/ 2147483647 h 11"/>
                  <a:gd name="T26" fmla="*/ 2147483647 w 28"/>
                  <a:gd name="T27" fmla="*/ 2147483647 h 11"/>
                  <a:gd name="T28" fmla="*/ 2147483647 w 28"/>
                  <a:gd name="T29" fmla="*/ 2147483647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"/>
                  <a:gd name="T46" fmla="*/ 0 h 11"/>
                  <a:gd name="T47" fmla="*/ 28 w 28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" h="11">
                    <a:moveTo>
                      <a:pt x="22" y="11"/>
                    </a:moveTo>
                    <a:lnTo>
                      <a:pt x="22" y="11"/>
                    </a:lnTo>
                    <a:lnTo>
                      <a:pt x="22" y="6"/>
                    </a:lnTo>
                    <a:lnTo>
                      <a:pt x="11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39" name="Freeform 1564"/>
              <p:cNvSpPr>
                <a:spLocks/>
              </p:cNvSpPr>
              <p:nvPr/>
            </p:nvSpPr>
            <p:spPr bwMode="auto">
              <a:xfrm>
                <a:off x="-6226705" y="-5469471"/>
                <a:ext cx="123959" cy="37565"/>
              </a:xfrm>
              <a:custGeom>
                <a:avLst/>
                <a:gdLst>
                  <a:gd name="T0" fmla="*/ 2147483647 w 33"/>
                  <a:gd name="T1" fmla="*/ 2147483647 h 10"/>
                  <a:gd name="T2" fmla="*/ 2147483647 w 33"/>
                  <a:gd name="T3" fmla="*/ 2147483647 h 10"/>
                  <a:gd name="T4" fmla="*/ 2147483647 w 33"/>
                  <a:gd name="T5" fmla="*/ 2147483647 h 10"/>
                  <a:gd name="T6" fmla="*/ 0 w 33"/>
                  <a:gd name="T7" fmla="*/ 2147483647 h 10"/>
                  <a:gd name="T8" fmla="*/ 0 w 33"/>
                  <a:gd name="T9" fmla="*/ 2147483647 h 10"/>
                  <a:gd name="T10" fmla="*/ 0 w 33"/>
                  <a:gd name="T11" fmla="*/ 0 h 10"/>
                  <a:gd name="T12" fmla="*/ 0 w 33"/>
                  <a:gd name="T13" fmla="*/ 0 h 10"/>
                  <a:gd name="T14" fmla="*/ 2147483647 w 33"/>
                  <a:gd name="T15" fmla="*/ 0 h 10"/>
                  <a:gd name="T16" fmla="*/ 2147483647 w 33"/>
                  <a:gd name="T17" fmla="*/ 0 h 10"/>
                  <a:gd name="T18" fmla="*/ 2147483647 w 33"/>
                  <a:gd name="T19" fmla="*/ 0 h 10"/>
                  <a:gd name="T20" fmla="*/ 2147483647 w 33"/>
                  <a:gd name="T21" fmla="*/ 0 h 10"/>
                  <a:gd name="T22" fmla="*/ 2147483647 w 33"/>
                  <a:gd name="T23" fmla="*/ 2147483647 h 10"/>
                  <a:gd name="T24" fmla="*/ 2147483647 w 33"/>
                  <a:gd name="T25" fmla="*/ 2147483647 h 10"/>
                  <a:gd name="T26" fmla="*/ 2147483647 w 33"/>
                  <a:gd name="T27" fmla="*/ 2147483647 h 10"/>
                  <a:gd name="T28" fmla="*/ 2147483647 w 33"/>
                  <a:gd name="T29" fmla="*/ 2147483647 h 1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0"/>
                  <a:gd name="T47" fmla="*/ 33 w 33"/>
                  <a:gd name="T48" fmla="*/ 10 h 1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0">
                    <a:moveTo>
                      <a:pt x="27" y="10"/>
                    </a:moveTo>
                    <a:lnTo>
                      <a:pt x="27" y="10"/>
                    </a:lnTo>
                    <a:lnTo>
                      <a:pt x="16" y="5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1" y="0"/>
                    </a:lnTo>
                    <a:lnTo>
                      <a:pt x="22" y="5"/>
                    </a:lnTo>
                    <a:lnTo>
                      <a:pt x="33" y="5"/>
                    </a:lnTo>
                    <a:lnTo>
                      <a:pt x="27" y="1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40" name="Freeform 1565"/>
              <p:cNvSpPr>
                <a:spLocks/>
              </p:cNvSpPr>
              <p:nvPr/>
            </p:nvSpPr>
            <p:spPr bwMode="auto">
              <a:xfrm>
                <a:off x="-6391984" y="-5469471"/>
                <a:ext cx="123959" cy="37565"/>
              </a:xfrm>
              <a:custGeom>
                <a:avLst/>
                <a:gdLst>
                  <a:gd name="T0" fmla="*/ 0 w 33"/>
                  <a:gd name="T1" fmla="*/ 2147483647 h 10"/>
                  <a:gd name="T2" fmla="*/ 0 w 33"/>
                  <a:gd name="T3" fmla="*/ 2147483647 h 10"/>
                  <a:gd name="T4" fmla="*/ 0 w 33"/>
                  <a:gd name="T5" fmla="*/ 0 h 10"/>
                  <a:gd name="T6" fmla="*/ 2147483647 w 33"/>
                  <a:gd name="T7" fmla="*/ 0 h 10"/>
                  <a:gd name="T8" fmla="*/ 2147483647 w 33"/>
                  <a:gd name="T9" fmla="*/ 0 h 10"/>
                  <a:gd name="T10" fmla="*/ 2147483647 w 33"/>
                  <a:gd name="T11" fmla="*/ 0 h 10"/>
                  <a:gd name="T12" fmla="*/ 2147483647 w 33"/>
                  <a:gd name="T13" fmla="*/ 2147483647 h 10"/>
                  <a:gd name="T14" fmla="*/ 2147483647 w 33"/>
                  <a:gd name="T15" fmla="*/ 2147483647 h 10"/>
                  <a:gd name="T16" fmla="*/ 2147483647 w 33"/>
                  <a:gd name="T17" fmla="*/ 2147483647 h 10"/>
                  <a:gd name="T18" fmla="*/ 0 w 33"/>
                  <a:gd name="T19" fmla="*/ 2147483647 h 10"/>
                  <a:gd name="T20" fmla="*/ 0 w 33"/>
                  <a:gd name="T21" fmla="*/ 2147483647 h 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3"/>
                  <a:gd name="T34" fmla="*/ 0 h 10"/>
                  <a:gd name="T35" fmla="*/ 33 w 33"/>
                  <a:gd name="T36" fmla="*/ 10 h 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3" h="10">
                    <a:moveTo>
                      <a:pt x="0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10"/>
                    </a:lnTo>
                    <a:lnTo>
                      <a:pt x="22" y="5"/>
                    </a:lnTo>
                    <a:lnTo>
                      <a:pt x="11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41" name="Freeform 1566"/>
              <p:cNvSpPr>
                <a:spLocks/>
              </p:cNvSpPr>
              <p:nvPr/>
            </p:nvSpPr>
            <p:spPr bwMode="auto">
              <a:xfrm>
                <a:off x="-6185385" y="-5409367"/>
                <a:ext cx="101421" cy="41321"/>
              </a:xfrm>
              <a:custGeom>
                <a:avLst/>
                <a:gdLst>
                  <a:gd name="T0" fmla="*/ 0 w 27"/>
                  <a:gd name="T1" fmla="*/ 0 h 11"/>
                  <a:gd name="T2" fmla="*/ 0 w 27"/>
                  <a:gd name="T3" fmla="*/ 0 h 11"/>
                  <a:gd name="T4" fmla="*/ 2147483647 w 27"/>
                  <a:gd name="T5" fmla="*/ 0 h 11"/>
                  <a:gd name="T6" fmla="*/ 2147483647 w 27"/>
                  <a:gd name="T7" fmla="*/ 0 h 11"/>
                  <a:gd name="T8" fmla="*/ 2147483647 w 27"/>
                  <a:gd name="T9" fmla="*/ 0 h 11"/>
                  <a:gd name="T10" fmla="*/ 2147483647 w 27"/>
                  <a:gd name="T11" fmla="*/ 0 h 11"/>
                  <a:gd name="T12" fmla="*/ 2147483647 w 27"/>
                  <a:gd name="T13" fmla="*/ 2147483647 h 11"/>
                  <a:gd name="T14" fmla="*/ 2147483647 w 27"/>
                  <a:gd name="T15" fmla="*/ 2147483647 h 11"/>
                  <a:gd name="T16" fmla="*/ 2147483647 w 27"/>
                  <a:gd name="T17" fmla="*/ 2147483647 h 11"/>
                  <a:gd name="T18" fmla="*/ 0 w 27"/>
                  <a:gd name="T19" fmla="*/ 0 h 11"/>
                  <a:gd name="T20" fmla="*/ 0 w 27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7"/>
                  <a:gd name="T34" fmla="*/ 0 h 11"/>
                  <a:gd name="T35" fmla="*/ 27 w 27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7" h="11">
                    <a:moveTo>
                      <a:pt x="0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27" y="5"/>
                    </a:lnTo>
                    <a:lnTo>
                      <a:pt x="16" y="11"/>
                    </a:lnTo>
                    <a:lnTo>
                      <a:pt x="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42" name="Freeform 1567"/>
              <p:cNvSpPr>
                <a:spLocks/>
              </p:cNvSpPr>
              <p:nvPr/>
            </p:nvSpPr>
            <p:spPr bwMode="auto">
              <a:xfrm>
                <a:off x="-6391984" y="-5431906"/>
                <a:ext cx="123959" cy="63860"/>
              </a:xfrm>
              <a:custGeom>
                <a:avLst/>
                <a:gdLst>
                  <a:gd name="T0" fmla="*/ 2147483647 w 33"/>
                  <a:gd name="T1" fmla="*/ 2147483647 h 17"/>
                  <a:gd name="T2" fmla="*/ 2147483647 w 33"/>
                  <a:gd name="T3" fmla="*/ 2147483647 h 17"/>
                  <a:gd name="T4" fmla="*/ 2147483647 w 33"/>
                  <a:gd name="T5" fmla="*/ 2147483647 h 17"/>
                  <a:gd name="T6" fmla="*/ 2147483647 w 33"/>
                  <a:gd name="T7" fmla="*/ 2147483647 h 17"/>
                  <a:gd name="T8" fmla="*/ 0 w 33"/>
                  <a:gd name="T9" fmla="*/ 2147483647 h 17"/>
                  <a:gd name="T10" fmla="*/ 0 w 33"/>
                  <a:gd name="T11" fmla="*/ 2147483647 h 17"/>
                  <a:gd name="T12" fmla="*/ 0 w 33"/>
                  <a:gd name="T13" fmla="*/ 2147483647 h 17"/>
                  <a:gd name="T14" fmla="*/ 2147483647 w 33"/>
                  <a:gd name="T15" fmla="*/ 0 h 17"/>
                  <a:gd name="T16" fmla="*/ 2147483647 w 33"/>
                  <a:gd name="T17" fmla="*/ 2147483647 h 17"/>
                  <a:gd name="T18" fmla="*/ 2147483647 w 33"/>
                  <a:gd name="T19" fmla="*/ 2147483647 h 17"/>
                  <a:gd name="T20" fmla="*/ 2147483647 w 33"/>
                  <a:gd name="T21" fmla="*/ 2147483647 h 17"/>
                  <a:gd name="T22" fmla="*/ 2147483647 w 33"/>
                  <a:gd name="T23" fmla="*/ 2147483647 h 17"/>
                  <a:gd name="T24" fmla="*/ 2147483647 w 33"/>
                  <a:gd name="T25" fmla="*/ 2147483647 h 17"/>
                  <a:gd name="T26" fmla="*/ 2147483647 w 33"/>
                  <a:gd name="T27" fmla="*/ 2147483647 h 17"/>
                  <a:gd name="T28" fmla="*/ 2147483647 w 33"/>
                  <a:gd name="T29" fmla="*/ 2147483647 h 1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7"/>
                  <a:gd name="T47" fmla="*/ 33 w 33"/>
                  <a:gd name="T48" fmla="*/ 17 h 1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7">
                    <a:moveTo>
                      <a:pt x="33" y="17"/>
                    </a:moveTo>
                    <a:lnTo>
                      <a:pt x="33" y="17"/>
                    </a:lnTo>
                    <a:lnTo>
                      <a:pt x="28" y="11"/>
                    </a:lnTo>
                    <a:lnTo>
                      <a:pt x="17" y="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33" y="6"/>
                    </a:lnTo>
                    <a:lnTo>
                      <a:pt x="33" y="11"/>
                    </a:lnTo>
                    <a:lnTo>
                      <a:pt x="33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43" name="Freeform 1568"/>
              <p:cNvSpPr>
                <a:spLocks/>
              </p:cNvSpPr>
              <p:nvPr/>
            </p:nvSpPr>
            <p:spPr bwMode="auto">
              <a:xfrm>
                <a:off x="-6249243" y="-5368046"/>
                <a:ext cx="146497" cy="41321"/>
              </a:xfrm>
              <a:custGeom>
                <a:avLst/>
                <a:gdLst>
                  <a:gd name="T0" fmla="*/ 2147483647 w 39"/>
                  <a:gd name="T1" fmla="*/ 0 h 11"/>
                  <a:gd name="T2" fmla="*/ 2147483647 w 39"/>
                  <a:gd name="T3" fmla="*/ 0 h 11"/>
                  <a:gd name="T4" fmla="*/ 2147483647 w 39"/>
                  <a:gd name="T5" fmla="*/ 2147483647 h 11"/>
                  <a:gd name="T6" fmla="*/ 2147483647 w 39"/>
                  <a:gd name="T7" fmla="*/ 2147483647 h 11"/>
                  <a:gd name="T8" fmla="*/ 2147483647 w 39"/>
                  <a:gd name="T9" fmla="*/ 2147483647 h 11"/>
                  <a:gd name="T10" fmla="*/ 0 w 39"/>
                  <a:gd name="T11" fmla="*/ 2147483647 h 11"/>
                  <a:gd name="T12" fmla="*/ 0 w 39"/>
                  <a:gd name="T13" fmla="*/ 2147483647 h 11"/>
                  <a:gd name="T14" fmla="*/ 0 w 39"/>
                  <a:gd name="T15" fmla="*/ 2147483647 h 11"/>
                  <a:gd name="T16" fmla="*/ 2147483647 w 39"/>
                  <a:gd name="T17" fmla="*/ 0 h 11"/>
                  <a:gd name="T18" fmla="*/ 2147483647 w 39"/>
                  <a:gd name="T19" fmla="*/ 0 h 11"/>
                  <a:gd name="T20" fmla="*/ 2147483647 w 39"/>
                  <a:gd name="T21" fmla="*/ 2147483647 h 11"/>
                  <a:gd name="T22" fmla="*/ 2147483647 w 39"/>
                  <a:gd name="T23" fmla="*/ 0 h 11"/>
                  <a:gd name="T24" fmla="*/ 2147483647 w 39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11"/>
                  <a:gd name="T41" fmla="*/ 39 w 39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11">
                    <a:moveTo>
                      <a:pt x="39" y="0"/>
                    </a:moveTo>
                    <a:lnTo>
                      <a:pt x="39" y="0"/>
                    </a:lnTo>
                    <a:lnTo>
                      <a:pt x="33" y="11"/>
                    </a:lnTo>
                    <a:lnTo>
                      <a:pt x="22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6" y="0"/>
                    </a:lnTo>
                    <a:lnTo>
                      <a:pt x="17" y="0"/>
                    </a:lnTo>
                    <a:lnTo>
                      <a:pt x="28" y="5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44" name="Freeform 1570"/>
              <p:cNvSpPr>
                <a:spLocks/>
              </p:cNvSpPr>
              <p:nvPr/>
            </p:nvSpPr>
            <p:spPr bwMode="auto">
              <a:xfrm>
                <a:off x="-6249243" y="-5307942"/>
                <a:ext cx="105177" cy="41321"/>
              </a:xfrm>
              <a:custGeom>
                <a:avLst/>
                <a:gdLst>
                  <a:gd name="T0" fmla="*/ 2147483647 w 28"/>
                  <a:gd name="T1" fmla="*/ 0 h 11"/>
                  <a:gd name="T2" fmla="*/ 2147483647 w 28"/>
                  <a:gd name="T3" fmla="*/ 0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2147483647 w 28"/>
                  <a:gd name="T9" fmla="*/ 2147483647 h 11"/>
                  <a:gd name="T10" fmla="*/ 0 w 28"/>
                  <a:gd name="T11" fmla="*/ 2147483647 h 11"/>
                  <a:gd name="T12" fmla="*/ 0 w 28"/>
                  <a:gd name="T13" fmla="*/ 2147483647 h 11"/>
                  <a:gd name="T14" fmla="*/ 0 w 28"/>
                  <a:gd name="T15" fmla="*/ 0 h 11"/>
                  <a:gd name="T16" fmla="*/ 2147483647 w 28"/>
                  <a:gd name="T17" fmla="*/ 0 h 11"/>
                  <a:gd name="T18" fmla="*/ 2147483647 w 28"/>
                  <a:gd name="T19" fmla="*/ 0 h 11"/>
                  <a:gd name="T20" fmla="*/ 2147483647 w 28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8"/>
                  <a:gd name="T34" fmla="*/ 0 h 11"/>
                  <a:gd name="T35" fmla="*/ 28 w 28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11"/>
                    </a:lnTo>
                    <a:lnTo>
                      <a:pt x="11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45" name="Freeform 1571"/>
              <p:cNvSpPr>
                <a:spLocks/>
              </p:cNvSpPr>
              <p:nvPr/>
            </p:nvSpPr>
            <p:spPr bwMode="auto">
              <a:xfrm>
                <a:off x="-6433304" y="-5266621"/>
                <a:ext cx="146497" cy="41321"/>
              </a:xfrm>
              <a:custGeom>
                <a:avLst/>
                <a:gdLst>
                  <a:gd name="T0" fmla="*/ 2147483647 w 39"/>
                  <a:gd name="T1" fmla="*/ 2147483647 h 11"/>
                  <a:gd name="T2" fmla="*/ 2147483647 w 39"/>
                  <a:gd name="T3" fmla="*/ 2147483647 h 11"/>
                  <a:gd name="T4" fmla="*/ 2147483647 w 39"/>
                  <a:gd name="T5" fmla="*/ 2147483647 h 11"/>
                  <a:gd name="T6" fmla="*/ 2147483647 w 39"/>
                  <a:gd name="T7" fmla="*/ 2147483647 h 11"/>
                  <a:gd name="T8" fmla="*/ 2147483647 w 39"/>
                  <a:gd name="T9" fmla="*/ 2147483647 h 11"/>
                  <a:gd name="T10" fmla="*/ 0 w 39"/>
                  <a:gd name="T11" fmla="*/ 2147483647 h 11"/>
                  <a:gd name="T12" fmla="*/ 0 w 39"/>
                  <a:gd name="T13" fmla="*/ 2147483647 h 11"/>
                  <a:gd name="T14" fmla="*/ 2147483647 w 39"/>
                  <a:gd name="T15" fmla="*/ 0 h 11"/>
                  <a:gd name="T16" fmla="*/ 2147483647 w 39"/>
                  <a:gd name="T17" fmla="*/ 0 h 11"/>
                  <a:gd name="T18" fmla="*/ 2147483647 w 39"/>
                  <a:gd name="T19" fmla="*/ 2147483647 h 11"/>
                  <a:gd name="T20" fmla="*/ 2147483647 w 39"/>
                  <a:gd name="T21" fmla="*/ 2147483647 h 11"/>
                  <a:gd name="T22" fmla="*/ 2147483647 w 39"/>
                  <a:gd name="T23" fmla="*/ 2147483647 h 11"/>
                  <a:gd name="T24" fmla="*/ 2147483647 w 39"/>
                  <a:gd name="T25" fmla="*/ 2147483647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11"/>
                  <a:gd name="T41" fmla="*/ 39 w 39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11">
                    <a:moveTo>
                      <a:pt x="33" y="11"/>
                    </a:moveTo>
                    <a:lnTo>
                      <a:pt x="33" y="11"/>
                    </a:lnTo>
                    <a:lnTo>
                      <a:pt x="28" y="11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6"/>
                    </a:lnTo>
                    <a:lnTo>
                      <a:pt x="39" y="6"/>
                    </a:lnTo>
                    <a:lnTo>
                      <a:pt x="33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46" name="Freeform 1572"/>
              <p:cNvSpPr>
                <a:spLocks/>
              </p:cNvSpPr>
              <p:nvPr/>
            </p:nvSpPr>
            <p:spPr bwMode="auto">
              <a:xfrm>
                <a:off x="-6226705" y="-5266621"/>
                <a:ext cx="123959" cy="41321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0 w 33"/>
                  <a:gd name="T5" fmla="*/ 2147483647 h 11"/>
                  <a:gd name="T6" fmla="*/ 2147483647 w 33"/>
                  <a:gd name="T7" fmla="*/ 2147483647 h 11"/>
                  <a:gd name="T8" fmla="*/ 2147483647 w 33"/>
                  <a:gd name="T9" fmla="*/ 0 h 11"/>
                  <a:gd name="T10" fmla="*/ 2147483647 w 33"/>
                  <a:gd name="T11" fmla="*/ 2147483647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0 w 33"/>
                  <a:gd name="T25" fmla="*/ 2147483647 h 11"/>
                  <a:gd name="T26" fmla="*/ 0 w 33"/>
                  <a:gd name="T27" fmla="*/ 2147483647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11"/>
                    </a:moveTo>
                    <a:lnTo>
                      <a:pt x="0" y="11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16" y="0"/>
                    </a:lnTo>
                    <a:lnTo>
                      <a:pt x="27" y="6"/>
                    </a:lnTo>
                    <a:lnTo>
                      <a:pt x="33" y="6"/>
                    </a:lnTo>
                    <a:lnTo>
                      <a:pt x="33" y="11"/>
                    </a:lnTo>
                    <a:lnTo>
                      <a:pt x="27" y="11"/>
                    </a:lnTo>
                    <a:lnTo>
                      <a:pt x="16" y="11"/>
                    </a:lnTo>
                    <a:lnTo>
                      <a:pt x="11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47" name="Freeform 1573"/>
              <p:cNvSpPr>
                <a:spLocks/>
              </p:cNvSpPr>
              <p:nvPr/>
            </p:nvSpPr>
            <p:spPr bwMode="auto">
              <a:xfrm>
                <a:off x="-6249243" y="-5202761"/>
                <a:ext cx="206599" cy="41321"/>
              </a:xfrm>
              <a:custGeom>
                <a:avLst/>
                <a:gdLst>
                  <a:gd name="T0" fmla="*/ 2147483647 w 55"/>
                  <a:gd name="T1" fmla="*/ 2147483647 h 11"/>
                  <a:gd name="T2" fmla="*/ 2147483647 w 55"/>
                  <a:gd name="T3" fmla="*/ 2147483647 h 11"/>
                  <a:gd name="T4" fmla="*/ 2147483647 w 55"/>
                  <a:gd name="T5" fmla="*/ 2147483647 h 11"/>
                  <a:gd name="T6" fmla="*/ 2147483647 w 55"/>
                  <a:gd name="T7" fmla="*/ 2147483647 h 11"/>
                  <a:gd name="T8" fmla="*/ 0 w 55"/>
                  <a:gd name="T9" fmla="*/ 0 h 11"/>
                  <a:gd name="T10" fmla="*/ 0 w 55"/>
                  <a:gd name="T11" fmla="*/ 0 h 11"/>
                  <a:gd name="T12" fmla="*/ 2147483647 w 55"/>
                  <a:gd name="T13" fmla="*/ 0 h 11"/>
                  <a:gd name="T14" fmla="*/ 2147483647 w 55"/>
                  <a:gd name="T15" fmla="*/ 2147483647 h 11"/>
                  <a:gd name="T16" fmla="*/ 2147483647 w 55"/>
                  <a:gd name="T17" fmla="*/ 2147483647 h 11"/>
                  <a:gd name="T18" fmla="*/ 2147483647 w 55"/>
                  <a:gd name="T19" fmla="*/ 2147483647 h 11"/>
                  <a:gd name="T20" fmla="*/ 2147483647 w 55"/>
                  <a:gd name="T21" fmla="*/ 2147483647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11"/>
                  <a:gd name="T35" fmla="*/ 55 w 55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11">
                    <a:moveTo>
                      <a:pt x="55" y="11"/>
                    </a:moveTo>
                    <a:lnTo>
                      <a:pt x="55" y="11"/>
                    </a:lnTo>
                    <a:lnTo>
                      <a:pt x="28" y="11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44" y="5"/>
                    </a:lnTo>
                    <a:lnTo>
                      <a:pt x="50" y="5"/>
                    </a:lnTo>
                    <a:lnTo>
                      <a:pt x="55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48" name="Freeform 1574"/>
              <p:cNvSpPr>
                <a:spLocks/>
              </p:cNvSpPr>
              <p:nvPr/>
            </p:nvSpPr>
            <p:spPr bwMode="auto">
              <a:xfrm>
                <a:off x="-6391984" y="-5202761"/>
                <a:ext cx="123959" cy="41321"/>
              </a:xfrm>
              <a:custGeom>
                <a:avLst/>
                <a:gdLst>
                  <a:gd name="T0" fmla="*/ 0 w 33"/>
                  <a:gd name="T1" fmla="*/ 0 h 11"/>
                  <a:gd name="T2" fmla="*/ 0 w 33"/>
                  <a:gd name="T3" fmla="*/ 0 h 11"/>
                  <a:gd name="T4" fmla="*/ 2147483647 w 33"/>
                  <a:gd name="T5" fmla="*/ 0 h 11"/>
                  <a:gd name="T6" fmla="*/ 2147483647 w 33"/>
                  <a:gd name="T7" fmla="*/ 0 h 11"/>
                  <a:gd name="T8" fmla="*/ 2147483647 w 33"/>
                  <a:gd name="T9" fmla="*/ 0 h 11"/>
                  <a:gd name="T10" fmla="*/ 2147483647 w 33"/>
                  <a:gd name="T11" fmla="*/ 0 h 11"/>
                  <a:gd name="T12" fmla="*/ 2147483647 w 33"/>
                  <a:gd name="T13" fmla="*/ 0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0 w 33"/>
                  <a:gd name="T23" fmla="*/ 0 h 11"/>
                  <a:gd name="T24" fmla="*/ 0 w 33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1"/>
                  <a:gd name="T41" fmla="*/ 33 w 33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1">
                    <a:moveTo>
                      <a:pt x="0" y="0"/>
                    </a:moveTo>
                    <a:lnTo>
                      <a:pt x="0" y="0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33" y="0"/>
                    </a:lnTo>
                    <a:lnTo>
                      <a:pt x="33" y="5"/>
                    </a:lnTo>
                    <a:lnTo>
                      <a:pt x="17" y="11"/>
                    </a:lnTo>
                    <a:lnTo>
                      <a:pt x="6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49" name="Freeform 1577"/>
              <p:cNvSpPr>
                <a:spLocks/>
              </p:cNvSpPr>
              <p:nvPr/>
            </p:nvSpPr>
            <p:spPr bwMode="auto">
              <a:xfrm>
                <a:off x="-6226705" y="-5593435"/>
                <a:ext cx="123959" cy="41321"/>
              </a:xfrm>
              <a:custGeom>
                <a:avLst/>
                <a:gdLst>
                  <a:gd name="T0" fmla="*/ 2147483647 w 33"/>
                  <a:gd name="T1" fmla="*/ 0 h 11"/>
                  <a:gd name="T2" fmla="*/ 2147483647 w 33"/>
                  <a:gd name="T3" fmla="*/ 0 h 11"/>
                  <a:gd name="T4" fmla="*/ 2147483647 w 33"/>
                  <a:gd name="T5" fmla="*/ 2147483647 h 11"/>
                  <a:gd name="T6" fmla="*/ 2147483647 w 33"/>
                  <a:gd name="T7" fmla="*/ 2147483647 h 11"/>
                  <a:gd name="T8" fmla="*/ 2147483647 w 33"/>
                  <a:gd name="T9" fmla="*/ 2147483647 h 11"/>
                  <a:gd name="T10" fmla="*/ 2147483647 w 33"/>
                  <a:gd name="T11" fmla="*/ 2147483647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0 w 33"/>
                  <a:gd name="T21" fmla="*/ 2147483647 h 11"/>
                  <a:gd name="T22" fmla="*/ 2147483647 w 33"/>
                  <a:gd name="T23" fmla="*/ 0 h 11"/>
                  <a:gd name="T24" fmla="*/ 2147483647 w 33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1"/>
                  <a:gd name="T41" fmla="*/ 33 w 33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1">
                    <a:moveTo>
                      <a:pt x="5" y="0"/>
                    </a:moveTo>
                    <a:lnTo>
                      <a:pt x="5" y="0"/>
                    </a:lnTo>
                    <a:lnTo>
                      <a:pt x="5" y="5"/>
                    </a:lnTo>
                    <a:lnTo>
                      <a:pt x="11" y="5"/>
                    </a:lnTo>
                    <a:lnTo>
                      <a:pt x="16" y="5"/>
                    </a:lnTo>
                    <a:lnTo>
                      <a:pt x="27" y="5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50" name="Freeform 1578"/>
              <p:cNvSpPr>
                <a:spLocks/>
              </p:cNvSpPr>
              <p:nvPr/>
            </p:nvSpPr>
            <p:spPr bwMode="auto">
              <a:xfrm>
                <a:off x="-7808123" y="1063050"/>
                <a:ext cx="1765479" cy="845208"/>
              </a:xfrm>
              <a:custGeom>
                <a:avLst/>
                <a:gdLst>
                  <a:gd name="T0" fmla="*/ 2147483647 w 470"/>
                  <a:gd name="T1" fmla="*/ 0 h 225"/>
                  <a:gd name="T2" fmla="*/ 2147483647 w 470"/>
                  <a:gd name="T3" fmla="*/ 0 h 225"/>
                  <a:gd name="T4" fmla="*/ 0 w 470"/>
                  <a:gd name="T5" fmla="*/ 2147483647 h 225"/>
                  <a:gd name="T6" fmla="*/ 0 w 470"/>
                  <a:gd name="T7" fmla="*/ 2147483647 h 225"/>
                  <a:gd name="T8" fmla="*/ 0 w 470"/>
                  <a:gd name="T9" fmla="*/ 2147483647 h 225"/>
                  <a:gd name="T10" fmla="*/ 0 w 470"/>
                  <a:gd name="T11" fmla="*/ 2147483647 h 225"/>
                  <a:gd name="T12" fmla="*/ 2147483647 w 470"/>
                  <a:gd name="T13" fmla="*/ 2147483647 h 225"/>
                  <a:gd name="T14" fmla="*/ 2147483647 w 470"/>
                  <a:gd name="T15" fmla="*/ 2147483647 h 225"/>
                  <a:gd name="T16" fmla="*/ 2147483647 w 470"/>
                  <a:gd name="T17" fmla="*/ 2147483647 h 225"/>
                  <a:gd name="T18" fmla="*/ 2147483647 w 470"/>
                  <a:gd name="T19" fmla="*/ 2147483647 h 225"/>
                  <a:gd name="T20" fmla="*/ 2147483647 w 470"/>
                  <a:gd name="T21" fmla="*/ 2147483647 h 225"/>
                  <a:gd name="T22" fmla="*/ 2147483647 w 470"/>
                  <a:gd name="T23" fmla="*/ 2147483647 h 225"/>
                  <a:gd name="T24" fmla="*/ 2147483647 w 470"/>
                  <a:gd name="T25" fmla="*/ 2147483647 h 225"/>
                  <a:gd name="T26" fmla="*/ 2147483647 w 470"/>
                  <a:gd name="T27" fmla="*/ 2147483647 h 225"/>
                  <a:gd name="T28" fmla="*/ 2147483647 w 470"/>
                  <a:gd name="T29" fmla="*/ 2147483647 h 225"/>
                  <a:gd name="T30" fmla="*/ 2147483647 w 470"/>
                  <a:gd name="T31" fmla="*/ 2147483647 h 225"/>
                  <a:gd name="T32" fmla="*/ 2147483647 w 470"/>
                  <a:gd name="T33" fmla="*/ 2147483647 h 225"/>
                  <a:gd name="T34" fmla="*/ 2147483647 w 470"/>
                  <a:gd name="T35" fmla="*/ 2147483647 h 225"/>
                  <a:gd name="T36" fmla="*/ 2147483647 w 470"/>
                  <a:gd name="T37" fmla="*/ 2147483647 h 225"/>
                  <a:gd name="T38" fmla="*/ 2147483647 w 470"/>
                  <a:gd name="T39" fmla="*/ 2147483647 h 225"/>
                  <a:gd name="T40" fmla="*/ 2147483647 w 470"/>
                  <a:gd name="T41" fmla="*/ 2147483647 h 225"/>
                  <a:gd name="T42" fmla="*/ 2147483647 w 470"/>
                  <a:gd name="T43" fmla="*/ 2147483647 h 225"/>
                  <a:gd name="T44" fmla="*/ 2147483647 w 470"/>
                  <a:gd name="T45" fmla="*/ 2147483647 h 225"/>
                  <a:gd name="T46" fmla="*/ 2147483647 w 470"/>
                  <a:gd name="T47" fmla="*/ 2147483647 h 225"/>
                  <a:gd name="T48" fmla="*/ 2147483647 w 470"/>
                  <a:gd name="T49" fmla="*/ 2147483647 h 225"/>
                  <a:gd name="T50" fmla="*/ 2147483647 w 470"/>
                  <a:gd name="T51" fmla="*/ 2147483647 h 225"/>
                  <a:gd name="T52" fmla="*/ 2147483647 w 470"/>
                  <a:gd name="T53" fmla="*/ 2147483647 h 225"/>
                  <a:gd name="T54" fmla="*/ 2147483647 w 470"/>
                  <a:gd name="T55" fmla="*/ 2147483647 h 225"/>
                  <a:gd name="T56" fmla="*/ 2147483647 w 470"/>
                  <a:gd name="T57" fmla="*/ 2147483647 h 225"/>
                  <a:gd name="T58" fmla="*/ 2147483647 w 470"/>
                  <a:gd name="T59" fmla="*/ 2147483647 h 225"/>
                  <a:gd name="T60" fmla="*/ 2147483647 w 470"/>
                  <a:gd name="T61" fmla="*/ 2147483647 h 225"/>
                  <a:gd name="T62" fmla="*/ 2147483647 w 470"/>
                  <a:gd name="T63" fmla="*/ 2147483647 h 225"/>
                  <a:gd name="T64" fmla="*/ 2147483647 w 470"/>
                  <a:gd name="T65" fmla="*/ 2147483647 h 225"/>
                  <a:gd name="T66" fmla="*/ 2147483647 w 470"/>
                  <a:gd name="T67" fmla="*/ 2147483647 h 225"/>
                  <a:gd name="T68" fmla="*/ 2147483647 w 470"/>
                  <a:gd name="T69" fmla="*/ 2147483647 h 225"/>
                  <a:gd name="T70" fmla="*/ 2147483647 w 470"/>
                  <a:gd name="T71" fmla="*/ 2147483647 h 225"/>
                  <a:gd name="T72" fmla="*/ 2147483647 w 470"/>
                  <a:gd name="T73" fmla="*/ 2147483647 h 225"/>
                  <a:gd name="T74" fmla="*/ 2147483647 w 470"/>
                  <a:gd name="T75" fmla="*/ 2147483647 h 225"/>
                  <a:gd name="T76" fmla="*/ 2147483647 w 470"/>
                  <a:gd name="T77" fmla="*/ 2147483647 h 225"/>
                  <a:gd name="T78" fmla="*/ 2147483647 w 470"/>
                  <a:gd name="T79" fmla="*/ 2147483647 h 225"/>
                  <a:gd name="T80" fmla="*/ 2147483647 w 470"/>
                  <a:gd name="T81" fmla="*/ 2147483647 h 225"/>
                  <a:gd name="T82" fmla="*/ 2147483647 w 470"/>
                  <a:gd name="T83" fmla="*/ 2147483647 h 225"/>
                  <a:gd name="T84" fmla="*/ 2147483647 w 470"/>
                  <a:gd name="T85" fmla="*/ 2147483647 h 225"/>
                  <a:gd name="T86" fmla="*/ 2147483647 w 470"/>
                  <a:gd name="T87" fmla="*/ 2147483647 h 225"/>
                  <a:gd name="T88" fmla="*/ 2147483647 w 470"/>
                  <a:gd name="T89" fmla="*/ 2147483647 h 225"/>
                  <a:gd name="T90" fmla="*/ 2147483647 w 470"/>
                  <a:gd name="T91" fmla="*/ 0 h 225"/>
                  <a:gd name="T92" fmla="*/ 2147483647 w 470"/>
                  <a:gd name="T93" fmla="*/ 0 h 225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470"/>
                  <a:gd name="T142" fmla="*/ 0 h 225"/>
                  <a:gd name="T143" fmla="*/ 470 w 470"/>
                  <a:gd name="T144" fmla="*/ 225 h 225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470" h="225">
                    <a:moveTo>
                      <a:pt x="16" y="0"/>
                    </a:moveTo>
                    <a:lnTo>
                      <a:pt x="16" y="0"/>
                    </a:lnTo>
                    <a:lnTo>
                      <a:pt x="0" y="77"/>
                    </a:lnTo>
                    <a:lnTo>
                      <a:pt x="0" y="115"/>
                    </a:lnTo>
                    <a:lnTo>
                      <a:pt x="0" y="126"/>
                    </a:lnTo>
                    <a:lnTo>
                      <a:pt x="0" y="137"/>
                    </a:lnTo>
                    <a:lnTo>
                      <a:pt x="5" y="186"/>
                    </a:lnTo>
                    <a:lnTo>
                      <a:pt x="5" y="197"/>
                    </a:lnTo>
                    <a:lnTo>
                      <a:pt x="11" y="203"/>
                    </a:lnTo>
                    <a:lnTo>
                      <a:pt x="16" y="208"/>
                    </a:lnTo>
                    <a:lnTo>
                      <a:pt x="22" y="208"/>
                    </a:lnTo>
                    <a:lnTo>
                      <a:pt x="93" y="214"/>
                    </a:lnTo>
                    <a:lnTo>
                      <a:pt x="126" y="208"/>
                    </a:lnTo>
                    <a:lnTo>
                      <a:pt x="142" y="203"/>
                    </a:lnTo>
                    <a:lnTo>
                      <a:pt x="147" y="197"/>
                    </a:lnTo>
                    <a:lnTo>
                      <a:pt x="147" y="186"/>
                    </a:lnTo>
                    <a:lnTo>
                      <a:pt x="202" y="203"/>
                    </a:lnTo>
                    <a:lnTo>
                      <a:pt x="246" y="219"/>
                    </a:lnTo>
                    <a:lnTo>
                      <a:pt x="284" y="225"/>
                    </a:lnTo>
                    <a:lnTo>
                      <a:pt x="361" y="225"/>
                    </a:lnTo>
                    <a:lnTo>
                      <a:pt x="421" y="225"/>
                    </a:lnTo>
                    <a:lnTo>
                      <a:pt x="470" y="214"/>
                    </a:lnTo>
                    <a:lnTo>
                      <a:pt x="470" y="208"/>
                    </a:lnTo>
                    <a:lnTo>
                      <a:pt x="465" y="192"/>
                    </a:lnTo>
                    <a:lnTo>
                      <a:pt x="454" y="181"/>
                    </a:lnTo>
                    <a:lnTo>
                      <a:pt x="437" y="170"/>
                    </a:lnTo>
                    <a:lnTo>
                      <a:pt x="415" y="159"/>
                    </a:lnTo>
                    <a:lnTo>
                      <a:pt x="388" y="153"/>
                    </a:lnTo>
                    <a:lnTo>
                      <a:pt x="312" y="137"/>
                    </a:lnTo>
                    <a:lnTo>
                      <a:pt x="301" y="132"/>
                    </a:lnTo>
                    <a:lnTo>
                      <a:pt x="284" y="121"/>
                    </a:lnTo>
                    <a:lnTo>
                      <a:pt x="246" y="82"/>
                    </a:lnTo>
                    <a:lnTo>
                      <a:pt x="229" y="39"/>
                    </a:lnTo>
                    <a:lnTo>
                      <a:pt x="175" y="39"/>
                    </a:lnTo>
                    <a:lnTo>
                      <a:pt x="120" y="33"/>
                    </a:lnTo>
                    <a:lnTo>
                      <a:pt x="71" y="22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51" name="Freeform 1579"/>
              <p:cNvSpPr>
                <a:spLocks/>
              </p:cNvSpPr>
              <p:nvPr/>
            </p:nvSpPr>
            <p:spPr bwMode="auto">
              <a:xfrm>
                <a:off x="-8548122" y="-7238774"/>
                <a:ext cx="676141" cy="679923"/>
              </a:xfrm>
              <a:custGeom>
                <a:avLst/>
                <a:gdLst>
                  <a:gd name="T0" fmla="*/ 2147483647 w 180"/>
                  <a:gd name="T1" fmla="*/ 0 h 181"/>
                  <a:gd name="T2" fmla="*/ 2147483647 w 180"/>
                  <a:gd name="T3" fmla="*/ 0 h 181"/>
                  <a:gd name="T4" fmla="*/ 0 w 180"/>
                  <a:gd name="T5" fmla="*/ 2147483647 h 181"/>
                  <a:gd name="T6" fmla="*/ 0 w 180"/>
                  <a:gd name="T7" fmla="*/ 2147483647 h 181"/>
                  <a:gd name="T8" fmla="*/ 2147483647 w 180"/>
                  <a:gd name="T9" fmla="*/ 2147483647 h 181"/>
                  <a:gd name="T10" fmla="*/ 2147483647 w 180"/>
                  <a:gd name="T11" fmla="*/ 2147483647 h 181"/>
                  <a:gd name="T12" fmla="*/ 2147483647 w 180"/>
                  <a:gd name="T13" fmla="*/ 2147483647 h 181"/>
                  <a:gd name="T14" fmla="*/ 2147483647 w 180"/>
                  <a:gd name="T15" fmla="*/ 2147483647 h 181"/>
                  <a:gd name="T16" fmla="*/ 2147483647 w 180"/>
                  <a:gd name="T17" fmla="*/ 2147483647 h 181"/>
                  <a:gd name="T18" fmla="*/ 2147483647 w 180"/>
                  <a:gd name="T19" fmla="*/ 2147483647 h 181"/>
                  <a:gd name="T20" fmla="*/ 2147483647 w 180"/>
                  <a:gd name="T21" fmla="*/ 2147483647 h 181"/>
                  <a:gd name="T22" fmla="*/ 2147483647 w 180"/>
                  <a:gd name="T23" fmla="*/ 2147483647 h 181"/>
                  <a:gd name="T24" fmla="*/ 2147483647 w 180"/>
                  <a:gd name="T25" fmla="*/ 2147483647 h 181"/>
                  <a:gd name="T26" fmla="*/ 2147483647 w 180"/>
                  <a:gd name="T27" fmla="*/ 2147483647 h 181"/>
                  <a:gd name="T28" fmla="*/ 2147483647 w 180"/>
                  <a:gd name="T29" fmla="*/ 2147483647 h 181"/>
                  <a:gd name="T30" fmla="*/ 2147483647 w 180"/>
                  <a:gd name="T31" fmla="*/ 0 h 181"/>
                  <a:gd name="T32" fmla="*/ 2147483647 w 180"/>
                  <a:gd name="T33" fmla="*/ 0 h 18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80"/>
                  <a:gd name="T52" fmla="*/ 0 h 181"/>
                  <a:gd name="T53" fmla="*/ 180 w 180"/>
                  <a:gd name="T54" fmla="*/ 181 h 18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80" h="181">
                    <a:moveTo>
                      <a:pt x="22" y="0"/>
                    </a:moveTo>
                    <a:lnTo>
                      <a:pt x="22" y="0"/>
                    </a:lnTo>
                    <a:lnTo>
                      <a:pt x="0" y="49"/>
                    </a:lnTo>
                    <a:lnTo>
                      <a:pt x="44" y="109"/>
                    </a:lnTo>
                    <a:lnTo>
                      <a:pt x="82" y="153"/>
                    </a:lnTo>
                    <a:lnTo>
                      <a:pt x="109" y="181"/>
                    </a:lnTo>
                    <a:lnTo>
                      <a:pt x="120" y="181"/>
                    </a:lnTo>
                    <a:lnTo>
                      <a:pt x="137" y="175"/>
                    </a:lnTo>
                    <a:lnTo>
                      <a:pt x="158" y="153"/>
                    </a:lnTo>
                    <a:lnTo>
                      <a:pt x="180" y="115"/>
                    </a:lnTo>
                    <a:lnTo>
                      <a:pt x="76" y="27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52" name="Freeform 1580"/>
              <p:cNvSpPr>
                <a:spLocks noEditPoints="1"/>
              </p:cNvSpPr>
              <p:nvPr/>
            </p:nvSpPr>
            <p:spPr bwMode="auto">
              <a:xfrm>
                <a:off x="-9513501" y="-8286832"/>
                <a:ext cx="3613597" cy="10563225"/>
              </a:xfrm>
              <a:custGeom>
                <a:avLst/>
                <a:gdLst>
                  <a:gd name="T0" fmla="*/ 2147483647 w 962"/>
                  <a:gd name="T1" fmla="*/ 2147483647 h 2812"/>
                  <a:gd name="T2" fmla="*/ 2147483647 w 962"/>
                  <a:gd name="T3" fmla="*/ 2147483647 h 2812"/>
                  <a:gd name="T4" fmla="*/ 2147483647 w 962"/>
                  <a:gd name="T5" fmla="*/ 2147483647 h 2812"/>
                  <a:gd name="T6" fmla="*/ 2147483647 w 962"/>
                  <a:gd name="T7" fmla="*/ 2147483647 h 2812"/>
                  <a:gd name="T8" fmla="*/ 2147483647 w 962"/>
                  <a:gd name="T9" fmla="*/ 2147483647 h 2812"/>
                  <a:gd name="T10" fmla="*/ 2147483647 w 962"/>
                  <a:gd name="T11" fmla="*/ 2147483647 h 2812"/>
                  <a:gd name="T12" fmla="*/ 2147483647 w 962"/>
                  <a:gd name="T13" fmla="*/ 2147483647 h 2812"/>
                  <a:gd name="T14" fmla="*/ 2147483647 w 962"/>
                  <a:gd name="T15" fmla="*/ 2147483647 h 2812"/>
                  <a:gd name="T16" fmla="*/ 2147483647 w 962"/>
                  <a:gd name="T17" fmla="*/ 2147483647 h 2812"/>
                  <a:gd name="T18" fmla="*/ 2147483647 w 962"/>
                  <a:gd name="T19" fmla="*/ 2147483647 h 2812"/>
                  <a:gd name="T20" fmla="*/ 2147483647 w 962"/>
                  <a:gd name="T21" fmla="*/ 2147483647 h 2812"/>
                  <a:gd name="T22" fmla="*/ 2147483647 w 962"/>
                  <a:gd name="T23" fmla="*/ 2147483647 h 2812"/>
                  <a:gd name="T24" fmla="*/ 2147483647 w 962"/>
                  <a:gd name="T25" fmla="*/ 2147483647 h 2812"/>
                  <a:gd name="T26" fmla="*/ 2147483647 w 962"/>
                  <a:gd name="T27" fmla="*/ 2147483647 h 2812"/>
                  <a:gd name="T28" fmla="*/ 2147483647 w 962"/>
                  <a:gd name="T29" fmla="*/ 2147483647 h 2812"/>
                  <a:gd name="T30" fmla="*/ 2147483647 w 962"/>
                  <a:gd name="T31" fmla="*/ 2147483647 h 2812"/>
                  <a:gd name="T32" fmla="*/ 2147483647 w 962"/>
                  <a:gd name="T33" fmla="*/ 2147483647 h 2812"/>
                  <a:gd name="T34" fmla="*/ 2147483647 w 962"/>
                  <a:gd name="T35" fmla="*/ 2147483647 h 2812"/>
                  <a:gd name="T36" fmla="*/ 2147483647 w 962"/>
                  <a:gd name="T37" fmla="*/ 2147483647 h 2812"/>
                  <a:gd name="T38" fmla="*/ 2147483647 w 962"/>
                  <a:gd name="T39" fmla="*/ 2147483647 h 2812"/>
                  <a:gd name="T40" fmla="*/ 2147483647 w 962"/>
                  <a:gd name="T41" fmla="*/ 2147483647 h 2812"/>
                  <a:gd name="T42" fmla="*/ 2147483647 w 962"/>
                  <a:gd name="T43" fmla="*/ 2147483647 h 2812"/>
                  <a:gd name="T44" fmla="*/ 2147483647 w 962"/>
                  <a:gd name="T45" fmla="*/ 2147483647 h 2812"/>
                  <a:gd name="T46" fmla="*/ 2147483647 w 962"/>
                  <a:gd name="T47" fmla="*/ 2147483647 h 2812"/>
                  <a:gd name="T48" fmla="*/ 2147483647 w 962"/>
                  <a:gd name="T49" fmla="*/ 2147483647 h 2812"/>
                  <a:gd name="T50" fmla="*/ 2147483647 w 962"/>
                  <a:gd name="T51" fmla="*/ 2147483647 h 2812"/>
                  <a:gd name="T52" fmla="*/ 2147483647 w 962"/>
                  <a:gd name="T53" fmla="*/ 2147483647 h 2812"/>
                  <a:gd name="T54" fmla="*/ 2147483647 w 962"/>
                  <a:gd name="T55" fmla="*/ 2147483647 h 2812"/>
                  <a:gd name="T56" fmla="*/ 2147483647 w 962"/>
                  <a:gd name="T57" fmla="*/ 2147483647 h 2812"/>
                  <a:gd name="T58" fmla="*/ 2147483647 w 962"/>
                  <a:gd name="T59" fmla="*/ 2147483647 h 2812"/>
                  <a:gd name="T60" fmla="*/ 2147483647 w 962"/>
                  <a:gd name="T61" fmla="*/ 2147483647 h 2812"/>
                  <a:gd name="T62" fmla="*/ 2147483647 w 962"/>
                  <a:gd name="T63" fmla="*/ 2147483647 h 2812"/>
                  <a:gd name="T64" fmla="*/ 2147483647 w 962"/>
                  <a:gd name="T65" fmla="*/ 2147483647 h 2812"/>
                  <a:gd name="T66" fmla="*/ 2147483647 w 962"/>
                  <a:gd name="T67" fmla="*/ 2147483647 h 2812"/>
                  <a:gd name="T68" fmla="*/ 2147483647 w 962"/>
                  <a:gd name="T69" fmla="*/ 2147483647 h 2812"/>
                  <a:gd name="T70" fmla="*/ 2147483647 w 962"/>
                  <a:gd name="T71" fmla="*/ 2147483647 h 2812"/>
                  <a:gd name="T72" fmla="*/ 2147483647 w 962"/>
                  <a:gd name="T73" fmla="*/ 2147483647 h 2812"/>
                  <a:gd name="T74" fmla="*/ 2147483647 w 962"/>
                  <a:gd name="T75" fmla="*/ 2147483647 h 2812"/>
                  <a:gd name="T76" fmla="*/ 2147483647 w 962"/>
                  <a:gd name="T77" fmla="*/ 2147483647 h 2812"/>
                  <a:gd name="T78" fmla="*/ 2147483647 w 962"/>
                  <a:gd name="T79" fmla="*/ 2147483647 h 2812"/>
                  <a:gd name="T80" fmla="*/ 2147483647 w 962"/>
                  <a:gd name="T81" fmla="*/ 2147483647 h 2812"/>
                  <a:gd name="T82" fmla="*/ 2147483647 w 962"/>
                  <a:gd name="T83" fmla="*/ 2147483647 h 2812"/>
                  <a:gd name="T84" fmla="*/ 2147483647 w 962"/>
                  <a:gd name="T85" fmla="*/ 2147483647 h 2812"/>
                  <a:gd name="T86" fmla="*/ 2147483647 w 962"/>
                  <a:gd name="T87" fmla="*/ 2147483647 h 2812"/>
                  <a:gd name="T88" fmla="*/ 2147483647 w 962"/>
                  <a:gd name="T89" fmla="*/ 2147483647 h 2812"/>
                  <a:gd name="T90" fmla="*/ 2147483647 w 962"/>
                  <a:gd name="T91" fmla="*/ 2147483647 h 2812"/>
                  <a:gd name="T92" fmla="*/ 2147483647 w 962"/>
                  <a:gd name="T93" fmla="*/ 2147483647 h 2812"/>
                  <a:gd name="T94" fmla="*/ 2147483647 w 962"/>
                  <a:gd name="T95" fmla="*/ 2147483647 h 2812"/>
                  <a:gd name="T96" fmla="*/ 2147483647 w 962"/>
                  <a:gd name="T97" fmla="*/ 2147483647 h 2812"/>
                  <a:gd name="T98" fmla="*/ 2147483647 w 962"/>
                  <a:gd name="T99" fmla="*/ 2147483647 h 2812"/>
                  <a:gd name="T100" fmla="*/ 2147483647 w 962"/>
                  <a:gd name="T101" fmla="*/ 2147483647 h 2812"/>
                  <a:gd name="T102" fmla="*/ 2147483647 w 962"/>
                  <a:gd name="T103" fmla="*/ 2147483647 h 2812"/>
                  <a:gd name="T104" fmla="*/ 2147483647 w 962"/>
                  <a:gd name="T105" fmla="*/ 2147483647 h 2812"/>
                  <a:gd name="T106" fmla="*/ 2147483647 w 962"/>
                  <a:gd name="T107" fmla="*/ 2147483647 h 2812"/>
                  <a:gd name="T108" fmla="*/ 2147483647 w 962"/>
                  <a:gd name="T109" fmla="*/ 2147483647 h 2812"/>
                  <a:gd name="T110" fmla="*/ 2147483647 w 962"/>
                  <a:gd name="T111" fmla="*/ 2147483647 h 2812"/>
                  <a:gd name="T112" fmla="*/ 2147483647 w 962"/>
                  <a:gd name="T113" fmla="*/ 2147483647 h 2812"/>
                  <a:gd name="T114" fmla="*/ 2147483647 w 962"/>
                  <a:gd name="T115" fmla="*/ 2147483647 h 2812"/>
                  <a:gd name="T116" fmla="*/ 2147483647 w 962"/>
                  <a:gd name="T117" fmla="*/ 2147483647 h 2812"/>
                  <a:gd name="T118" fmla="*/ 2147483647 w 962"/>
                  <a:gd name="T119" fmla="*/ 2147483647 h 2812"/>
                  <a:gd name="T120" fmla="*/ 2147483647 w 962"/>
                  <a:gd name="T121" fmla="*/ 2147483647 h 2812"/>
                  <a:gd name="T122" fmla="*/ 2147483647 w 962"/>
                  <a:gd name="T123" fmla="*/ 2147483647 h 281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962"/>
                  <a:gd name="T187" fmla="*/ 0 h 2812"/>
                  <a:gd name="T188" fmla="*/ 962 w 962"/>
                  <a:gd name="T189" fmla="*/ 2812 h 2812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962" h="2812">
                    <a:moveTo>
                      <a:pt x="880" y="377"/>
                    </a:moveTo>
                    <a:lnTo>
                      <a:pt x="880" y="377"/>
                    </a:lnTo>
                    <a:lnTo>
                      <a:pt x="864" y="372"/>
                    </a:lnTo>
                    <a:lnTo>
                      <a:pt x="842" y="356"/>
                    </a:lnTo>
                    <a:lnTo>
                      <a:pt x="809" y="323"/>
                    </a:lnTo>
                    <a:lnTo>
                      <a:pt x="804" y="312"/>
                    </a:lnTo>
                    <a:lnTo>
                      <a:pt x="798" y="301"/>
                    </a:lnTo>
                    <a:lnTo>
                      <a:pt x="776" y="290"/>
                    </a:lnTo>
                    <a:lnTo>
                      <a:pt x="776" y="279"/>
                    </a:lnTo>
                    <a:lnTo>
                      <a:pt x="766" y="241"/>
                    </a:lnTo>
                    <a:lnTo>
                      <a:pt x="755" y="208"/>
                    </a:lnTo>
                    <a:lnTo>
                      <a:pt x="744" y="191"/>
                    </a:lnTo>
                    <a:lnTo>
                      <a:pt x="727" y="186"/>
                    </a:lnTo>
                    <a:lnTo>
                      <a:pt x="716" y="186"/>
                    </a:lnTo>
                    <a:lnTo>
                      <a:pt x="711" y="186"/>
                    </a:lnTo>
                    <a:lnTo>
                      <a:pt x="700" y="186"/>
                    </a:lnTo>
                    <a:lnTo>
                      <a:pt x="683" y="181"/>
                    </a:lnTo>
                    <a:lnTo>
                      <a:pt x="673" y="181"/>
                    </a:lnTo>
                    <a:lnTo>
                      <a:pt x="667" y="186"/>
                    </a:lnTo>
                    <a:lnTo>
                      <a:pt x="667" y="191"/>
                    </a:lnTo>
                    <a:lnTo>
                      <a:pt x="645" y="186"/>
                    </a:lnTo>
                    <a:lnTo>
                      <a:pt x="634" y="186"/>
                    </a:lnTo>
                    <a:lnTo>
                      <a:pt x="629" y="191"/>
                    </a:lnTo>
                    <a:lnTo>
                      <a:pt x="623" y="197"/>
                    </a:lnTo>
                    <a:lnTo>
                      <a:pt x="612" y="191"/>
                    </a:lnTo>
                    <a:lnTo>
                      <a:pt x="596" y="191"/>
                    </a:lnTo>
                    <a:lnTo>
                      <a:pt x="585" y="197"/>
                    </a:lnTo>
                    <a:lnTo>
                      <a:pt x="574" y="213"/>
                    </a:lnTo>
                    <a:lnTo>
                      <a:pt x="563" y="252"/>
                    </a:lnTo>
                    <a:lnTo>
                      <a:pt x="563" y="257"/>
                    </a:lnTo>
                    <a:lnTo>
                      <a:pt x="574" y="268"/>
                    </a:lnTo>
                    <a:lnTo>
                      <a:pt x="590" y="290"/>
                    </a:lnTo>
                    <a:lnTo>
                      <a:pt x="618" y="312"/>
                    </a:lnTo>
                    <a:lnTo>
                      <a:pt x="623" y="323"/>
                    </a:lnTo>
                    <a:lnTo>
                      <a:pt x="640" y="334"/>
                    </a:lnTo>
                    <a:lnTo>
                      <a:pt x="667" y="345"/>
                    </a:lnTo>
                    <a:lnTo>
                      <a:pt x="705" y="356"/>
                    </a:lnTo>
                    <a:lnTo>
                      <a:pt x="711" y="372"/>
                    </a:lnTo>
                    <a:lnTo>
                      <a:pt x="716" y="377"/>
                    </a:lnTo>
                    <a:lnTo>
                      <a:pt x="716" y="388"/>
                    </a:lnTo>
                    <a:lnTo>
                      <a:pt x="722" y="421"/>
                    </a:lnTo>
                    <a:lnTo>
                      <a:pt x="744" y="465"/>
                    </a:lnTo>
                    <a:lnTo>
                      <a:pt x="771" y="520"/>
                    </a:lnTo>
                    <a:lnTo>
                      <a:pt x="771" y="547"/>
                    </a:lnTo>
                    <a:lnTo>
                      <a:pt x="755" y="536"/>
                    </a:lnTo>
                    <a:lnTo>
                      <a:pt x="722" y="520"/>
                    </a:lnTo>
                    <a:lnTo>
                      <a:pt x="667" y="503"/>
                    </a:lnTo>
                    <a:lnTo>
                      <a:pt x="645" y="481"/>
                    </a:lnTo>
                    <a:lnTo>
                      <a:pt x="607" y="449"/>
                    </a:lnTo>
                    <a:lnTo>
                      <a:pt x="596" y="438"/>
                    </a:lnTo>
                    <a:lnTo>
                      <a:pt x="585" y="432"/>
                    </a:lnTo>
                    <a:lnTo>
                      <a:pt x="574" y="427"/>
                    </a:lnTo>
                    <a:lnTo>
                      <a:pt x="558" y="421"/>
                    </a:lnTo>
                    <a:lnTo>
                      <a:pt x="519" y="421"/>
                    </a:lnTo>
                    <a:lnTo>
                      <a:pt x="497" y="416"/>
                    </a:lnTo>
                    <a:lnTo>
                      <a:pt x="481" y="410"/>
                    </a:lnTo>
                    <a:lnTo>
                      <a:pt x="465" y="405"/>
                    </a:lnTo>
                    <a:lnTo>
                      <a:pt x="459" y="399"/>
                    </a:lnTo>
                    <a:lnTo>
                      <a:pt x="454" y="394"/>
                    </a:lnTo>
                    <a:lnTo>
                      <a:pt x="465" y="399"/>
                    </a:lnTo>
                    <a:lnTo>
                      <a:pt x="487" y="399"/>
                    </a:lnTo>
                    <a:lnTo>
                      <a:pt x="497" y="394"/>
                    </a:lnTo>
                    <a:lnTo>
                      <a:pt x="503" y="383"/>
                    </a:lnTo>
                    <a:lnTo>
                      <a:pt x="508" y="372"/>
                    </a:lnTo>
                    <a:lnTo>
                      <a:pt x="508" y="361"/>
                    </a:lnTo>
                    <a:lnTo>
                      <a:pt x="514" y="356"/>
                    </a:lnTo>
                    <a:lnTo>
                      <a:pt x="519" y="356"/>
                    </a:lnTo>
                    <a:lnTo>
                      <a:pt x="519" y="350"/>
                    </a:lnTo>
                    <a:lnTo>
                      <a:pt x="525" y="345"/>
                    </a:lnTo>
                    <a:lnTo>
                      <a:pt x="519" y="345"/>
                    </a:lnTo>
                    <a:lnTo>
                      <a:pt x="519" y="339"/>
                    </a:lnTo>
                    <a:lnTo>
                      <a:pt x="525" y="339"/>
                    </a:lnTo>
                    <a:lnTo>
                      <a:pt x="530" y="334"/>
                    </a:lnTo>
                    <a:lnTo>
                      <a:pt x="530" y="328"/>
                    </a:lnTo>
                    <a:lnTo>
                      <a:pt x="530" y="317"/>
                    </a:lnTo>
                    <a:lnTo>
                      <a:pt x="530" y="312"/>
                    </a:lnTo>
                    <a:lnTo>
                      <a:pt x="552" y="312"/>
                    </a:lnTo>
                    <a:lnTo>
                      <a:pt x="563" y="312"/>
                    </a:lnTo>
                    <a:lnTo>
                      <a:pt x="563" y="284"/>
                    </a:lnTo>
                    <a:lnTo>
                      <a:pt x="563" y="257"/>
                    </a:lnTo>
                    <a:lnTo>
                      <a:pt x="563" y="252"/>
                    </a:lnTo>
                    <a:lnTo>
                      <a:pt x="563" y="235"/>
                    </a:lnTo>
                    <a:lnTo>
                      <a:pt x="563" y="224"/>
                    </a:lnTo>
                    <a:lnTo>
                      <a:pt x="574" y="213"/>
                    </a:lnTo>
                    <a:lnTo>
                      <a:pt x="574" y="208"/>
                    </a:lnTo>
                    <a:lnTo>
                      <a:pt x="580" y="186"/>
                    </a:lnTo>
                    <a:lnTo>
                      <a:pt x="585" y="164"/>
                    </a:lnTo>
                    <a:lnTo>
                      <a:pt x="580" y="137"/>
                    </a:lnTo>
                    <a:lnTo>
                      <a:pt x="585" y="131"/>
                    </a:lnTo>
                    <a:lnTo>
                      <a:pt x="590" y="126"/>
                    </a:lnTo>
                    <a:lnTo>
                      <a:pt x="601" y="115"/>
                    </a:lnTo>
                    <a:lnTo>
                      <a:pt x="601" y="104"/>
                    </a:lnTo>
                    <a:lnTo>
                      <a:pt x="580" y="77"/>
                    </a:lnTo>
                    <a:lnTo>
                      <a:pt x="580" y="66"/>
                    </a:lnTo>
                    <a:lnTo>
                      <a:pt x="569" y="55"/>
                    </a:lnTo>
                    <a:lnTo>
                      <a:pt x="552" y="44"/>
                    </a:lnTo>
                    <a:lnTo>
                      <a:pt x="530" y="27"/>
                    </a:lnTo>
                    <a:lnTo>
                      <a:pt x="497" y="16"/>
                    </a:lnTo>
                    <a:lnTo>
                      <a:pt x="454" y="5"/>
                    </a:lnTo>
                    <a:lnTo>
                      <a:pt x="394" y="0"/>
                    </a:lnTo>
                    <a:lnTo>
                      <a:pt x="377" y="5"/>
                    </a:lnTo>
                    <a:lnTo>
                      <a:pt x="355" y="11"/>
                    </a:lnTo>
                    <a:lnTo>
                      <a:pt x="333" y="27"/>
                    </a:lnTo>
                    <a:lnTo>
                      <a:pt x="311" y="49"/>
                    </a:lnTo>
                    <a:lnTo>
                      <a:pt x="295" y="82"/>
                    </a:lnTo>
                    <a:lnTo>
                      <a:pt x="290" y="126"/>
                    </a:lnTo>
                    <a:lnTo>
                      <a:pt x="290" y="186"/>
                    </a:lnTo>
                    <a:lnTo>
                      <a:pt x="295" y="191"/>
                    </a:lnTo>
                    <a:lnTo>
                      <a:pt x="301" y="219"/>
                    </a:lnTo>
                    <a:lnTo>
                      <a:pt x="295" y="252"/>
                    </a:lnTo>
                    <a:lnTo>
                      <a:pt x="290" y="268"/>
                    </a:lnTo>
                    <a:lnTo>
                      <a:pt x="284" y="284"/>
                    </a:lnTo>
                    <a:lnTo>
                      <a:pt x="426" y="394"/>
                    </a:lnTo>
                    <a:lnTo>
                      <a:pt x="394" y="427"/>
                    </a:lnTo>
                    <a:lnTo>
                      <a:pt x="366" y="454"/>
                    </a:lnTo>
                    <a:lnTo>
                      <a:pt x="311" y="394"/>
                    </a:lnTo>
                    <a:lnTo>
                      <a:pt x="262" y="339"/>
                    </a:lnTo>
                    <a:lnTo>
                      <a:pt x="257" y="328"/>
                    </a:lnTo>
                    <a:lnTo>
                      <a:pt x="218" y="388"/>
                    </a:lnTo>
                    <a:lnTo>
                      <a:pt x="175" y="421"/>
                    </a:lnTo>
                    <a:lnTo>
                      <a:pt x="136" y="443"/>
                    </a:lnTo>
                    <a:lnTo>
                      <a:pt x="114" y="454"/>
                    </a:lnTo>
                    <a:lnTo>
                      <a:pt x="93" y="454"/>
                    </a:lnTo>
                    <a:lnTo>
                      <a:pt x="82" y="460"/>
                    </a:lnTo>
                    <a:lnTo>
                      <a:pt x="60" y="476"/>
                    </a:lnTo>
                    <a:lnTo>
                      <a:pt x="49" y="492"/>
                    </a:lnTo>
                    <a:lnTo>
                      <a:pt x="43" y="514"/>
                    </a:lnTo>
                    <a:lnTo>
                      <a:pt x="38" y="542"/>
                    </a:lnTo>
                    <a:lnTo>
                      <a:pt x="38" y="580"/>
                    </a:lnTo>
                    <a:lnTo>
                      <a:pt x="38" y="624"/>
                    </a:lnTo>
                    <a:lnTo>
                      <a:pt x="27" y="673"/>
                    </a:lnTo>
                    <a:lnTo>
                      <a:pt x="11" y="733"/>
                    </a:lnTo>
                    <a:lnTo>
                      <a:pt x="11" y="739"/>
                    </a:lnTo>
                    <a:lnTo>
                      <a:pt x="5" y="782"/>
                    </a:lnTo>
                    <a:lnTo>
                      <a:pt x="0" y="903"/>
                    </a:lnTo>
                    <a:lnTo>
                      <a:pt x="0" y="963"/>
                    </a:lnTo>
                    <a:lnTo>
                      <a:pt x="5" y="1018"/>
                    </a:lnTo>
                    <a:lnTo>
                      <a:pt x="16" y="1050"/>
                    </a:lnTo>
                    <a:lnTo>
                      <a:pt x="27" y="1083"/>
                    </a:lnTo>
                    <a:lnTo>
                      <a:pt x="60" y="1143"/>
                    </a:lnTo>
                    <a:lnTo>
                      <a:pt x="93" y="1204"/>
                    </a:lnTo>
                    <a:lnTo>
                      <a:pt x="120" y="1264"/>
                    </a:lnTo>
                    <a:lnTo>
                      <a:pt x="125" y="1264"/>
                    </a:lnTo>
                    <a:lnTo>
                      <a:pt x="136" y="1297"/>
                    </a:lnTo>
                    <a:lnTo>
                      <a:pt x="142" y="1318"/>
                    </a:lnTo>
                    <a:lnTo>
                      <a:pt x="153" y="1346"/>
                    </a:lnTo>
                    <a:lnTo>
                      <a:pt x="175" y="1384"/>
                    </a:lnTo>
                    <a:lnTo>
                      <a:pt x="180" y="1444"/>
                    </a:lnTo>
                    <a:lnTo>
                      <a:pt x="180" y="1483"/>
                    </a:lnTo>
                    <a:lnTo>
                      <a:pt x="180" y="1504"/>
                    </a:lnTo>
                    <a:lnTo>
                      <a:pt x="207" y="1504"/>
                    </a:lnTo>
                    <a:lnTo>
                      <a:pt x="229" y="1504"/>
                    </a:lnTo>
                    <a:lnTo>
                      <a:pt x="240" y="1504"/>
                    </a:lnTo>
                    <a:lnTo>
                      <a:pt x="235" y="1515"/>
                    </a:lnTo>
                    <a:lnTo>
                      <a:pt x="224" y="1548"/>
                    </a:lnTo>
                    <a:lnTo>
                      <a:pt x="213" y="1592"/>
                    </a:lnTo>
                    <a:lnTo>
                      <a:pt x="213" y="1614"/>
                    </a:lnTo>
                    <a:lnTo>
                      <a:pt x="218" y="1641"/>
                    </a:lnTo>
                    <a:lnTo>
                      <a:pt x="224" y="1696"/>
                    </a:lnTo>
                    <a:lnTo>
                      <a:pt x="229" y="1773"/>
                    </a:lnTo>
                    <a:lnTo>
                      <a:pt x="229" y="1882"/>
                    </a:lnTo>
                    <a:lnTo>
                      <a:pt x="224" y="1937"/>
                    </a:lnTo>
                    <a:lnTo>
                      <a:pt x="213" y="1986"/>
                    </a:lnTo>
                    <a:lnTo>
                      <a:pt x="197" y="2062"/>
                    </a:lnTo>
                    <a:lnTo>
                      <a:pt x="191" y="2101"/>
                    </a:lnTo>
                    <a:lnTo>
                      <a:pt x="186" y="2145"/>
                    </a:lnTo>
                    <a:lnTo>
                      <a:pt x="186" y="2205"/>
                    </a:lnTo>
                    <a:lnTo>
                      <a:pt x="186" y="2276"/>
                    </a:lnTo>
                    <a:lnTo>
                      <a:pt x="197" y="2407"/>
                    </a:lnTo>
                    <a:lnTo>
                      <a:pt x="207" y="2495"/>
                    </a:lnTo>
                    <a:lnTo>
                      <a:pt x="213" y="2555"/>
                    </a:lnTo>
                    <a:lnTo>
                      <a:pt x="213" y="2599"/>
                    </a:lnTo>
                    <a:lnTo>
                      <a:pt x="207" y="2631"/>
                    </a:lnTo>
                    <a:lnTo>
                      <a:pt x="207" y="2653"/>
                    </a:lnTo>
                    <a:lnTo>
                      <a:pt x="207" y="2670"/>
                    </a:lnTo>
                    <a:lnTo>
                      <a:pt x="207" y="2730"/>
                    </a:lnTo>
                    <a:lnTo>
                      <a:pt x="268" y="2752"/>
                    </a:lnTo>
                    <a:lnTo>
                      <a:pt x="301" y="2752"/>
                    </a:lnTo>
                    <a:lnTo>
                      <a:pt x="306" y="2763"/>
                    </a:lnTo>
                    <a:lnTo>
                      <a:pt x="328" y="2779"/>
                    </a:lnTo>
                    <a:lnTo>
                      <a:pt x="350" y="2790"/>
                    </a:lnTo>
                    <a:lnTo>
                      <a:pt x="372" y="2801"/>
                    </a:lnTo>
                    <a:lnTo>
                      <a:pt x="399" y="2807"/>
                    </a:lnTo>
                    <a:lnTo>
                      <a:pt x="437" y="2812"/>
                    </a:lnTo>
                    <a:lnTo>
                      <a:pt x="508" y="2807"/>
                    </a:lnTo>
                    <a:lnTo>
                      <a:pt x="541" y="2801"/>
                    </a:lnTo>
                    <a:lnTo>
                      <a:pt x="552" y="2801"/>
                    </a:lnTo>
                    <a:lnTo>
                      <a:pt x="552" y="2796"/>
                    </a:lnTo>
                    <a:lnTo>
                      <a:pt x="552" y="2785"/>
                    </a:lnTo>
                    <a:lnTo>
                      <a:pt x="547" y="2768"/>
                    </a:lnTo>
                    <a:lnTo>
                      <a:pt x="536" y="2752"/>
                    </a:lnTo>
                    <a:lnTo>
                      <a:pt x="470" y="2692"/>
                    </a:lnTo>
                    <a:lnTo>
                      <a:pt x="432" y="2648"/>
                    </a:lnTo>
                    <a:lnTo>
                      <a:pt x="415" y="2631"/>
                    </a:lnTo>
                    <a:lnTo>
                      <a:pt x="404" y="2615"/>
                    </a:lnTo>
                    <a:lnTo>
                      <a:pt x="404" y="2599"/>
                    </a:lnTo>
                    <a:lnTo>
                      <a:pt x="399" y="2588"/>
                    </a:lnTo>
                    <a:lnTo>
                      <a:pt x="394" y="2566"/>
                    </a:lnTo>
                    <a:lnTo>
                      <a:pt x="388" y="2555"/>
                    </a:lnTo>
                    <a:lnTo>
                      <a:pt x="388" y="2528"/>
                    </a:lnTo>
                    <a:lnTo>
                      <a:pt x="394" y="2467"/>
                    </a:lnTo>
                    <a:lnTo>
                      <a:pt x="399" y="2424"/>
                    </a:lnTo>
                    <a:lnTo>
                      <a:pt x="394" y="2402"/>
                    </a:lnTo>
                    <a:lnTo>
                      <a:pt x="383" y="2374"/>
                    </a:lnTo>
                    <a:lnTo>
                      <a:pt x="394" y="2238"/>
                    </a:lnTo>
                    <a:lnTo>
                      <a:pt x="399" y="2145"/>
                    </a:lnTo>
                    <a:lnTo>
                      <a:pt x="404" y="2095"/>
                    </a:lnTo>
                    <a:lnTo>
                      <a:pt x="415" y="2062"/>
                    </a:lnTo>
                    <a:lnTo>
                      <a:pt x="421" y="2013"/>
                    </a:lnTo>
                    <a:lnTo>
                      <a:pt x="432" y="1948"/>
                    </a:lnTo>
                    <a:lnTo>
                      <a:pt x="437" y="1931"/>
                    </a:lnTo>
                    <a:lnTo>
                      <a:pt x="454" y="1893"/>
                    </a:lnTo>
                    <a:lnTo>
                      <a:pt x="476" y="1827"/>
                    </a:lnTo>
                    <a:lnTo>
                      <a:pt x="492" y="1729"/>
                    </a:lnTo>
                    <a:lnTo>
                      <a:pt x="497" y="1723"/>
                    </a:lnTo>
                    <a:lnTo>
                      <a:pt x="503" y="1718"/>
                    </a:lnTo>
                    <a:lnTo>
                      <a:pt x="503" y="1729"/>
                    </a:lnTo>
                    <a:lnTo>
                      <a:pt x="558" y="1893"/>
                    </a:lnTo>
                    <a:lnTo>
                      <a:pt x="569" y="1920"/>
                    </a:lnTo>
                    <a:lnTo>
                      <a:pt x="569" y="1948"/>
                    </a:lnTo>
                    <a:lnTo>
                      <a:pt x="563" y="1980"/>
                    </a:lnTo>
                    <a:lnTo>
                      <a:pt x="547" y="2035"/>
                    </a:lnTo>
                    <a:lnTo>
                      <a:pt x="541" y="2084"/>
                    </a:lnTo>
                    <a:lnTo>
                      <a:pt x="536" y="2145"/>
                    </a:lnTo>
                    <a:lnTo>
                      <a:pt x="519" y="2287"/>
                    </a:lnTo>
                    <a:lnTo>
                      <a:pt x="503" y="2380"/>
                    </a:lnTo>
                    <a:lnTo>
                      <a:pt x="497" y="2429"/>
                    </a:lnTo>
                    <a:lnTo>
                      <a:pt x="481" y="2445"/>
                    </a:lnTo>
                    <a:lnTo>
                      <a:pt x="476" y="2462"/>
                    </a:lnTo>
                    <a:lnTo>
                      <a:pt x="470" y="2506"/>
                    </a:lnTo>
                    <a:lnTo>
                      <a:pt x="519" y="2528"/>
                    </a:lnTo>
                    <a:lnTo>
                      <a:pt x="580" y="2544"/>
                    </a:lnTo>
                    <a:lnTo>
                      <a:pt x="640" y="2555"/>
                    </a:lnTo>
                    <a:lnTo>
                      <a:pt x="694" y="2555"/>
                    </a:lnTo>
                    <a:lnTo>
                      <a:pt x="689" y="2517"/>
                    </a:lnTo>
                    <a:lnTo>
                      <a:pt x="705" y="2484"/>
                    </a:lnTo>
                    <a:lnTo>
                      <a:pt x="716" y="2445"/>
                    </a:lnTo>
                    <a:lnTo>
                      <a:pt x="738" y="2396"/>
                    </a:lnTo>
                    <a:lnTo>
                      <a:pt x="755" y="2331"/>
                    </a:lnTo>
                    <a:lnTo>
                      <a:pt x="771" y="2249"/>
                    </a:lnTo>
                    <a:lnTo>
                      <a:pt x="782" y="2156"/>
                    </a:lnTo>
                    <a:lnTo>
                      <a:pt x="787" y="2041"/>
                    </a:lnTo>
                    <a:lnTo>
                      <a:pt x="787" y="2013"/>
                    </a:lnTo>
                    <a:lnTo>
                      <a:pt x="787" y="1991"/>
                    </a:lnTo>
                    <a:lnTo>
                      <a:pt x="787" y="1980"/>
                    </a:lnTo>
                    <a:lnTo>
                      <a:pt x="793" y="1969"/>
                    </a:lnTo>
                    <a:lnTo>
                      <a:pt x="798" y="1937"/>
                    </a:lnTo>
                    <a:lnTo>
                      <a:pt x="798" y="1882"/>
                    </a:lnTo>
                    <a:lnTo>
                      <a:pt x="798" y="1805"/>
                    </a:lnTo>
                    <a:lnTo>
                      <a:pt x="782" y="1690"/>
                    </a:lnTo>
                    <a:lnTo>
                      <a:pt x="755" y="1559"/>
                    </a:lnTo>
                    <a:lnTo>
                      <a:pt x="722" y="1411"/>
                    </a:lnTo>
                    <a:lnTo>
                      <a:pt x="733" y="1401"/>
                    </a:lnTo>
                    <a:lnTo>
                      <a:pt x="738" y="1390"/>
                    </a:lnTo>
                    <a:lnTo>
                      <a:pt x="744" y="1368"/>
                    </a:lnTo>
                    <a:lnTo>
                      <a:pt x="733" y="1313"/>
                    </a:lnTo>
                    <a:lnTo>
                      <a:pt x="711" y="1220"/>
                    </a:lnTo>
                    <a:lnTo>
                      <a:pt x="683" y="1083"/>
                    </a:lnTo>
                    <a:lnTo>
                      <a:pt x="673" y="1018"/>
                    </a:lnTo>
                    <a:lnTo>
                      <a:pt x="656" y="957"/>
                    </a:lnTo>
                    <a:lnTo>
                      <a:pt x="645" y="914"/>
                    </a:lnTo>
                    <a:lnTo>
                      <a:pt x="634" y="870"/>
                    </a:lnTo>
                    <a:lnTo>
                      <a:pt x="634" y="821"/>
                    </a:lnTo>
                    <a:lnTo>
                      <a:pt x="640" y="777"/>
                    </a:lnTo>
                    <a:lnTo>
                      <a:pt x="634" y="739"/>
                    </a:lnTo>
                    <a:lnTo>
                      <a:pt x="634" y="706"/>
                    </a:lnTo>
                    <a:lnTo>
                      <a:pt x="678" y="717"/>
                    </a:lnTo>
                    <a:lnTo>
                      <a:pt x="776" y="728"/>
                    </a:lnTo>
                    <a:lnTo>
                      <a:pt x="837" y="733"/>
                    </a:lnTo>
                    <a:lnTo>
                      <a:pt x="891" y="728"/>
                    </a:lnTo>
                    <a:lnTo>
                      <a:pt x="913" y="722"/>
                    </a:lnTo>
                    <a:lnTo>
                      <a:pt x="935" y="717"/>
                    </a:lnTo>
                    <a:lnTo>
                      <a:pt x="952" y="706"/>
                    </a:lnTo>
                    <a:lnTo>
                      <a:pt x="962" y="689"/>
                    </a:lnTo>
                    <a:lnTo>
                      <a:pt x="946" y="618"/>
                    </a:lnTo>
                    <a:lnTo>
                      <a:pt x="924" y="520"/>
                    </a:lnTo>
                    <a:lnTo>
                      <a:pt x="880" y="377"/>
                    </a:lnTo>
                    <a:close/>
                    <a:moveTo>
                      <a:pt x="640" y="279"/>
                    </a:moveTo>
                    <a:lnTo>
                      <a:pt x="640" y="279"/>
                    </a:lnTo>
                    <a:lnTo>
                      <a:pt x="634" y="279"/>
                    </a:lnTo>
                    <a:lnTo>
                      <a:pt x="618" y="274"/>
                    </a:lnTo>
                    <a:lnTo>
                      <a:pt x="607" y="263"/>
                    </a:lnTo>
                    <a:lnTo>
                      <a:pt x="596" y="246"/>
                    </a:lnTo>
                    <a:lnTo>
                      <a:pt x="580" y="241"/>
                    </a:lnTo>
                    <a:lnTo>
                      <a:pt x="590" y="230"/>
                    </a:lnTo>
                    <a:lnTo>
                      <a:pt x="596" y="224"/>
                    </a:lnTo>
                    <a:lnTo>
                      <a:pt x="618" y="224"/>
                    </a:lnTo>
                    <a:lnTo>
                      <a:pt x="623" y="230"/>
                    </a:lnTo>
                    <a:lnTo>
                      <a:pt x="623" y="235"/>
                    </a:lnTo>
                    <a:lnTo>
                      <a:pt x="623" y="246"/>
                    </a:lnTo>
                    <a:lnTo>
                      <a:pt x="623" y="252"/>
                    </a:lnTo>
                    <a:lnTo>
                      <a:pt x="629" y="257"/>
                    </a:lnTo>
                    <a:lnTo>
                      <a:pt x="634" y="263"/>
                    </a:lnTo>
                    <a:lnTo>
                      <a:pt x="640" y="263"/>
                    </a:lnTo>
                    <a:lnTo>
                      <a:pt x="645" y="263"/>
                    </a:lnTo>
                    <a:lnTo>
                      <a:pt x="645" y="268"/>
                    </a:lnTo>
                    <a:lnTo>
                      <a:pt x="640" y="279"/>
                    </a:lnTo>
                    <a:close/>
                    <a:moveTo>
                      <a:pt x="235" y="990"/>
                    </a:moveTo>
                    <a:lnTo>
                      <a:pt x="235" y="990"/>
                    </a:lnTo>
                    <a:lnTo>
                      <a:pt x="235" y="1023"/>
                    </a:lnTo>
                    <a:lnTo>
                      <a:pt x="229" y="1067"/>
                    </a:lnTo>
                    <a:lnTo>
                      <a:pt x="224" y="1089"/>
                    </a:lnTo>
                    <a:lnTo>
                      <a:pt x="218" y="1089"/>
                    </a:lnTo>
                    <a:lnTo>
                      <a:pt x="213" y="1083"/>
                    </a:lnTo>
                    <a:lnTo>
                      <a:pt x="213" y="1072"/>
                    </a:lnTo>
                    <a:lnTo>
                      <a:pt x="207" y="1056"/>
                    </a:lnTo>
                    <a:lnTo>
                      <a:pt x="202" y="1045"/>
                    </a:lnTo>
                    <a:lnTo>
                      <a:pt x="191" y="1029"/>
                    </a:lnTo>
                    <a:lnTo>
                      <a:pt x="191" y="1012"/>
                    </a:lnTo>
                    <a:lnTo>
                      <a:pt x="197" y="1001"/>
                    </a:lnTo>
                    <a:lnTo>
                      <a:pt x="202" y="985"/>
                    </a:lnTo>
                    <a:lnTo>
                      <a:pt x="207" y="979"/>
                    </a:lnTo>
                    <a:lnTo>
                      <a:pt x="207" y="963"/>
                    </a:lnTo>
                    <a:lnTo>
                      <a:pt x="207" y="946"/>
                    </a:lnTo>
                    <a:lnTo>
                      <a:pt x="207" y="936"/>
                    </a:lnTo>
                    <a:lnTo>
                      <a:pt x="213" y="930"/>
                    </a:lnTo>
                    <a:lnTo>
                      <a:pt x="224" y="952"/>
                    </a:lnTo>
                    <a:lnTo>
                      <a:pt x="235" y="968"/>
                    </a:lnTo>
                    <a:lnTo>
                      <a:pt x="235" y="99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53" name="Freeform 1581"/>
              <p:cNvSpPr>
                <a:spLocks/>
              </p:cNvSpPr>
              <p:nvPr/>
            </p:nvSpPr>
            <p:spPr bwMode="auto">
              <a:xfrm>
                <a:off x="-7398683" y="-7486702"/>
                <a:ext cx="41320" cy="165285"/>
              </a:xfrm>
              <a:custGeom>
                <a:avLst/>
                <a:gdLst>
                  <a:gd name="T0" fmla="*/ 0 w 11"/>
                  <a:gd name="T1" fmla="*/ 2147483647 h 44"/>
                  <a:gd name="T2" fmla="*/ 0 w 11"/>
                  <a:gd name="T3" fmla="*/ 2147483647 h 44"/>
                  <a:gd name="T4" fmla="*/ 0 w 11"/>
                  <a:gd name="T5" fmla="*/ 2147483647 h 44"/>
                  <a:gd name="T6" fmla="*/ 0 w 11"/>
                  <a:gd name="T7" fmla="*/ 2147483647 h 44"/>
                  <a:gd name="T8" fmla="*/ 0 w 11"/>
                  <a:gd name="T9" fmla="*/ 2147483647 h 44"/>
                  <a:gd name="T10" fmla="*/ 0 w 11"/>
                  <a:gd name="T11" fmla="*/ 2147483647 h 44"/>
                  <a:gd name="T12" fmla="*/ 2147483647 w 11"/>
                  <a:gd name="T13" fmla="*/ 0 h 44"/>
                  <a:gd name="T14" fmla="*/ 2147483647 w 11"/>
                  <a:gd name="T15" fmla="*/ 0 h 44"/>
                  <a:gd name="T16" fmla="*/ 0 w 11"/>
                  <a:gd name="T17" fmla="*/ 2147483647 h 44"/>
                  <a:gd name="T18" fmla="*/ 0 w 11"/>
                  <a:gd name="T19" fmla="*/ 2147483647 h 44"/>
                  <a:gd name="T20" fmla="*/ 0 w 11"/>
                  <a:gd name="T21" fmla="*/ 2147483647 h 44"/>
                  <a:gd name="T22" fmla="*/ 0 w 11"/>
                  <a:gd name="T23" fmla="*/ 2147483647 h 44"/>
                  <a:gd name="T24" fmla="*/ 0 w 11"/>
                  <a:gd name="T25" fmla="*/ 2147483647 h 4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1"/>
                  <a:gd name="T40" fmla="*/ 0 h 44"/>
                  <a:gd name="T41" fmla="*/ 11 w 11"/>
                  <a:gd name="T42" fmla="*/ 44 h 4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1" h="44">
                    <a:moveTo>
                      <a:pt x="0" y="39"/>
                    </a:moveTo>
                    <a:lnTo>
                      <a:pt x="0" y="39"/>
                    </a:lnTo>
                    <a:lnTo>
                      <a:pt x="0" y="44"/>
                    </a:lnTo>
                    <a:lnTo>
                      <a:pt x="0" y="39"/>
                    </a:lnTo>
                    <a:lnTo>
                      <a:pt x="11" y="0"/>
                    </a:lnTo>
                    <a:lnTo>
                      <a:pt x="0" y="11"/>
                    </a:lnTo>
                    <a:lnTo>
                      <a:pt x="0" y="22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54" name="Freeform 1582"/>
              <p:cNvSpPr>
                <a:spLocks noEditPoints="1"/>
              </p:cNvSpPr>
              <p:nvPr/>
            </p:nvSpPr>
            <p:spPr bwMode="auto">
              <a:xfrm>
                <a:off x="-8014722" y="-7689551"/>
                <a:ext cx="758780" cy="409456"/>
              </a:xfrm>
              <a:custGeom>
                <a:avLst/>
                <a:gdLst>
                  <a:gd name="T0" fmla="*/ 2147483647 w 202"/>
                  <a:gd name="T1" fmla="*/ 2147483647 h 109"/>
                  <a:gd name="T2" fmla="*/ 2147483647 w 202"/>
                  <a:gd name="T3" fmla="*/ 2147483647 h 109"/>
                  <a:gd name="T4" fmla="*/ 2147483647 w 202"/>
                  <a:gd name="T5" fmla="*/ 2147483647 h 109"/>
                  <a:gd name="T6" fmla="*/ 2147483647 w 202"/>
                  <a:gd name="T7" fmla="*/ 2147483647 h 109"/>
                  <a:gd name="T8" fmla="*/ 2147483647 w 202"/>
                  <a:gd name="T9" fmla="*/ 2147483647 h 109"/>
                  <a:gd name="T10" fmla="*/ 2147483647 w 202"/>
                  <a:gd name="T11" fmla="*/ 2147483647 h 109"/>
                  <a:gd name="T12" fmla="*/ 2147483647 w 202"/>
                  <a:gd name="T13" fmla="*/ 2147483647 h 109"/>
                  <a:gd name="T14" fmla="*/ 2147483647 w 202"/>
                  <a:gd name="T15" fmla="*/ 2147483647 h 109"/>
                  <a:gd name="T16" fmla="*/ 2147483647 w 202"/>
                  <a:gd name="T17" fmla="*/ 2147483647 h 109"/>
                  <a:gd name="T18" fmla="*/ 2147483647 w 202"/>
                  <a:gd name="T19" fmla="*/ 2147483647 h 109"/>
                  <a:gd name="T20" fmla="*/ 2147483647 w 202"/>
                  <a:gd name="T21" fmla="*/ 2147483647 h 109"/>
                  <a:gd name="T22" fmla="*/ 2147483647 w 202"/>
                  <a:gd name="T23" fmla="*/ 2147483647 h 109"/>
                  <a:gd name="T24" fmla="*/ 2147483647 w 202"/>
                  <a:gd name="T25" fmla="*/ 2147483647 h 109"/>
                  <a:gd name="T26" fmla="*/ 2147483647 w 202"/>
                  <a:gd name="T27" fmla="*/ 2147483647 h 109"/>
                  <a:gd name="T28" fmla="*/ 2147483647 w 202"/>
                  <a:gd name="T29" fmla="*/ 2147483647 h 109"/>
                  <a:gd name="T30" fmla="*/ 2147483647 w 202"/>
                  <a:gd name="T31" fmla="*/ 0 h 109"/>
                  <a:gd name="T32" fmla="*/ 0 w 202"/>
                  <a:gd name="T33" fmla="*/ 0 h 109"/>
                  <a:gd name="T34" fmla="*/ 0 w 202"/>
                  <a:gd name="T35" fmla="*/ 2147483647 h 109"/>
                  <a:gd name="T36" fmla="*/ 0 w 202"/>
                  <a:gd name="T37" fmla="*/ 2147483647 h 109"/>
                  <a:gd name="T38" fmla="*/ 0 w 202"/>
                  <a:gd name="T39" fmla="*/ 2147483647 h 109"/>
                  <a:gd name="T40" fmla="*/ 2147483647 w 202"/>
                  <a:gd name="T41" fmla="*/ 2147483647 h 109"/>
                  <a:gd name="T42" fmla="*/ 2147483647 w 202"/>
                  <a:gd name="T43" fmla="*/ 2147483647 h 109"/>
                  <a:gd name="T44" fmla="*/ 2147483647 w 202"/>
                  <a:gd name="T45" fmla="*/ 2147483647 h 109"/>
                  <a:gd name="T46" fmla="*/ 2147483647 w 202"/>
                  <a:gd name="T47" fmla="*/ 2147483647 h 109"/>
                  <a:gd name="T48" fmla="*/ 2147483647 w 202"/>
                  <a:gd name="T49" fmla="*/ 2147483647 h 109"/>
                  <a:gd name="T50" fmla="*/ 2147483647 w 202"/>
                  <a:gd name="T51" fmla="*/ 2147483647 h 109"/>
                  <a:gd name="T52" fmla="*/ 2147483647 w 202"/>
                  <a:gd name="T53" fmla="*/ 2147483647 h 109"/>
                  <a:gd name="T54" fmla="*/ 2147483647 w 202"/>
                  <a:gd name="T55" fmla="*/ 2147483647 h 109"/>
                  <a:gd name="T56" fmla="*/ 2147483647 w 202"/>
                  <a:gd name="T57" fmla="*/ 2147483647 h 109"/>
                  <a:gd name="T58" fmla="*/ 2147483647 w 202"/>
                  <a:gd name="T59" fmla="*/ 2147483647 h 109"/>
                  <a:gd name="T60" fmla="*/ 2147483647 w 202"/>
                  <a:gd name="T61" fmla="*/ 2147483647 h 109"/>
                  <a:gd name="T62" fmla="*/ 2147483647 w 202"/>
                  <a:gd name="T63" fmla="*/ 2147483647 h 109"/>
                  <a:gd name="T64" fmla="*/ 2147483647 w 202"/>
                  <a:gd name="T65" fmla="*/ 2147483647 h 109"/>
                  <a:gd name="T66" fmla="*/ 2147483647 w 202"/>
                  <a:gd name="T67" fmla="*/ 2147483647 h 109"/>
                  <a:gd name="T68" fmla="*/ 2147483647 w 202"/>
                  <a:gd name="T69" fmla="*/ 2147483647 h 109"/>
                  <a:gd name="T70" fmla="*/ 2147483647 w 202"/>
                  <a:gd name="T71" fmla="*/ 2147483647 h 109"/>
                  <a:gd name="T72" fmla="*/ 2147483647 w 202"/>
                  <a:gd name="T73" fmla="*/ 2147483647 h 109"/>
                  <a:gd name="T74" fmla="*/ 2147483647 w 202"/>
                  <a:gd name="T75" fmla="*/ 2147483647 h 109"/>
                  <a:gd name="T76" fmla="*/ 2147483647 w 202"/>
                  <a:gd name="T77" fmla="*/ 2147483647 h 109"/>
                  <a:gd name="T78" fmla="*/ 2147483647 w 202"/>
                  <a:gd name="T79" fmla="*/ 2147483647 h 109"/>
                  <a:gd name="T80" fmla="*/ 2147483647 w 202"/>
                  <a:gd name="T81" fmla="*/ 2147483647 h 109"/>
                  <a:gd name="T82" fmla="*/ 2147483647 w 202"/>
                  <a:gd name="T83" fmla="*/ 2147483647 h 109"/>
                  <a:gd name="T84" fmla="*/ 2147483647 w 202"/>
                  <a:gd name="T85" fmla="*/ 2147483647 h 109"/>
                  <a:gd name="T86" fmla="*/ 2147483647 w 202"/>
                  <a:gd name="T87" fmla="*/ 2147483647 h 109"/>
                  <a:gd name="T88" fmla="*/ 2147483647 w 202"/>
                  <a:gd name="T89" fmla="*/ 2147483647 h 109"/>
                  <a:gd name="T90" fmla="*/ 2147483647 w 202"/>
                  <a:gd name="T91" fmla="*/ 2147483647 h 109"/>
                  <a:gd name="T92" fmla="*/ 2147483647 w 202"/>
                  <a:gd name="T93" fmla="*/ 2147483647 h 109"/>
                  <a:gd name="T94" fmla="*/ 2147483647 w 202"/>
                  <a:gd name="T95" fmla="*/ 2147483647 h 109"/>
                  <a:gd name="T96" fmla="*/ 2147483647 w 202"/>
                  <a:gd name="T97" fmla="*/ 2147483647 h 109"/>
                  <a:gd name="T98" fmla="*/ 2147483647 w 202"/>
                  <a:gd name="T99" fmla="*/ 2147483647 h 109"/>
                  <a:gd name="T100" fmla="*/ 2147483647 w 202"/>
                  <a:gd name="T101" fmla="*/ 2147483647 h 109"/>
                  <a:gd name="T102" fmla="*/ 2147483647 w 202"/>
                  <a:gd name="T103" fmla="*/ 2147483647 h 109"/>
                  <a:gd name="T104" fmla="*/ 2147483647 w 202"/>
                  <a:gd name="T105" fmla="*/ 2147483647 h 109"/>
                  <a:gd name="T106" fmla="*/ 2147483647 w 202"/>
                  <a:gd name="T107" fmla="*/ 2147483647 h 109"/>
                  <a:gd name="T108" fmla="*/ 2147483647 w 202"/>
                  <a:gd name="T109" fmla="*/ 2147483647 h 109"/>
                  <a:gd name="T110" fmla="*/ 2147483647 w 202"/>
                  <a:gd name="T111" fmla="*/ 2147483647 h 109"/>
                  <a:gd name="T112" fmla="*/ 2147483647 w 202"/>
                  <a:gd name="T113" fmla="*/ 2147483647 h 109"/>
                  <a:gd name="T114" fmla="*/ 2147483647 w 202"/>
                  <a:gd name="T115" fmla="*/ 2147483647 h 109"/>
                  <a:gd name="T116" fmla="*/ 2147483647 w 202"/>
                  <a:gd name="T117" fmla="*/ 2147483647 h 109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02"/>
                  <a:gd name="T178" fmla="*/ 0 h 109"/>
                  <a:gd name="T179" fmla="*/ 202 w 202"/>
                  <a:gd name="T180" fmla="*/ 109 h 109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02" h="109">
                    <a:moveTo>
                      <a:pt x="202" y="71"/>
                    </a:moveTo>
                    <a:lnTo>
                      <a:pt x="202" y="71"/>
                    </a:lnTo>
                    <a:lnTo>
                      <a:pt x="202" y="60"/>
                    </a:lnTo>
                    <a:lnTo>
                      <a:pt x="197" y="54"/>
                    </a:lnTo>
                    <a:lnTo>
                      <a:pt x="175" y="38"/>
                    </a:lnTo>
                    <a:lnTo>
                      <a:pt x="148" y="32"/>
                    </a:lnTo>
                    <a:lnTo>
                      <a:pt x="137" y="38"/>
                    </a:lnTo>
                    <a:lnTo>
                      <a:pt x="131" y="43"/>
                    </a:lnTo>
                    <a:lnTo>
                      <a:pt x="126" y="43"/>
                    </a:lnTo>
                    <a:lnTo>
                      <a:pt x="115" y="38"/>
                    </a:lnTo>
                    <a:lnTo>
                      <a:pt x="55" y="11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1" y="5"/>
                    </a:lnTo>
                    <a:lnTo>
                      <a:pt x="49" y="22"/>
                    </a:lnTo>
                    <a:lnTo>
                      <a:pt x="82" y="43"/>
                    </a:lnTo>
                    <a:lnTo>
                      <a:pt x="120" y="65"/>
                    </a:lnTo>
                    <a:lnTo>
                      <a:pt x="115" y="76"/>
                    </a:lnTo>
                    <a:lnTo>
                      <a:pt x="120" y="87"/>
                    </a:lnTo>
                    <a:lnTo>
                      <a:pt x="126" y="98"/>
                    </a:lnTo>
                    <a:lnTo>
                      <a:pt x="142" y="109"/>
                    </a:lnTo>
                    <a:lnTo>
                      <a:pt x="159" y="109"/>
                    </a:lnTo>
                    <a:lnTo>
                      <a:pt x="175" y="109"/>
                    </a:lnTo>
                    <a:lnTo>
                      <a:pt x="181" y="104"/>
                    </a:lnTo>
                    <a:lnTo>
                      <a:pt x="191" y="98"/>
                    </a:lnTo>
                    <a:lnTo>
                      <a:pt x="202" y="82"/>
                    </a:lnTo>
                    <a:lnTo>
                      <a:pt x="202" y="71"/>
                    </a:lnTo>
                    <a:close/>
                    <a:moveTo>
                      <a:pt x="77" y="82"/>
                    </a:moveTo>
                    <a:lnTo>
                      <a:pt x="77" y="82"/>
                    </a:lnTo>
                    <a:lnTo>
                      <a:pt x="60" y="71"/>
                    </a:lnTo>
                    <a:lnTo>
                      <a:pt x="55" y="65"/>
                    </a:lnTo>
                    <a:lnTo>
                      <a:pt x="55" y="49"/>
                    </a:lnTo>
                    <a:lnTo>
                      <a:pt x="60" y="38"/>
                    </a:lnTo>
                    <a:lnTo>
                      <a:pt x="66" y="27"/>
                    </a:lnTo>
                    <a:lnTo>
                      <a:pt x="77" y="22"/>
                    </a:lnTo>
                    <a:lnTo>
                      <a:pt x="82" y="22"/>
                    </a:lnTo>
                    <a:lnTo>
                      <a:pt x="93" y="27"/>
                    </a:lnTo>
                    <a:lnTo>
                      <a:pt x="115" y="38"/>
                    </a:lnTo>
                    <a:lnTo>
                      <a:pt x="120" y="49"/>
                    </a:lnTo>
                    <a:lnTo>
                      <a:pt x="115" y="60"/>
                    </a:lnTo>
                    <a:lnTo>
                      <a:pt x="109" y="76"/>
                    </a:lnTo>
                    <a:lnTo>
                      <a:pt x="98" y="82"/>
                    </a:lnTo>
                    <a:lnTo>
                      <a:pt x="77" y="82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55" name="Freeform 1583"/>
              <p:cNvSpPr>
                <a:spLocks/>
              </p:cNvSpPr>
              <p:nvPr/>
            </p:nvSpPr>
            <p:spPr bwMode="auto">
              <a:xfrm>
                <a:off x="-8074823" y="-6848100"/>
                <a:ext cx="492080" cy="1686660"/>
              </a:xfrm>
              <a:custGeom>
                <a:avLst/>
                <a:gdLst>
                  <a:gd name="T0" fmla="*/ 0 w 131"/>
                  <a:gd name="T1" fmla="*/ 2147483647 h 449"/>
                  <a:gd name="T2" fmla="*/ 0 w 131"/>
                  <a:gd name="T3" fmla="*/ 2147483647 h 449"/>
                  <a:gd name="T4" fmla="*/ 2147483647 w 131"/>
                  <a:gd name="T5" fmla="*/ 2147483647 h 449"/>
                  <a:gd name="T6" fmla="*/ 2147483647 w 131"/>
                  <a:gd name="T7" fmla="*/ 2147483647 h 449"/>
                  <a:gd name="T8" fmla="*/ 2147483647 w 131"/>
                  <a:gd name="T9" fmla="*/ 2147483647 h 449"/>
                  <a:gd name="T10" fmla="*/ 2147483647 w 131"/>
                  <a:gd name="T11" fmla="*/ 2147483647 h 449"/>
                  <a:gd name="T12" fmla="*/ 2147483647 w 131"/>
                  <a:gd name="T13" fmla="*/ 2147483647 h 449"/>
                  <a:gd name="T14" fmla="*/ 2147483647 w 131"/>
                  <a:gd name="T15" fmla="*/ 2147483647 h 449"/>
                  <a:gd name="T16" fmla="*/ 2147483647 w 131"/>
                  <a:gd name="T17" fmla="*/ 2147483647 h 449"/>
                  <a:gd name="T18" fmla="*/ 2147483647 w 131"/>
                  <a:gd name="T19" fmla="*/ 2147483647 h 449"/>
                  <a:gd name="T20" fmla="*/ 2147483647 w 131"/>
                  <a:gd name="T21" fmla="*/ 2147483647 h 449"/>
                  <a:gd name="T22" fmla="*/ 2147483647 w 131"/>
                  <a:gd name="T23" fmla="*/ 2147483647 h 449"/>
                  <a:gd name="T24" fmla="*/ 2147483647 w 131"/>
                  <a:gd name="T25" fmla="*/ 2147483647 h 449"/>
                  <a:gd name="T26" fmla="*/ 2147483647 w 131"/>
                  <a:gd name="T27" fmla="*/ 2147483647 h 449"/>
                  <a:gd name="T28" fmla="*/ 2147483647 w 131"/>
                  <a:gd name="T29" fmla="*/ 2147483647 h 449"/>
                  <a:gd name="T30" fmla="*/ 2147483647 w 131"/>
                  <a:gd name="T31" fmla="*/ 2147483647 h 449"/>
                  <a:gd name="T32" fmla="*/ 2147483647 w 131"/>
                  <a:gd name="T33" fmla="*/ 2147483647 h 449"/>
                  <a:gd name="T34" fmla="*/ 2147483647 w 131"/>
                  <a:gd name="T35" fmla="*/ 2147483647 h 449"/>
                  <a:gd name="T36" fmla="*/ 2147483647 w 131"/>
                  <a:gd name="T37" fmla="*/ 2147483647 h 449"/>
                  <a:gd name="T38" fmla="*/ 2147483647 w 131"/>
                  <a:gd name="T39" fmla="*/ 2147483647 h 449"/>
                  <a:gd name="T40" fmla="*/ 2147483647 w 131"/>
                  <a:gd name="T41" fmla="*/ 2147483647 h 449"/>
                  <a:gd name="T42" fmla="*/ 2147483647 w 131"/>
                  <a:gd name="T43" fmla="*/ 2147483647 h 449"/>
                  <a:gd name="T44" fmla="*/ 2147483647 w 131"/>
                  <a:gd name="T45" fmla="*/ 2147483647 h 449"/>
                  <a:gd name="T46" fmla="*/ 2147483647 w 131"/>
                  <a:gd name="T47" fmla="*/ 2147483647 h 449"/>
                  <a:gd name="T48" fmla="*/ 2147483647 w 131"/>
                  <a:gd name="T49" fmla="*/ 2147483647 h 449"/>
                  <a:gd name="T50" fmla="*/ 2147483647 w 131"/>
                  <a:gd name="T51" fmla="*/ 2147483647 h 449"/>
                  <a:gd name="T52" fmla="*/ 2147483647 w 131"/>
                  <a:gd name="T53" fmla="*/ 2147483647 h 449"/>
                  <a:gd name="T54" fmla="*/ 2147483647 w 131"/>
                  <a:gd name="T55" fmla="*/ 2147483647 h 449"/>
                  <a:gd name="T56" fmla="*/ 2147483647 w 131"/>
                  <a:gd name="T57" fmla="*/ 0 h 449"/>
                  <a:gd name="T58" fmla="*/ 2147483647 w 131"/>
                  <a:gd name="T59" fmla="*/ 0 h 449"/>
                  <a:gd name="T60" fmla="*/ 2147483647 w 131"/>
                  <a:gd name="T61" fmla="*/ 2147483647 h 449"/>
                  <a:gd name="T62" fmla="*/ 2147483647 w 131"/>
                  <a:gd name="T63" fmla="*/ 2147483647 h 449"/>
                  <a:gd name="T64" fmla="*/ 0 w 131"/>
                  <a:gd name="T65" fmla="*/ 2147483647 h 44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1"/>
                  <a:gd name="T100" fmla="*/ 0 h 449"/>
                  <a:gd name="T101" fmla="*/ 131 w 131"/>
                  <a:gd name="T102" fmla="*/ 449 h 44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1" h="449">
                    <a:moveTo>
                      <a:pt x="0" y="55"/>
                    </a:moveTo>
                    <a:lnTo>
                      <a:pt x="0" y="55"/>
                    </a:lnTo>
                    <a:lnTo>
                      <a:pt x="11" y="60"/>
                    </a:lnTo>
                    <a:lnTo>
                      <a:pt x="21" y="77"/>
                    </a:lnTo>
                    <a:lnTo>
                      <a:pt x="32" y="104"/>
                    </a:lnTo>
                    <a:lnTo>
                      <a:pt x="54" y="186"/>
                    </a:lnTo>
                    <a:lnTo>
                      <a:pt x="76" y="273"/>
                    </a:lnTo>
                    <a:lnTo>
                      <a:pt x="98" y="323"/>
                    </a:lnTo>
                    <a:lnTo>
                      <a:pt x="120" y="372"/>
                    </a:lnTo>
                    <a:lnTo>
                      <a:pt x="125" y="410"/>
                    </a:lnTo>
                    <a:lnTo>
                      <a:pt x="125" y="449"/>
                    </a:lnTo>
                    <a:lnTo>
                      <a:pt x="131" y="399"/>
                    </a:lnTo>
                    <a:lnTo>
                      <a:pt x="131" y="350"/>
                    </a:lnTo>
                    <a:lnTo>
                      <a:pt x="120" y="235"/>
                    </a:lnTo>
                    <a:lnTo>
                      <a:pt x="109" y="126"/>
                    </a:lnTo>
                    <a:lnTo>
                      <a:pt x="93" y="27"/>
                    </a:lnTo>
                    <a:lnTo>
                      <a:pt x="87" y="22"/>
                    </a:lnTo>
                    <a:lnTo>
                      <a:pt x="76" y="22"/>
                    </a:lnTo>
                    <a:lnTo>
                      <a:pt x="60" y="22"/>
                    </a:lnTo>
                    <a:lnTo>
                      <a:pt x="49" y="16"/>
                    </a:lnTo>
                    <a:lnTo>
                      <a:pt x="38" y="5"/>
                    </a:lnTo>
                    <a:lnTo>
                      <a:pt x="32" y="5"/>
                    </a:lnTo>
                    <a:lnTo>
                      <a:pt x="21" y="0"/>
                    </a:lnTo>
                    <a:lnTo>
                      <a:pt x="11" y="16"/>
                    </a:lnTo>
                    <a:lnTo>
                      <a:pt x="5" y="44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9556" name="Freeform 1584"/>
              <p:cNvSpPr>
                <a:spLocks/>
              </p:cNvSpPr>
              <p:nvPr/>
            </p:nvSpPr>
            <p:spPr bwMode="auto">
              <a:xfrm>
                <a:off x="-7954621" y="-6829317"/>
                <a:ext cx="473299" cy="1788085"/>
              </a:xfrm>
              <a:custGeom>
                <a:avLst/>
                <a:gdLst>
                  <a:gd name="T0" fmla="*/ 2147483647 w 126"/>
                  <a:gd name="T1" fmla="*/ 2147483647 h 476"/>
                  <a:gd name="T2" fmla="*/ 0 w 126"/>
                  <a:gd name="T3" fmla="*/ 2147483647 h 476"/>
                  <a:gd name="T4" fmla="*/ 2147483647 w 126"/>
                  <a:gd name="T5" fmla="*/ 2147483647 h 476"/>
                  <a:gd name="T6" fmla="*/ 2147483647 w 126"/>
                  <a:gd name="T7" fmla="*/ 2147483647 h 476"/>
                  <a:gd name="T8" fmla="*/ 2147483647 w 126"/>
                  <a:gd name="T9" fmla="*/ 2147483647 h 476"/>
                  <a:gd name="T10" fmla="*/ 2147483647 w 126"/>
                  <a:gd name="T11" fmla="*/ 2147483647 h 476"/>
                  <a:gd name="T12" fmla="*/ 2147483647 w 126"/>
                  <a:gd name="T13" fmla="*/ 2147483647 h 476"/>
                  <a:gd name="T14" fmla="*/ 2147483647 w 126"/>
                  <a:gd name="T15" fmla="*/ 2147483647 h 476"/>
                  <a:gd name="T16" fmla="*/ 2147483647 w 126"/>
                  <a:gd name="T17" fmla="*/ 2147483647 h 476"/>
                  <a:gd name="T18" fmla="*/ 2147483647 w 126"/>
                  <a:gd name="T19" fmla="*/ 2147483647 h 476"/>
                  <a:gd name="T20" fmla="*/ 2147483647 w 126"/>
                  <a:gd name="T21" fmla="*/ 2147483647 h 476"/>
                  <a:gd name="T22" fmla="*/ 2147483647 w 126"/>
                  <a:gd name="T23" fmla="*/ 2147483647 h 476"/>
                  <a:gd name="T24" fmla="*/ 2147483647 w 126"/>
                  <a:gd name="T25" fmla="*/ 2147483647 h 476"/>
                  <a:gd name="T26" fmla="*/ 2147483647 w 126"/>
                  <a:gd name="T27" fmla="*/ 2147483647 h 476"/>
                  <a:gd name="T28" fmla="*/ 2147483647 w 126"/>
                  <a:gd name="T29" fmla="*/ 2147483647 h 476"/>
                  <a:gd name="T30" fmla="*/ 2147483647 w 126"/>
                  <a:gd name="T31" fmla="*/ 2147483647 h 476"/>
                  <a:gd name="T32" fmla="*/ 2147483647 w 126"/>
                  <a:gd name="T33" fmla="*/ 2147483647 h 476"/>
                  <a:gd name="T34" fmla="*/ 2147483647 w 126"/>
                  <a:gd name="T35" fmla="*/ 2147483647 h 476"/>
                  <a:gd name="T36" fmla="*/ 2147483647 w 126"/>
                  <a:gd name="T37" fmla="*/ 0 h 476"/>
                  <a:gd name="T38" fmla="*/ 2147483647 w 126"/>
                  <a:gd name="T39" fmla="*/ 0 h 476"/>
                  <a:gd name="T40" fmla="*/ 2147483647 w 126"/>
                  <a:gd name="T41" fmla="*/ 2147483647 h 476"/>
                  <a:gd name="T42" fmla="*/ 2147483647 w 126"/>
                  <a:gd name="T43" fmla="*/ 2147483647 h 47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26"/>
                  <a:gd name="T67" fmla="*/ 0 h 476"/>
                  <a:gd name="T68" fmla="*/ 126 w 126"/>
                  <a:gd name="T69" fmla="*/ 476 h 47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26" h="476">
                    <a:moveTo>
                      <a:pt x="11" y="6"/>
                    </a:moveTo>
                    <a:lnTo>
                      <a:pt x="0" y="17"/>
                    </a:lnTo>
                    <a:lnTo>
                      <a:pt x="22" y="55"/>
                    </a:lnTo>
                    <a:lnTo>
                      <a:pt x="28" y="88"/>
                    </a:lnTo>
                    <a:lnTo>
                      <a:pt x="39" y="121"/>
                    </a:lnTo>
                    <a:lnTo>
                      <a:pt x="44" y="214"/>
                    </a:lnTo>
                    <a:lnTo>
                      <a:pt x="44" y="323"/>
                    </a:lnTo>
                    <a:lnTo>
                      <a:pt x="77" y="444"/>
                    </a:lnTo>
                    <a:lnTo>
                      <a:pt x="99" y="476"/>
                    </a:lnTo>
                    <a:lnTo>
                      <a:pt x="126" y="372"/>
                    </a:lnTo>
                    <a:lnTo>
                      <a:pt x="82" y="148"/>
                    </a:lnTo>
                    <a:lnTo>
                      <a:pt x="44" y="50"/>
                    </a:lnTo>
                    <a:lnTo>
                      <a:pt x="50" y="17"/>
                    </a:lnTo>
                    <a:lnTo>
                      <a:pt x="39" y="6"/>
                    </a:lnTo>
                    <a:lnTo>
                      <a:pt x="22" y="0"/>
                    </a:lnTo>
                    <a:lnTo>
                      <a:pt x="17" y="0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</p:grpSp>
        <p:sp>
          <p:nvSpPr>
            <p:cNvPr id="36" name="Freeform 1584"/>
            <p:cNvSpPr>
              <a:spLocks/>
            </p:cNvSpPr>
            <p:nvPr/>
          </p:nvSpPr>
          <p:spPr bwMode="auto">
            <a:xfrm>
              <a:off x="13785870" y="4401588"/>
              <a:ext cx="367692" cy="1386792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0" y="17"/>
                </a:cxn>
                <a:cxn ang="0">
                  <a:pos x="22" y="55"/>
                </a:cxn>
                <a:cxn ang="0">
                  <a:pos x="22" y="55"/>
                </a:cxn>
                <a:cxn ang="0">
                  <a:pos x="28" y="88"/>
                </a:cxn>
                <a:cxn ang="0">
                  <a:pos x="39" y="121"/>
                </a:cxn>
                <a:cxn ang="0">
                  <a:pos x="39" y="121"/>
                </a:cxn>
                <a:cxn ang="0">
                  <a:pos x="44" y="214"/>
                </a:cxn>
                <a:cxn ang="0">
                  <a:pos x="44" y="214"/>
                </a:cxn>
                <a:cxn ang="0">
                  <a:pos x="44" y="323"/>
                </a:cxn>
                <a:cxn ang="0">
                  <a:pos x="77" y="444"/>
                </a:cxn>
                <a:cxn ang="0">
                  <a:pos x="99" y="476"/>
                </a:cxn>
                <a:cxn ang="0">
                  <a:pos x="126" y="372"/>
                </a:cxn>
                <a:cxn ang="0">
                  <a:pos x="82" y="148"/>
                </a:cxn>
                <a:cxn ang="0">
                  <a:pos x="44" y="50"/>
                </a:cxn>
                <a:cxn ang="0">
                  <a:pos x="50" y="17"/>
                </a:cxn>
                <a:cxn ang="0">
                  <a:pos x="50" y="17"/>
                </a:cxn>
                <a:cxn ang="0">
                  <a:pos x="39" y="6"/>
                </a:cxn>
                <a:cxn ang="0">
                  <a:pos x="22" y="0"/>
                </a:cxn>
                <a:cxn ang="0">
                  <a:pos x="17" y="0"/>
                </a:cxn>
                <a:cxn ang="0">
                  <a:pos x="11" y="6"/>
                </a:cxn>
                <a:cxn ang="0">
                  <a:pos x="11" y="6"/>
                </a:cxn>
              </a:cxnLst>
              <a:rect l="0" t="0" r="r" b="b"/>
              <a:pathLst>
                <a:path w="126" h="476">
                  <a:moveTo>
                    <a:pt x="11" y="6"/>
                  </a:moveTo>
                  <a:lnTo>
                    <a:pt x="0" y="17"/>
                  </a:lnTo>
                  <a:lnTo>
                    <a:pt x="22" y="55"/>
                  </a:lnTo>
                  <a:lnTo>
                    <a:pt x="22" y="55"/>
                  </a:lnTo>
                  <a:lnTo>
                    <a:pt x="28" y="88"/>
                  </a:lnTo>
                  <a:lnTo>
                    <a:pt x="39" y="121"/>
                  </a:lnTo>
                  <a:lnTo>
                    <a:pt x="39" y="121"/>
                  </a:lnTo>
                  <a:lnTo>
                    <a:pt x="44" y="214"/>
                  </a:lnTo>
                  <a:lnTo>
                    <a:pt x="44" y="214"/>
                  </a:lnTo>
                  <a:lnTo>
                    <a:pt x="44" y="323"/>
                  </a:lnTo>
                  <a:lnTo>
                    <a:pt x="77" y="444"/>
                  </a:lnTo>
                  <a:lnTo>
                    <a:pt x="99" y="476"/>
                  </a:lnTo>
                  <a:lnTo>
                    <a:pt x="126" y="372"/>
                  </a:lnTo>
                  <a:lnTo>
                    <a:pt x="82" y="148"/>
                  </a:lnTo>
                  <a:lnTo>
                    <a:pt x="44" y="50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39" y="6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11" y="6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ea typeface="ＭＳ Ｐゴシック" pitchFamily="-65" charset="-128"/>
              </a:endParaRPr>
            </a:p>
          </p:txBody>
        </p:sp>
      </p:grpSp>
      <p:sp>
        <p:nvSpPr>
          <p:cNvPr id="19469" name="Rectangle 48"/>
          <p:cNvSpPr>
            <a:spLocks noChangeArrowheads="1"/>
          </p:cNvSpPr>
          <p:nvPr/>
        </p:nvSpPr>
        <p:spPr bwMode="auto">
          <a:xfrm>
            <a:off x="8398933" y="1201738"/>
            <a:ext cx="2929467" cy="1435100"/>
          </a:xfrm>
          <a:prstGeom prst="rect">
            <a:avLst/>
          </a:prstGeom>
          <a:gradFill rotWithShape="1">
            <a:gsLst>
              <a:gs pos="0">
                <a:srgbClr val="00A2D8"/>
              </a:gs>
              <a:gs pos="100000">
                <a:srgbClr val="002060"/>
              </a:gs>
            </a:gsLst>
            <a:lin ang="5400000" scaled="1"/>
          </a:gra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u="sng">
              <a:solidFill>
                <a:srgbClr val="FFFFFF"/>
              </a:solidFill>
              <a:latin typeface="Calibri" pitchFamily="-108" charset="0"/>
            </a:endParaRPr>
          </a:p>
        </p:txBody>
      </p:sp>
      <p:sp>
        <p:nvSpPr>
          <p:cNvPr id="19470" name="Text Box 52"/>
          <p:cNvSpPr txBox="1">
            <a:spLocks noChangeArrowheads="1"/>
          </p:cNvSpPr>
          <p:nvPr/>
        </p:nvSpPr>
        <p:spPr bwMode="gray">
          <a:xfrm>
            <a:off x="8479367" y="1249363"/>
            <a:ext cx="2791884" cy="1341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Benchmarking(</a:t>
            </a:r>
            <a:r>
              <a:rPr lang="ko-KR" altLang="en-US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벤치마킹</a:t>
            </a:r>
            <a:r>
              <a:rPr lang="en-US" altLang="ko-KR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)</a:t>
            </a:r>
          </a:p>
          <a:p>
            <a:pPr defTabSz="801688">
              <a:spcBef>
                <a:spcPct val="20000"/>
              </a:spcBef>
            </a:pPr>
            <a:endParaRPr lang="en-US" sz="1400" noProof="1">
              <a:solidFill>
                <a:srgbClr val="FFFFFF"/>
              </a:solidFill>
              <a:latin typeface="HY강B" pitchFamily="18" charset="-127"/>
              <a:ea typeface="HY강B" pitchFamily="18" charset="-127"/>
              <a:cs typeface="Arial" charset="0"/>
            </a:endParaRPr>
          </a:p>
          <a:p>
            <a:pPr defTabSz="801688">
              <a:spcBef>
                <a:spcPct val="20000"/>
              </a:spcBef>
            </a:pPr>
            <a:r>
              <a:rPr lang="en-US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*</a:t>
            </a:r>
            <a:r>
              <a:rPr lang="ko-KR" altLang="en-US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모방       </a:t>
            </a:r>
            <a:r>
              <a:rPr lang="en-US" altLang="ko-KR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Imitation</a:t>
            </a:r>
          </a:p>
          <a:p>
            <a:pPr defTabSz="801688">
              <a:spcBef>
                <a:spcPct val="20000"/>
              </a:spcBef>
            </a:pPr>
            <a:r>
              <a:rPr lang="en-US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*</a:t>
            </a:r>
            <a:r>
              <a:rPr lang="ko-KR" altLang="en-US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글로벌 스탠다드</a:t>
            </a:r>
            <a:endParaRPr lang="en-US" altLang="ko-KR" sz="1400" noProof="1" smtClean="0">
              <a:solidFill>
                <a:srgbClr val="FFFFFF"/>
              </a:solidFill>
              <a:latin typeface="HY강B" pitchFamily="18" charset="-127"/>
              <a:ea typeface="HY강B" pitchFamily="18" charset="-127"/>
              <a:cs typeface="Arial" charset="0"/>
            </a:endParaRPr>
          </a:p>
          <a:p>
            <a:pPr defTabSz="801688">
              <a:spcBef>
                <a:spcPct val="20000"/>
              </a:spcBef>
            </a:pPr>
            <a:r>
              <a:rPr lang="en-US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    Golbal Standard</a:t>
            </a:r>
            <a:endParaRPr lang="en-US" sz="1400" noProof="1">
              <a:solidFill>
                <a:srgbClr val="FFFFFF"/>
              </a:solidFill>
              <a:latin typeface="HY강B" pitchFamily="18" charset="-127"/>
              <a:ea typeface="HY강B" pitchFamily="18" charset="-127"/>
              <a:cs typeface="Arial" charset="0"/>
            </a:endParaRPr>
          </a:p>
        </p:txBody>
      </p:sp>
      <p:sp>
        <p:nvSpPr>
          <p:cNvPr id="19471" name="Rectangle 48"/>
          <p:cNvSpPr>
            <a:spLocks noChangeArrowheads="1"/>
          </p:cNvSpPr>
          <p:nvPr/>
        </p:nvSpPr>
        <p:spPr bwMode="auto">
          <a:xfrm>
            <a:off x="2540000" y="4597401"/>
            <a:ext cx="2929467" cy="1433513"/>
          </a:xfrm>
          <a:prstGeom prst="rect">
            <a:avLst/>
          </a:prstGeom>
          <a:gradFill rotWithShape="1">
            <a:gsLst>
              <a:gs pos="0">
                <a:srgbClr val="00A2D8"/>
              </a:gs>
              <a:gs pos="100000">
                <a:srgbClr val="002060"/>
              </a:gs>
            </a:gsLst>
            <a:lin ang="5400000" scaled="1"/>
          </a:gra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u="sng">
              <a:solidFill>
                <a:srgbClr val="FFFFFF"/>
              </a:solidFill>
              <a:latin typeface="Calibri" pitchFamily="-108" charset="0"/>
            </a:endParaRPr>
          </a:p>
        </p:txBody>
      </p:sp>
      <p:sp>
        <p:nvSpPr>
          <p:cNvPr id="19472" name="Text Box 52"/>
          <p:cNvSpPr txBox="1">
            <a:spLocks noChangeArrowheads="1"/>
          </p:cNvSpPr>
          <p:nvPr/>
        </p:nvSpPr>
        <p:spPr bwMode="gray">
          <a:xfrm>
            <a:off x="2620434" y="4643438"/>
            <a:ext cx="2791884" cy="1341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Ccnvergence (</a:t>
            </a:r>
            <a:r>
              <a:rPr lang="ko-KR" altLang="en-US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융합</a:t>
            </a:r>
            <a:r>
              <a:rPr lang="en-US" altLang="ko-KR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)</a:t>
            </a:r>
          </a:p>
          <a:p>
            <a:pPr defTabSz="801688">
              <a:spcBef>
                <a:spcPct val="20000"/>
              </a:spcBef>
            </a:pPr>
            <a:endParaRPr lang="en-US" sz="1400" noProof="1">
              <a:solidFill>
                <a:srgbClr val="FFFFFF"/>
              </a:solidFill>
              <a:latin typeface="HY강B" pitchFamily="18" charset="-127"/>
              <a:ea typeface="HY강B" pitchFamily="18" charset="-127"/>
              <a:cs typeface="Arial" charset="0"/>
            </a:endParaRPr>
          </a:p>
          <a:p>
            <a:pPr defTabSz="801688">
              <a:spcBef>
                <a:spcPct val="20000"/>
              </a:spcBef>
            </a:pPr>
            <a:r>
              <a:rPr lang="en-US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*</a:t>
            </a:r>
            <a:r>
              <a:rPr lang="ko-KR" altLang="en-US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혼합       </a:t>
            </a:r>
            <a:r>
              <a:rPr lang="en-US" altLang="ko-KR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Mixing</a:t>
            </a:r>
          </a:p>
          <a:p>
            <a:pPr defTabSz="801688">
              <a:spcBef>
                <a:spcPct val="20000"/>
              </a:spcBef>
            </a:pPr>
            <a:r>
              <a:rPr lang="en-US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*</a:t>
            </a:r>
            <a:r>
              <a:rPr lang="ko-KR" altLang="en-US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시너지 창출</a:t>
            </a:r>
            <a:endParaRPr lang="en-US" altLang="ko-KR" sz="1400" noProof="1" smtClean="0">
              <a:solidFill>
                <a:srgbClr val="FFFFFF"/>
              </a:solidFill>
              <a:latin typeface="HY강B" pitchFamily="18" charset="-127"/>
              <a:ea typeface="HY강B" pitchFamily="18" charset="-127"/>
              <a:cs typeface="Arial" charset="0"/>
            </a:endParaRPr>
          </a:p>
          <a:p>
            <a:pPr defTabSz="801688">
              <a:spcBef>
                <a:spcPct val="20000"/>
              </a:spcBef>
            </a:pPr>
            <a:r>
              <a:rPr lang="en-US" sz="1400" noProof="1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 </a:t>
            </a:r>
            <a:r>
              <a:rPr lang="en-US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  Synergy-creation</a:t>
            </a:r>
            <a:endParaRPr lang="en-US" sz="1400" noProof="1">
              <a:solidFill>
                <a:srgbClr val="FFFFFF"/>
              </a:solidFill>
              <a:latin typeface="HY강B" pitchFamily="18" charset="-127"/>
              <a:ea typeface="HY강B" pitchFamily="18" charset="-127"/>
              <a:cs typeface="Arial" charset="0"/>
            </a:endParaRPr>
          </a:p>
        </p:txBody>
      </p:sp>
      <p:sp>
        <p:nvSpPr>
          <p:cNvPr id="19473" name="Rectangle 48"/>
          <p:cNvSpPr>
            <a:spLocks noChangeArrowheads="1"/>
          </p:cNvSpPr>
          <p:nvPr/>
        </p:nvSpPr>
        <p:spPr bwMode="auto">
          <a:xfrm>
            <a:off x="8398933" y="4597401"/>
            <a:ext cx="2929467" cy="1433513"/>
          </a:xfrm>
          <a:prstGeom prst="rect">
            <a:avLst/>
          </a:prstGeom>
          <a:gradFill rotWithShape="1">
            <a:gsLst>
              <a:gs pos="0">
                <a:srgbClr val="00A2D8"/>
              </a:gs>
              <a:gs pos="100000">
                <a:srgbClr val="002060"/>
              </a:gs>
            </a:gsLst>
            <a:lin ang="5400000" scaled="1"/>
          </a:gra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u="sng">
              <a:solidFill>
                <a:srgbClr val="FFFFFF"/>
              </a:solidFill>
              <a:latin typeface="Calibri" pitchFamily="-108" charset="0"/>
            </a:endParaRPr>
          </a:p>
        </p:txBody>
      </p:sp>
      <p:sp>
        <p:nvSpPr>
          <p:cNvPr id="19474" name="Text Box 52"/>
          <p:cNvSpPr txBox="1">
            <a:spLocks noChangeArrowheads="1"/>
          </p:cNvSpPr>
          <p:nvPr/>
        </p:nvSpPr>
        <p:spPr bwMode="gray">
          <a:xfrm>
            <a:off x="8479367" y="4643438"/>
            <a:ext cx="2791884" cy="1341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Dedication (</a:t>
            </a:r>
            <a:r>
              <a:rPr lang="ko-KR" altLang="en-US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전념</a:t>
            </a:r>
            <a:r>
              <a:rPr lang="en-US" altLang="ko-KR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)</a:t>
            </a:r>
          </a:p>
          <a:p>
            <a:pPr defTabSz="801688">
              <a:spcBef>
                <a:spcPct val="20000"/>
              </a:spcBef>
            </a:pPr>
            <a:endParaRPr lang="en-US" altLang="ko-KR" sz="1400" noProof="1">
              <a:solidFill>
                <a:srgbClr val="FFFFFF"/>
              </a:solidFill>
              <a:latin typeface="HY강B" pitchFamily="18" charset="-127"/>
              <a:ea typeface="HY강B" pitchFamily="18" charset="-127"/>
              <a:cs typeface="Arial" charset="0"/>
            </a:endParaRPr>
          </a:p>
          <a:p>
            <a:pPr defTabSz="801688">
              <a:spcBef>
                <a:spcPct val="20000"/>
              </a:spcBef>
            </a:pPr>
            <a:r>
              <a:rPr lang="en-US" altLang="ko-KR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*</a:t>
            </a:r>
            <a:r>
              <a:rPr lang="ko-KR" altLang="en-US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성실     </a:t>
            </a:r>
            <a:r>
              <a:rPr lang="en-US" altLang="ko-KR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Diligence</a:t>
            </a:r>
          </a:p>
          <a:p>
            <a:pPr defTabSz="801688">
              <a:spcBef>
                <a:spcPct val="20000"/>
              </a:spcBef>
            </a:pPr>
            <a:r>
              <a:rPr lang="en-US" altLang="ko-KR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*</a:t>
            </a:r>
            <a:r>
              <a:rPr lang="ko-KR" altLang="en-US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목적지 향상</a:t>
            </a:r>
            <a:endParaRPr lang="en-US" altLang="ko-KR" sz="1400" noProof="1" smtClean="0">
              <a:solidFill>
                <a:srgbClr val="FFFFFF"/>
              </a:solidFill>
              <a:latin typeface="HY강B" pitchFamily="18" charset="-127"/>
              <a:ea typeface="HY강B" pitchFamily="18" charset="-127"/>
              <a:cs typeface="Arial" charset="0"/>
            </a:endParaRPr>
          </a:p>
          <a:p>
            <a:pPr defTabSz="801688">
              <a:spcBef>
                <a:spcPct val="20000"/>
              </a:spcBef>
            </a:pPr>
            <a:r>
              <a:rPr lang="en-US" altLang="ko-KR" sz="1400" noProof="1" smtClean="0">
                <a:solidFill>
                  <a:srgbClr val="FFFFFF"/>
                </a:solidFill>
                <a:latin typeface="HY강B" pitchFamily="18" charset="-127"/>
                <a:ea typeface="HY강B" pitchFamily="18" charset="-127"/>
                <a:cs typeface="Arial" charset="0"/>
              </a:rPr>
              <a:t>   Goal-orientation</a:t>
            </a:r>
          </a:p>
        </p:txBody>
      </p:sp>
      <p:sp>
        <p:nvSpPr>
          <p:cNvPr id="101" name="직사각형 100"/>
          <p:cNvSpPr/>
          <p:nvPr/>
        </p:nvSpPr>
        <p:spPr>
          <a:xfrm>
            <a:off x="127352" y="72596"/>
            <a:ext cx="2100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한국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강점 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1 : ABCD</a:t>
            </a:r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102" name="직선 연결선 101"/>
          <p:cNvCxnSpPr/>
          <p:nvPr/>
        </p:nvCxnSpPr>
        <p:spPr>
          <a:xfrm>
            <a:off x="0" y="523897"/>
            <a:ext cx="1219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25103" y="6394884"/>
            <a:ext cx="5947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문휘창</a:t>
            </a:r>
            <a:r>
              <a:rPr lang="en-US" altLang="ko-KR" dirty="0" smtClean="0"/>
              <a:t>(2012), “K </a:t>
            </a:r>
            <a:r>
              <a:rPr lang="ko-KR" altLang="en-US" dirty="0" smtClean="0"/>
              <a:t>전략</a:t>
            </a:r>
            <a:r>
              <a:rPr lang="en-US" altLang="ko-KR" dirty="0" smtClean="0"/>
              <a:t>: </a:t>
            </a:r>
            <a:r>
              <a:rPr lang="ko-KR" altLang="en-US" dirty="0" smtClean="0"/>
              <a:t>한국식 성장전략모델</a:t>
            </a:r>
            <a:r>
              <a:rPr lang="en-US" altLang="ko-KR" dirty="0" smtClean="0"/>
              <a:t>”, </a:t>
            </a:r>
            <a:r>
              <a:rPr lang="ko-KR" altLang="en-US" dirty="0" smtClean="0"/>
              <a:t>미래의 창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96850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3220" y="617097"/>
            <a:ext cx="10972800" cy="684918"/>
          </a:xfrm>
        </p:spPr>
        <p:txBody>
          <a:bodyPr>
            <a:normAutofit fontScale="90000"/>
          </a:bodyPr>
          <a:lstStyle/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해양 강국</a:t>
            </a:r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91953" y="79144"/>
            <a:ext cx="24449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한국</a:t>
            </a:r>
            <a:r>
              <a:rPr lang="en-US" altLang="ko-KR" dirty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강점 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2: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해양강국</a:t>
            </a:r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7996358" y="3330222"/>
            <a:ext cx="43530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자원이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거의 없는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나라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    기술력을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이용한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가공 무역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	=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공업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발달한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나라</a:t>
            </a:r>
            <a:endParaRPr lang="ko-KR" altLang="en-US" dirty="0">
              <a:latin typeface="HY강B" pitchFamily="18" charset="-127"/>
              <a:ea typeface="HY강B" pitchFamily="18" charset="-127"/>
            </a:endParaRPr>
          </a:p>
          <a:p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pic>
        <p:nvPicPr>
          <p:cNvPr id="1026" name="Picture 2" descr="http://postfiles6.naver.net/20090707_69/phc2920_1246973223678oW911_gif/emb00000f9c684e_phc2920.gif?type=w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5837" y="1502093"/>
            <a:ext cx="6944519" cy="4653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8142465" y="5092672"/>
            <a:ext cx="37673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ko-KR" altLang="en-US" dirty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반도국</a:t>
            </a:r>
            <a:r>
              <a:rPr lang="en-US" altLang="ko-KR" dirty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: </a:t>
            </a:r>
            <a:r>
              <a:rPr lang="ko-KR" altLang="en-US" dirty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삼면의 </a:t>
            </a:r>
            <a:r>
              <a:rPr lang="ko-KR" altLang="en-US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바다</a:t>
            </a:r>
            <a:r>
              <a:rPr lang="en-US" altLang="ko-KR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  </a:t>
            </a:r>
          </a:p>
          <a:p>
            <a:pPr lvl="0"/>
            <a:r>
              <a:rPr lang="en-US" altLang="ko-KR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		    =</a:t>
            </a:r>
            <a:r>
              <a:rPr lang="ko-KR" altLang="en-US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무역에 </a:t>
            </a:r>
            <a:r>
              <a:rPr lang="ko-KR" altLang="en-US" dirty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유리</a:t>
            </a:r>
            <a:endParaRPr lang="en-US" altLang="ko-KR" dirty="0">
              <a:solidFill>
                <a:prstClr val="black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설명선 1 7"/>
          <p:cNvSpPr/>
          <p:nvPr/>
        </p:nvSpPr>
        <p:spPr>
          <a:xfrm>
            <a:off x="3766012" y="1712113"/>
            <a:ext cx="1921237" cy="1117218"/>
          </a:xfrm>
          <a:prstGeom prst="borderCallout1">
            <a:avLst>
              <a:gd name="adj1" fmla="val 38959"/>
              <a:gd name="adj2" fmla="val -498"/>
              <a:gd name="adj3" fmla="val 81176"/>
              <a:gd name="adj4" fmla="val -51652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HY강B" pitchFamily="18" charset="-127"/>
                <a:ea typeface="HY강B" pitchFamily="18" charset="-127"/>
              </a:rPr>
              <a:t>경제 자유 구역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컨테이너</a:t>
            </a:r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" name="설명선 1 8"/>
          <p:cNvSpPr/>
          <p:nvPr/>
        </p:nvSpPr>
        <p:spPr>
          <a:xfrm>
            <a:off x="6291675" y="4727759"/>
            <a:ext cx="1704683" cy="1076445"/>
          </a:xfrm>
          <a:prstGeom prst="borderCallout1">
            <a:avLst>
              <a:gd name="adj1" fmla="val 55455"/>
              <a:gd name="adj2" fmla="val 2768"/>
              <a:gd name="adj3" fmla="val -19638"/>
              <a:gd name="adj4" fmla="val -43379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HY강B" pitchFamily="18" charset="-127"/>
                <a:ea typeface="HY강B" pitchFamily="18" charset="-127"/>
              </a:rPr>
              <a:t>세계적인 컨테이너 </a:t>
            </a:r>
            <a:r>
              <a:rPr lang="ko-KR" altLang="en-US" dirty="0" err="1" smtClean="0">
                <a:latin typeface="HY강B" pitchFamily="18" charset="-127"/>
                <a:ea typeface="HY강B" pitchFamily="18" charset="-127"/>
              </a:rPr>
              <a:t>수송항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0" name="설명선 1 9"/>
          <p:cNvSpPr/>
          <p:nvPr/>
        </p:nvSpPr>
        <p:spPr>
          <a:xfrm>
            <a:off x="639721" y="3330223"/>
            <a:ext cx="1816100" cy="824089"/>
          </a:xfrm>
          <a:prstGeom prst="borderCallout1">
            <a:avLst>
              <a:gd name="adj1" fmla="val 96832"/>
              <a:gd name="adj2" fmla="val 48854"/>
              <a:gd name="adj3" fmla="val 186814"/>
              <a:gd name="adj4" fmla="val 187101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pPr algn="ctr"/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세계적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pPr algn="ctr"/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제철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화학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공업 </a:t>
            </a:r>
            <a:endParaRPr lang="en-US" altLang="ko-KR" dirty="0">
              <a:latin typeface="HY강B" pitchFamily="18" charset="-127"/>
              <a:ea typeface="HY강B" pitchFamily="18" charset="-127"/>
            </a:endParaRPr>
          </a:p>
          <a:p>
            <a:pPr algn="ctr"/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996359" y="1740841"/>
            <a:ext cx="35917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ko-KR" altLang="en-US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항만 물류의 </a:t>
            </a:r>
            <a:r>
              <a:rPr lang="ko-KR" altLang="en-US" dirty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중심 </a:t>
            </a:r>
            <a:r>
              <a:rPr lang="ko-KR" altLang="en-US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산업과 도시 발달</a:t>
            </a:r>
            <a:endParaRPr lang="ko-KR" altLang="en-US" dirty="0">
              <a:solidFill>
                <a:prstClr val="black"/>
              </a:solidFill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13" name="직선 연결선 12"/>
          <p:cNvCxnSpPr/>
          <p:nvPr/>
        </p:nvCxnSpPr>
        <p:spPr>
          <a:xfrm>
            <a:off x="0" y="523897"/>
            <a:ext cx="1219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설명선 1 11"/>
          <p:cNvSpPr/>
          <p:nvPr/>
        </p:nvSpPr>
        <p:spPr>
          <a:xfrm>
            <a:off x="628423" y="3330216"/>
            <a:ext cx="1816100" cy="824089"/>
          </a:xfrm>
          <a:prstGeom prst="borderCallout1">
            <a:avLst>
              <a:gd name="adj1" fmla="val 48544"/>
              <a:gd name="adj2" fmla="val 102933"/>
              <a:gd name="adj3" fmla="val 114896"/>
              <a:gd name="adj4" fmla="val 282206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pPr algn="ctr"/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세계적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pPr algn="ctr"/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제철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화학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공업 </a:t>
            </a:r>
            <a:endParaRPr lang="en-US" altLang="ko-KR" dirty="0">
              <a:latin typeface="HY강B" pitchFamily="18" charset="-127"/>
              <a:ea typeface="HY강B" pitchFamily="18" charset="-127"/>
            </a:endParaRPr>
          </a:p>
          <a:p>
            <a:pPr algn="ctr"/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4" name="설명선 1 13"/>
          <p:cNvSpPr/>
          <p:nvPr/>
        </p:nvSpPr>
        <p:spPr>
          <a:xfrm>
            <a:off x="628422" y="3330216"/>
            <a:ext cx="1816100" cy="824089"/>
          </a:xfrm>
          <a:prstGeom prst="borderCallout1">
            <a:avLst>
              <a:gd name="adj1" fmla="val 48544"/>
              <a:gd name="adj2" fmla="val 102933"/>
              <a:gd name="adj3" fmla="val 42978"/>
              <a:gd name="adj4" fmla="val 286558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pPr algn="ctr"/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세계적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pPr algn="ctr"/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제철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화학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공업 </a:t>
            </a:r>
            <a:endParaRPr lang="en-US" altLang="ko-KR" dirty="0">
              <a:latin typeface="HY강B" pitchFamily="18" charset="-127"/>
              <a:ea typeface="HY강B" pitchFamily="18" charset="-127"/>
            </a:endParaRPr>
          </a:p>
          <a:p>
            <a:pPr algn="ctr"/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921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642435"/>
            <a:ext cx="10972800" cy="1143000"/>
          </a:xfrm>
        </p:spPr>
        <p:txBody>
          <a:bodyPr/>
          <a:lstStyle/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공정혁신</a:t>
            </a:r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75668" y="78344"/>
            <a:ext cx="24449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한국</a:t>
            </a:r>
            <a:r>
              <a:rPr lang="en-US" altLang="ko-KR" dirty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강점 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3: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공정혁신</a:t>
            </a:r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087490" y="1633309"/>
            <a:ext cx="1096409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혁신의 두</a:t>
            </a:r>
            <a:r>
              <a:rPr lang="en-US" altLang="ko-KR" dirty="0" smtClean="0">
                <a:solidFill>
                  <a:srgbClr val="FF0000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solidFill>
                  <a:srgbClr val="FF0000"/>
                </a:solidFill>
                <a:latin typeface="HY강B" pitchFamily="18" charset="-127"/>
                <a:ea typeface="HY강B" pitchFamily="18" charset="-127"/>
              </a:rPr>
              <a:t>세</a:t>
            </a:r>
            <a:r>
              <a:rPr lang="en-US" altLang="ko-KR" dirty="0">
                <a:solidFill>
                  <a:srgbClr val="FF0000"/>
                </a:solidFill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방향</a:t>
            </a:r>
            <a:r>
              <a:rPr lang="en-US" altLang="ko-KR" dirty="0">
                <a:latin typeface="HY강B" pitchFamily="18" charset="-127"/>
                <a:ea typeface="HY강B" pitchFamily="18" charset="-127"/>
              </a:rPr>
              <a:t>?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제품 혁신 </a:t>
            </a:r>
            <a:r>
              <a:rPr lang="en-US" altLang="ko-KR" dirty="0">
                <a:latin typeface="HY강B" pitchFamily="18" charset="-127"/>
                <a:ea typeface="HY강B" pitchFamily="18" charset="-127"/>
              </a:rPr>
              <a:t>+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공정혁신 </a:t>
            </a:r>
            <a:r>
              <a:rPr lang="en-US" altLang="ko-KR" dirty="0" smtClean="0">
                <a:solidFill>
                  <a:srgbClr val="FF0000"/>
                </a:solidFill>
                <a:latin typeface="HY강B" pitchFamily="18" charset="-127"/>
                <a:ea typeface="HY강B" pitchFamily="18" charset="-127"/>
              </a:rPr>
              <a:t>(+</a:t>
            </a:r>
            <a:r>
              <a:rPr lang="ko-KR" altLang="en-US" dirty="0" smtClean="0">
                <a:solidFill>
                  <a:srgbClr val="FF0000"/>
                </a:solidFill>
                <a:latin typeface="HY강B" pitchFamily="18" charset="-127"/>
                <a:ea typeface="HY강B" pitchFamily="18" charset="-127"/>
              </a:rPr>
              <a:t>시스템 혁신</a:t>
            </a:r>
            <a:r>
              <a:rPr lang="en-US" altLang="ko-KR" dirty="0" smtClean="0">
                <a:solidFill>
                  <a:srgbClr val="FF0000"/>
                </a:solidFill>
                <a:latin typeface="HY강B" pitchFamily="18" charset="-127"/>
                <a:ea typeface="HY강B" pitchFamily="18" charset="-127"/>
              </a:rPr>
              <a:t>)</a:t>
            </a:r>
            <a:endParaRPr lang="ko-KR" altLang="en-US" dirty="0">
              <a:solidFill>
                <a:srgbClr val="FF0000"/>
              </a:solidFill>
              <a:latin typeface="HY강B" pitchFamily="18" charset="-127"/>
              <a:ea typeface="HY강B" pitchFamily="18" charset="-127"/>
            </a:endParaRPr>
          </a:p>
          <a:p>
            <a:endParaRPr lang="en-US" altLang="ko-KR" dirty="0">
              <a:latin typeface="HY강B" pitchFamily="18" charset="-127"/>
              <a:ea typeface="HY강B" pitchFamily="18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자동차</a:t>
            </a:r>
            <a:r>
              <a:rPr lang="en-US" altLang="ko-KR" dirty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철강</a:t>
            </a:r>
            <a:r>
              <a:rPr lang="en-US" altLang="ko-KR" dirty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조선</a:t>
            </a:r>
            <a:r>
              <a:rPr lang="en-US" altLang="ko-KR" dirty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가전</a:t>
            </a:r>
            <a:r>
              <a:rPr lang="en-US" altLang="ko-KR" dirty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 err="1">
                <a:latin typeface="HY강B" pitchFamily="18" charset="-127"/>
                <a:ea typeface="HY강B" pitchFamily="18" charset="-127"/>
              </a:rPr>
              <a:t>메모리형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 반도체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대표적인 한국 주력 산업 모두가 공정혁신으로 성장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  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- </a:t>
            </a:r>
            <a:r>
              <a:rPr lang="ko-KR" altLang="en-US" dirty="0" err="1" smtClean="0">
                <a:latin typeface="HY강B" pitchFamily="18" charset="-127"/>
                <a:ea typeface="HY강B" pitchFamily="18" charset="-127"/>
              </a:rPr>
              <a:t>구미권의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기업이 개발한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제품 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-&gt;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 공정혁신 역량 반영 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    =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저렴하고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효율적으로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생산 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-&gt;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시장을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장악 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(A+B+C+D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가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기반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)</a:t>
            </a:r>
          </a:p>
          <a:p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r>
              <a:rPr lang="en-US" altLang="ko-KR" dirty="0"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 - fast-follower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전략</a:t>
            </a:r>
            <a:r>
              <a:rPr lang="en-US" altLang="ko-KR" dirty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가능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12" name="직선 연결선 11"/>
          <p:cNvCxnSpPr/>
          <p:nvPr/>
        </p:nvCxnSpPr>
        <p:spPr>
          <a:xfrm>
            <a:off x="0" y="523897"/>
            <a:ext cx="1219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02049" y="4470383"/>
            <a:ext cx="6697667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/>
              <a:t>&lt; </a:t>
            </a:r>
            <a:r>
              <a:rPr lang="ko-KR" altLang="en-US" sz="2000" b="1" dirty="0" smtClean="0"/>
              <a:t>한국 공정혁신의 대표적 사례 </a:t>
            </a:r>
            <a:r>
              <a:rPr lang="en-US" altLang="ko-KR" sz="2000" b="1" dirty="0" smtClean="0"/>
              <a:t>: </a:t>
            </a:r>
            <a:r>
              <a:rPr lang="ko-KR" altLang="en-US" sz="2000" b="1" dirty="0" smtClean="0"/>
              <a:t>창원의 </a:t>
            </a:r>
            <a:r>
              <a:rPr lang="ko-KR" altLang="en-US" sz="2000" b="1" dirty="0" err="1" smtClean="0"/>
              <a:t>볼보</a:t>
            </a:r>
            <a:r>
              <a:rPr lang="ko-KR" altLang="en-US" sz="2000" b="1" dirty="0"/>
              <a:t> </a:t>
            </a:r>
            <a:r>
              <a:rPr lang="ko-KR" altLang="en-US" sz="2000" b="1" dirty="0" smtClean="0"/>
              <a:t>코리아 </a:t>
            </a:r>
            <a:r>
              <a:rPr lang="en-US" altLang="ko-KR" sz="2000" b="1" dirty="0" smtClean="0"/>
              <a:t>&gt;</a:t>
            </a:r>
          </a:p>
          <a:p>
            <a:endParaRPr lang="en-US" altLang="ko-KR" sz="1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ko-KR" altLang="en-US" dirty="0" err="1" smtClean="0"/>
              <a:t>볼보는</a:t>
            </a:r>
            <a:r>
              <a:rPr lang="ko-KR" altLang="en-US" dirty="0" smtClean="0"/>
              <a:t> </a:t>
            </a:r>
            <a:r>
              <a:rPr lang="en-US" altLang="ko-KR" dirty="0" smtClean="0"/>
              <a:t>1998</a:t>
            </a:r>
            <a:r>
              <a:rPr lang="ko-KR" altLang="en-US" dirty="0" smtClean="0"/>
              <a:t>년 삼성중공업 건설기계부분 </a:t>
            </a:r>
            <a:r>
              <a:rPr lang="en-US" altLang="ko-KR" dirty="0" smtClean="0"/>
              <a:t>5</a:t>
            </a:r>
            <a:r>
              <a:rPr lang="ko-KR" altLang="en-US" dirty="0" smtClean="0"/>
              <a:t>억 달러에 인수</a:t>
            </a:r>
            <a:r>
              <a:rPr lang="en-US" altLang="ko-KR" dirty="0" smtClean="0"/>
              <a:t>,</a:t>
            </a:r>
          </a:p>
          <a:p>
            <a:r>
              <a:rPr lang="ko-KR" altLang="en-US" dirty="0" smtClean="0"/>
              <a:t>    인수 </a:t>
            </a:r>
            <a:r>
              <a:rPr lang="ko-KR" altLang="en-US" dirty="0"/>
              <a:t>당시 </a:t>
            </a:r>
            <a:r>
              <a:rPr lang="en-US" altLang="ko-KR" dirty="0"/>
              <a:t>670</a:t>
            </a:r>
            <a:r>
              <a:rPr lang="ko-KR" altLang="en-US" dirty="0" err="1" smtClean="0"/>
              <a:t>억원</a:t>
            </a:r>
            <a:r>
              <a:rPr lang="ko-KR" altLang="en-US" dirty="0" smtClean="0"/>
              <a:t> </a:t>
            </a:r>
            <a:r>
              <a:rPr lang="ko-KR" altLang="en-US" dirty="0"/>
              <a:t>적자</a:t>
            </a:r>
            <a:endParaRPr lang="en-US" altLang="ko-KR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altLang="ko-KR" sz="7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ko-KR" altLang="en-US" dirty="0" smtClean="0"/>
              <a:t>창원공장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볼보코리아</a:t>
            </a:r>
            <a:r>
              <a:rPr lang="en-US" altLang="ko-KR" dirty="0" smtClean="0"/>
              <a:t>, </a:t>
            </a:r>
            <a:r>
              <a:rPr lang="ko-KR" altLang="en-US" dirty="0" smtClean="0"/>
              <a:t>대표 </a:t>
            </a:r>
            <a:r>
              <a:rPr lang="ko-KR" altLang="en-US" dirty="0" err="1" smtClean="0"/>
              <a:t>석위수</a:t>
            </a:r>
            <a:r>
              <a:rPr lang="en-US" altLang="ko-KR" dirty="0" smtClean="0"/>
              <a:t>)</a:t>
            </a:r>
            <a:r>
              <a:rPr lang="ko-KR" altLang="en-US" dirty="0" smtClean="0"/>
              <a:t>은 전세계 </a:t>
            </a:r>
            <a:r>
              <a:rPr lang="ko-KR" altLang="en-US" dirty="0" err="1" smtClean="0"/>
              <a:t>볼보</a:t>
            </a:r>
            <a:r>
              <a:rPr lang="ko-KR" altLang="en-US" dirty="0" smtClean="0"/>
              <a:t> 공장 중</a:t>
            </a:r>
            <a:endParaRPr lang="en-US" altLang="ko-KR" dirty="0" smtClean="0"/>
          </a:p>
          <a:p>
            <a:r>
              <a:rPr lang="en-US" altLang="ko-KR" dirty="0" smtClean="0"/>
              <a:t>   </a:t>
            </a:r>
            <a:r>
              <a:rPr lang="ko-KR" altLang="en-US" dirty="0" smtClean="0"/>
              <a:t> 가장 높은 경쟁력 확보</a:t>
            </a:r>
            <a:r>
              <a:rPr lang="en-US" altLang="ko-KR" dirty="0" smtClean="0"/>
              <a:t>(</a:t>
            </a:r>
            <a:r>
              <a:rPr lang="ko-KR" altLang="en-US" dirty="0"/>
              <a:t>단일 굴삭기 공장 </a:t>
            </a:r>
            <a:r>
              <a:rPr lang="ko-KR" altLang="en-US" dirty="0" smtClean="0"/>
              <a:t>중 </a:t>
            </a:r>
            <a:r>
              <a:rPr lang="ko-KR" altLang="en-US" dirty="0"/>
              <a:t>세계 최대 </a:t>
            </a:r>
            <a:r>
              <a:rPr lang="ko-KR" altLang="en-US" dirty="0" smtClean="0"/>
              <a:t>규모</a:t>
            </a:r>
            <a:r>
              <a:rPr lang="en-US" altLang="ko-KR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altLang="ko-KR" sz="7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ko-KR" altLang="en-US" dirty="0" smtClean="0"/>
              <a:t>창원공장을 중심으로 혁신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생산된 굴삭기의 </a:t>
            </a:r>
            <a:r>
              <a:rPr lang="en-US" altLang="ko-KR" dirty="0" smtClean="0"/>
              <a:t>85%</a:t>
            </a:r>
            <a:r>
              <a:rPr lang="ko-KR" altLang="en-US" dirty="0" smtClean="0"/>
              <a:t> 수출</a:t>
            </a:r>
            <a:r>
              <a:rPr lang="en-US" altLang="ko-KR" dirty="0"/>
              <a:t>,</a:t>
            </a:r>
            <a:endParaRPr lang="en-US" altLang="ko-KR" dirty="0" smtClean="0"/>
          </a:p>
          <a:p>
            <a:r>
              <a:rPr lang="en-US" altLang="ko-KR" dirty="0" smtClean="0"/>
              <a:t>     2012</a:t>
            </a:r>
            <a:r>
              <a:rPr lang="ko-KR" altLang="en-US" dirty="0" smtClean="0"/>
              <a:t>년 매출 </a:t>
            </a:r>
            <a:r>
              <a:rPr lang="en-US" altLang="ko-KR" dirty="0" smtClean="0"/>
              <a:t>2.3</a:t>
            </a:r>
            <a:r>
              <a:rPr lang="ko-KR" altLang="en-US" dirty="0" smtClean="0"/>
              <a:t>조</a:t>
            </a:r>
            <a:r>
              <a:rPr lang="ko-KR" altLang="en-US" dirty="0"/>
              <a:t>원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54659" y="4614322"/>
            <a:ext cx="2837341" cy="2139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856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48" name="Grupper 5"/>
          <p:cNvGrpSpPr>
            <a:grpSpLocks/>
          </p:cNvGrpSpPr>
          <p:nvPr/>
        </p:nvGrpSpPr>
        <p:grpSpPr bwMode="auto">
          <a:xfrm>
            <a:off x="-50800" y="5964238"/>
            <a:ext cx="12395200" cy="914400"/>
            <a:chOff x="-38100" y="5366940"/>
            <a:chExt cx="9296400" cy="914315"/>
          </a:xfrm>
        </p:grpSpPr>
        <p:sp>
          <p:nvSpPr>
            <p:cNvPr id="21" name="Rektangel 108"/>
            <p:cNvSpPr/>
            <p:nvPr/>
          </p:nvSpPr>
          <p:spPr>
            <a:xfrm>
              <a:off x="-3175" y="5574883"/>
              <a:ext cx="9226550" cy="706372"/>
            </a:xfrm>
            <a:prstGeom prst="rect">
              <a:avLst/>
            </a:prstGeom>
            <a:gradFill rotWithShape="1">
              <a:gsLst>
                <a:gs pos="0">
                  <a:srgbClr val="E6E6E6">
                    <a:lumMod val="25000"/>
                  </a:srgbClr>
                </a:gs>
                <a:gs pos="100000">
                  <a:srgbClr val="E6E6E6">
                    <a:lumMod val="1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E6E6E6">
                  <a:lumMod val="1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cs typeface="ＭＳ Ｐゴシック" pitchFamily="-108" charset="-128"/>
              </a:endParaRPr>
            </a:p>
          </p:txBody>
        </p:sp>
        <p:grpSp>
          <p:nvGrpSpPr>
            <p:cNvPr id="14356" name="Grupper 13"/>
            <p:cNvGrpSpPr>
              <a:grpSpLocks/>
            </p:cNvGrpSpPr>
            <p:nvPr/>
          </p:nvGrpSpPr>
          <p:grpSpPr bwMode="auto">
            <a:xfrm>
              <a:off x="-38100" y="5366940"/>
              <a:ext cx="9296400" cy="212782"/>
              <a:chOff x="0" y="1536700"/>
              <a:chExt cx="9144000" cy="317275"/>
            </a:xfrm>
          </p:grpSpPr>
          <p:sp>
            <p:nvSpPr>
              <p:cNvPr id="23" name="Rektangel 110"/>
              <p:cNvSpPr/>
              <p:nvPr/>
            </p:nvSpPr>
            <p:spPr>
              <a:xfrm>
                <a:off x="0" y="1536700"/>
                <a:ext cx="9144000" cy="317160"/>
              </a:xfrm>
              <a:prstGeom prst="rect">
                <a:avLst/>
              </a:prstGeom>
              <a:gradFill flip="none" rotWithShape="1">
                <a:gsLst>
                  <a:gs pos="38000">
                    <a:srgbClr val="176FA2"/>
                  </a:gs>
                  <a:gs pos="0">
                    <a:srgbClr val="74F4FF"/>
                  </a:gs>
                  <a:gs pos="100000">
                    <a:srgbClr val="002060"/>
                  </a:gs>
                </a:gsLst>
                <a:lin ang="16200000" scaled="0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  <a:cs typeface="ＭＳ Ｐゴシック" pitchFamily="-108" charset="-128"/>
                </a:endParaRPr>
              </a:p>
            </p:txBody>
          </p:sp>
          <p:sp>
            <p:nvSpPr>
              <p:cNvPr id="24" name="Rektangel 111"/>
              <p:cNvSpPr/>
              <p:nvPr/>
            </p:nvSpPr>
            <p:spPr>
              <a:xfrm>
                <a:off x="0" y="1574800"/>
                <a:ext cx="9144000" cy="152400"/>
              </a:xfrm>
              <a:prstGeom prst="rect">
                <a:avLst/>
              </a:prstGeom>
              <a:gradFill rotWithShape="1">
                <a:gsLst>
                  <a:gs pos="100000">
                    <a:srgbClr val="FFFCF9">
                      <a:alpha val="79000"/>
                    </a:srgbClr>
                  </a:gs>
                  <a:gs pos="0">
                    <a:srgbClr val="E6E6E6">
                      <a:tint val="50000"/>
                      <a:shade val="100000"/>
                      <a:satMod val="350000"/>
                      <a:alpha val="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  <a:cs typeface="ＭＳ Ｐゴシック" pitchFamily="-108" charset="-128"/>
                </a:endParaRPr>
              </a:p>
            </p:txBody>
          </p:sp>
        </p:grpSp>
      </p:grpSp>
      <p:sp>
        <p:nvSpPr>
          <p:cNvPr id="4" name="Nedadbuet pil 24"/>
          <p:cNvSpPr/>
          <p:nvPr/>
        </p:nvSpPr>
        <p:spPr>
          <a:xfrm>
            <a:off x="5105402" y="1795482"/>
            <a:ext cx="2487084" cy="854075"/>
          </a:xfrm>
          <a:prstGeom prst="curvedDownArrow">
            <a:avLst>
              <a:gd name="adj1" fmla="val 31291"/>
              <a:gd name="adj2" fmla="val 80790"/>
              <a:gd name="adj3" fmla="val 52658"/>
            </a:avLst>
          </a:prstGeom>
          <a:gradFill flip="none" rotWithShape="1">
            <a:gsLst>
              <a:gs pos="11000">
                <a:schemeClr val="tx1">
                  <a:lumMod val="50000"/>
                  <a:lumOff val="50000"/>
                </a:schemeClr>
              </a:gs>
              <a:gs pos="44000">
                <a:schemeClr val="tx1">
                  <a:lumMod val="75000"/>
                  <a:lumOff val="25000"/>
                </a:schemeClr>
              </a:gs>
              <a:gs pos="44000">
                <a:schemeClr val="tx1">
                  <a:lumMod val="85000"/>
                  <a:lumOff val="15000"/>
                </a:schemeClr>
              </a:gs>
              <a:gs pos="100000">
                <a:srgbClr val="003192"/>
              </a:gs>
            </a:gsLst>
            <a:lin ang="10800000" scaled="1"/>
            <a:tileRect/>
          </a:gradFill>
          <a:ln w="762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sz="4000">
              <a:solidFill>
                <a:schemeClr val="bg1"/>
              </a:solidFill>
              <a:latin typeface="Calibri" charset="0"/>
              <a:ea typeface="+mn-ea"/>
            </a:endParaRPr>
          </a:p>
        </p:txBody>
      </p:sp>
      <p:grpSp>
        <p:nvGrpSpPr>
          <p:cNvPr id="14339" name="Gruppe 33"/>
          <p:cNvGrpSpPr>
            <a:grpSpLocks/>
          </p:cNvGrpSpPr>
          <p:nvPr/>
        </p:nvGrpSpPr>
        <p:grpSpPr bwMode="auto">
          <a:xfrm>
            <a:off x="3122085" y="916315"/>
            <a:ext cx="2973916" cy="1916113"/>
            <a:chOff x="2220686" y="2809504"/>
            <a:chExt cx="2177143" cy="1492764"/>
          </a:xfrm>
        </p:grpSpPr>
        <p:sp>
          <p:nvSpPr>
            <p:cNvPr id="6" name="Rektangel 21"/>
            <p:cNvSpPr/>
            <p:nvPr/>
          </p:nvSpPr>
          <p:spPr>
            <a:xfrm>
              <a:off x="2222236" y="2809504"/>
              <a:ext cx="2175593" cy="140990"/>
            </a:xfrm>
            <a:prstGeom prst="rect">
              <a:avLst/>
            </a:prstGeom>
            <a:gradFill flip="none" rotWithShape="1">
              <a:gsLst>
                <a:gs pos="2000">
                  <a:srgbClr val="00A2D8"/>
                </a:gs>
                <a:gs pos="68000">
                  <a:srgbClr val="002060"/>
                </a:gs>
              </a:gsLst>
              <a:lin ang="5400000" scaled="1"/>
              <a:tileRect/>
            </a:gradFill>
            <a:ln w="317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 prstMaterial="matte">
              <a:extrusionClr>
                <a:srgbClr val="FF9966"/>
              </a:extrusionClr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7" name="Rektangel 22"/>
            <p:cNvSpPr>
              <a:spLocks noChangeArrowheads="1"/>
            </p:cNvSpPr>
            <p:nvPr/>
          </p:nvSpPr>
          <p:spPr bwMode="auto">
            <a:xfrm>
              <a:off x="2220686" y="2928233"/>
              <a:ext cx="2177143" cy="1374035"/>
            </a:xfrm>
            <a:prstGeom prst="rect">
              <a:avLst/>
            </a:prstGeom>
            <a:gradFill rotWithShape="1">
              <a:gsLst>
                <a:gs pos="0">
                  <a:srgbClr val="E6E6E6"/>
                </a:gs>
                <a:gs pos="100000">
                  <a:srgbClr val="F3F3F3"/>
                </a:gs>
              </a:gsLst>
              <a:lin ang="16200000"/>
            </a:gradFill>
            <a:ln w="9525">
              <a:solidFill>
                <a:srgbClr val="D9D9D9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dirty="0">
                  <a:solidFill>
                    <a:srgbClr val="FF0000"/>
                  </a:solidFill>
                  <a:latin typeface="HY강B" pitchFamily="18" charset="-127"/>
                  <a:ea typeface="HY강B" pitchFamily="18" charset="-127"/>
                </a:rPr>
                <a:t>국내 </a:t>
              </a:r>
              <a:r>
                <a:rPr lang="ko-KR" altLang="en-US" dirty="0" err="1" smtClean="0">
                  <a:solidFill>
                    <a:srgbClr val="FF0000"/>
                  </a:solidFill>
                  <a:latin typeface="HY강B" pitchFamily="18" charset="-127"/>
                  <a:ea typeface="HY강B" pitchFamily="18" charset="-127"/>
                </a:rPr>
                <a:t>지자체별</a:t>
              </a:r>
              <a:r>
                <a:rPr lang="ko-KR" altLang="en-US" dirty="0" smtClean="0">
                  <a:solidFill>
                    <a:srgbClr val="FF0000"/>
                  </a:solidFill>
                  <a:latin typeface="HY강B" pitchFamily="18" charset="-127"/>
                  <a:ea typeface="HY강B" pitchFamily="18" charset="-127"/>
                </a:rPr>
                <a:t> </a:t>
              </a:r>
              <a:endParaRPr lang="en-US" altLang="ko-KR" dirty="0" smtClean="0">
                <a:solidFill>
                  <a:srgbClr val="FF0000"/>
                </a:solidFill>
                <a:latin typeface="HY강B" pitchFamily="18" charset="-127"/>
                <a:ea typeface="HY강B" pitchFamily="18" charset="-127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dirty="0" smtClean="0">
                  <a:solidFill>
                    <a:srgbClr val="FF0000"/>
                  </a:solidFill>
                  <a:latin typeface="HY강B" pitchFamily="18" charset="-127"/>
                  <a:ea typeface="HY강B" pitchFamily="18" charset="-127"/>
                </a:rPr>
                <a:t>수입업체로부터 정보 얻기 </a:t>
              </a:r>
              <a:endParaRPr lang="da-DK" dirty="0">
                <a:solidFill>
                  <a:srgbClr val="FF00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  <p:sp>
        <p:nvSpPr>
          <p:cNvPr id="8" name="Nedadbuet pil 30"/>
          <p:cNvSpPr/>
          <p:nvPr/>
        </p:nvSpPr>
        <p:spPr>
          <a:xfrm rot="16465900">
            <a:off x="1334160" y="1945357"/>
            <a:ext cx="1865312" cy="1138767"/>
          </a:xfrm>
          <a:prstGeom prst="curvedDownArrow">
            <a:avLst>
              <a:gd name="adj1" fmla="val 31291"/>
              <a:gd name="adj2" fmla="val 80790"/>
              <a:gd name="adj3" fmla="val 52658"/>
            </a:avLst>
          </a:prstGeom>
          <a:gradFill flip="none" rotWithShape="1">
            <a:gsLst>
              <a:gs pos="11000">
                <a:schemeClr val="tx1">
                  <a:lumMod val="50000"/>
                  <a:lumOff val="50000"/>
                </a:schemeClr>
              </a:gs>
              <a:gs pos="44000">
                <a:schemeClr val="tx1">
                  <a:lumMod val="75000"/>
                  <a:lumOff val="25000"/>
                </a:schemeClr>
              </a:gs>
              <a:gs pos="44000">
                <a:schemeClr val="tx1">
                  <a:lumMod val="85000"/>
                  <a:lumOff val="15000"/>
                </a:schemeClr>
              </a:gs>
              <a:gs pos="100000">
                <a:srgbClr val="003192"/>
              </a:gs>
            </a:gsLst>
            <a:lin ang="10800000" scaled="1"/>
            <a:tileRect/>
          </a:gradFill>
          <a:ln w="762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sz="4000">
              <a:solidFill>
                <a:schemeClr val="bg1"/>
              </a:solidFill>
              <a:latin typeface="Calibri" charset="0"/>
              <a:ea typeface="+mn-ea"/>
            </a:endParaRPr>
          </a:p>
        </p:txBody>
      </p:sp>
      <p:grpSp>
        <p:nvGrpSpPr>
          <p:cNvPr id="14342" name="Gruppe 33"/>
          <p:cNvGrpSpPr>
            <a:grpSpLocks/>
          </p:cNvGrpSpPr>
          <p:nvPr/>
        </p:nvGrpSpPr>
        <p:grpSpPr bwMode="auto">
          <a:xfrm>
            <a:off x="541399" y="2966685"/>
            <a:ext cx="2976033" cy="1916113"/>
            <a:chOff x="2220686" y="2809504"/>
            <a:chExt cx="2177143" cy="1492764"/>
          </a:xfrm>
        </p:grpSpPr>
        <p:sp>
          <p:nvSpPr>
            <p:cNvPr id="11" name="Rektangel 31"/>
            <p:cNvSpPr/>
            <p:nvPr/>
          </p:nvSpPr>
          <p:spPr>
            <a:xfrm>
              <a:off x="2222235" y="2809504"/>
              <a:ext cx="2175594" cy="140990"/>
            </a:xfrm>
            <a:prstGeom prst="rect">
              <a:avLst/>
            </a:prstGeom>
            <a:gradFill flip="none" rotWithShape="1">
              <a:gsLst>
                <a:gs pos="2000">
                  <a:srgbClr val="00A2D8"/>
                </a:gs>
                <a:gs pos="68000">
                  <a:srgbClr val="002060"/>
                </a:gs>
              </a:gsLst>
              <a:lin ang="5400000" scaled="1"/>
              <a:tileRect/>
            </a:gradFill>
            <a:ln w="317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 prstMaterial="matte">
              <a:extrusionClr>
                <a:srgbClr val="FF9966"/>
              </a:extrusionClr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2" name="Rektangel 32"/>
            <p:cNvSpPr>
              <a:spLocks noChangeArrowheads="1"/>
            </p:cNvSpPr>
            <p:nvPr/>
          </p:nvSpPr>
          <p:spPr bwMode="auto">
            <a:xfrm>
              <a:off x="2220686" y="2928233"/>
              <a:ext cx="2177143" cy="1374035"/>
            </a:xfrm>
            <a:prstGeom prst="rect">
              <a:avLst/>
            </a:prstGeom>
            <a:gradFill rotWithShape="1">
              <a:gsLst>
                <a:gs pos="0">
                  <a:srgbClr val="E6E6E6"/>
                </a:gs>
                <a:gs pos="100000">
                  <a:srgbClr val="F3F3F3"/>
                </a:gs>
              </a:gsLst>
              <a:lin ang="16200000"/>
            </a:gradFill>
            <a:ln w="9525">
              <a:solidFill>
                <a:srgbClr val="D9D9D9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dirty="0" err="1" smtClean="0">
                  <a:latin typeface="HY강B" pitchFamily="18" charset="-127"/>
                  <a:ea typeface="HY강B" pitchFamily="18" charset="-127"/>
                </a:rPr>
                <a:t>밸류체인</a:t>
              </a:r>
              <a:r>
                <a:rPr lang="ko-KR" altLang="en-US" dirty="0" smtClean="0">
                  <a:latin typeface="HY강B" pitchFamily="18" charset="-127"/>
                  <a:ea typeface="HY강B" pitchFamily="18" charset="-127"/>
                </a:rPr>
                <a:t> 확대를</a:t>
              </a:r>
              <a:endParaRPr lang="en-US" altLang="ko-KR" dirty="0" smtClean="0">
                <a:latin typeface="HY강B" pitchFamily="18" charset="-127"/>
                <a:ea typeface="HY강B" pitchFamily="18" charset="-127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dirty="0" smtClean="0">
                  <a:latin typeface="HY강B" pitchFamily="18" charset="-127"/>
                  <a:ea typeface="HY강B" pitchFamily="18" charset="-127"/>
                </a:rPr>
                <a:t>통한 </a:t>
              </a:r>
              <a:r>
                <a:rPr lang="ko-KR" altLang="en-US" dirty="0">
                  <a:latin typeface="HY강B" pitchFamily="18" charset="-127"/>
                  <a:ea typeface="HY강B" pitchFamily="18" charset="-127"/>
                </a:rPr>
                <a:t>국내 </a:t>
              </a:r>
              <a:endParaRPr lang="en-US" altLang="ko-KR" dirty="0" smtClean="0">
                <a:latin typeface="HY강B" pitchFamily="18" charset="-127"/>
                <a:ea typeface="HY강B" pitchFamily="18" charset="-127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dirty="0" smtClean="0">
                  <a:latin typeface="HY강B" pitchFamily="18" charset="-127"/>
                  <a:ea typeface="HY강B" pitchFamily="18" charset="-127"/>
                </a:rPr>
                <a:t>산업 </a:t>
              </a:r>
              <a:r>
                <a:rPr lang="ko-KR" altLang="en-US" dirty="0" err="1" smtClean="0">
                  <a:latin typeface="HY강B" pitchFamily="18" charset="-127"/>
                  <a:ea typeface="HY강B" pitchFamily="18" charset="-127"/>
                </a:rPr>
                <a:t>클러스트</a:t>
              </a:r>
              <a:r>
                <a:rPr lang="ko-KR" altLang="en-US" dirty="0" smtClean="0">
                  <a:latin typeface="HY강B" pitchFamily="18" charset="-127"/>
                  <a:ea typeface="HY강B" pitchFamily="18" charset="-127"/>
                </a:rPr>
                <a:t> 발전</a:t>
              </a:r>
              <a:endParaRPr lang="da-DK" dirty="0">
                <a:solidFill>
                  <a:srgbClr val="FFFFFF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  <p:sp>
        <p:nvSpPr>
          <p:cNvPr id="14" name="Nedadbuet pil 29"/>
          <p:cNvSpPr/>
          <p:nvPr/>
        </p:nvSpPr>
        <p:spPr>
          <a:xfrm rot="8715669">
            <a:off x="3278691" y="4401978"/>
            <a:ext cx="3670300" cy="854075"/>
          </a:xfrm>
          <a:prstGeom prst="curvedDownArrow">
            <a:avLst>
              <a:gd name="adj1" fmla="val 42011"/>
              <a:gd name="adj2" fmla="val 80790"/>
              <a:gd name="adj3" fmla="val 52658"/>
            </a:avLst>
          </a:prstGeom>
          <a:gradFill flip="none" rotWithShape="1">
            <a:gsLst>
              <a:gs pos="11000">
                <a:schemeClr val="tx1">
                  <a:lumMod val="50000"/>
                  <a:lumOff val="50000"/>
                </a:schemeClr>
              </a:gs>
              <a:gs pos="44000">
                <a:schemeClr val="tx1">
                  <a:lumMod val="75000"/>
                  <a:lumOff val="25000"/>
                </a:schemeClr>
              </a:gs>
              <a:gs pos="44000">
                <a:schemeClr val="tx1">
                  <a:lumMod val="85000"/>
                  <a:lumOff val="15000"/>
                </a:schemeClr>
              </a:gs>
              <a:gs pos="100000">
                <a:srgbClr val="003192"/>
              </a:gs>
            </a:gsLst>
            <a:lin ang="10800000" scaled="1"/>
            <a:tileRect/>
          </a:gradFill>
          <a:ln w="762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sz="4000">
              <a:solidFill>
                <a:schemeClr val="bg1"/>
              </a:solidFill>
              <a:latin typeface="Calibri" charset="0"/>
              <a:ea typeface="+mn-ea"/>
            </a:endParaRPr>
          </a:p>
        </p:txBody>
      </p:sp>
      <p:grpSp>
        <p:nvGrpSpPr>
          <p:cNvPr id="14345" name="Gruppe 33"/>
          <p:cNvGrpSpPr>
            <a:grpSpLocks/>
          </p:cNvGrpSpPr>
          <p:nvPr/>
        </p:nvGrpSpPr>
        <p:grpSpPr bwMode="auto">
          <a:xfrm>
            <a:off x="5599290" y="2941751"/>
            <a:ext cx="2973916" cy="1914525"/>
            <a:chOff x="2220686" y="2809504"/>
            <a:chExt cx="2177143" cy="1492764"/>
          </a:xfrm>
        </p:grpSpPr>
        <p:sp>
          <p:nvSpPr>
            <p:cNvPr id="16" name="Rektangel 25"/>
            <p:cNvSpPr/>
            <p:nvPr/>
          </p:nvSpPr>
          <p:spPr>
            <a:xfrm>
              <a:off x="2222236" y="2809504"/>
              <a:ext cx="2175593" cy="141107"/>
            </a:xfrm>
            <a:prstGeom prst="rect">
              <a:avLst/>
            </a:prstGeom>
            <a:gradFill flip="none" rotWithShape="1">
              <a:gsLst>
                <a:gs pos="2000">
                  <a:srgbClr val="00A2D8"/>
                </a:gs>
                <a:gs pos="68000">
                  <a:srgbClr val="002060"/>
                </a:gs>
              </a:gsLst>
              <a:lin ang="5400000" scaled="1"/>
              <a:tileRect/>
            </a:gradFill>
            <a:ln w="317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 prstMaterial="matte">
              <a:extrusionClr>
                <a:srgbClr val="FF9966"/>
              </a:extrusionClr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ea typeface="+mn-ea"/>
              </a:endParaRPr>
            </a:p>
          </p:txBody>
        </p:sp>
        <p:sp>
          <p:nvSpPr>
            <p:cNvPr id="17" name="Rektangel 26"/>
            <p:cNvSpPr>
              <a:spLocks noChangeArrowheads="1"/>
            </p:cNvSpPr>
            <p:nvPr/>
          </p:nvSpPr>
          <p:spPr bwMode="auto">
            <a:xfrm>
              <a:off x="2220686" y="2928331"/>
              <a:ext cx="2177143" cy="1373937"/>
            </a:xfrm>
            <a:prstGeom prst="rect">
              <a:avLst/>
            </a:prstGeom>
            <a:gradFill rotWithShape="1">
              <a:gsLst>
                <a:gs pos="0">
                  <a:srgbClr val="E6E6E6"/>
                </a:gs>
                <a:gs pos="100000">
                  <a:srgbClr val="F3F3F3"/>
                </a:gs>
              </a:gsLst>
              <a:lin ang="16200000"/>
            </a:gradFill>
            <a:ln w="9525">
              <a:solidFill>
                <a:srgbClr val="D9D9D9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+mn-ea"/>
              </a:endParaRPr>
            </a:p>
          </p:txBody>
        </p:sp>
      </p:grpSp>
      <p:grpSp>
        <p:nvGrpSpPr>
          <p:cNvPr id="14350" name="Gruppe 291"/>
          <p:cNvGrpSpPr>
            <a:grpSpLocks/>
          </p:cNvGrpSpPr>
          <p:nvPr/>
        </p:nvGrpSpPr>
        <p:grpSpPr bwMode="auto">
          <a:xfrm>
            <a:off x="9133417" y="2222500"/>
            <a:ext cx="2243667" cy="3105150"/>
            <a:chOff x="0" y="-1241698"/>
            <a:chExt cx="5000628" cy="9231488"/>
          </a:xfrm>
        </p:grpSpPr>
        <p:grpSp>
          <p:nvGrpSpPr>
            <p:cNvPr id="15" name="Gruppe 111"/>
            <p:cNvGrpSpPr/>
            <p:nvPr/>
          </p:nvGrpSpPr>
          <p:grpSpPr>
            <a:xfrm>
              <a:off x="34" y="-1241643"/>
              <a:ext cx="5000644" cy="9231529"/>
              <a:chOff x="3295650" y="3451225"/>
              <a:chExt cx="1392238" cy="2570163"/>
            </a:xfrm>
            <a:solidFill>
              <a:schemeClr val="tx1"/>
            </a:solidFill>
          </p:grpSpPr>
          <p:sp>
            <p:nvSpPr>
              <p:cNvPr id="31" name="Freeform 207"/>
              <p:cNvSpPr>
                <a:spLocks/>
              </p:cNvSpPr>
              <p:nvPr/>
            </p:nvSpPr>
            <p:spPr bwMode="auto">
              <a:xfrm>
                <a:off x="4586288" y="4176713"/>
                <a:ext cx="30162" cy="30162"/>
              </a:xfrm>
              <a:custGeom>
                <a:avLst/>
                <a:gdLst>
                  <a:gd name="T0" fmla="*/ 20637 w 19"/>
                  <a:gd name="T1" fmla="*/ 0 h 19"/>
                  <a:gd name="T2" fmla="*/ 20637 w 19"/>
                  <a:gd name="T3" fmla="*/ 0 h 19"/>
                  <a:gd name="T4" fmla="*/ 20637 w 19"/>
                  <a:gd name="T5" fmla="*/ 9525 h 19"/>
                  <a:gd name="T6" fmla="*/ 9525 w 19"/>
                  <a:gd name="T7" fmla="*/ 9525 h 19"/>
                  <a:gd name="T8" fmla="*/ 0 w 19"/>
                  <a:gd name="T9" fmla="*/ 0 h 19"/>
                  <a:gd name="T10" fmla="*/ 0 w 19"/>
                  <a:gd name="T11" fmla="*/ 0 h 19"/>
                  <a:gd name="T12" fmla="*/ 0 w 19"/>
                  <a:gd name="T13" fmla="*/ 30162 h 19"/>
                  <a:gd name="T14" fmla="*/ 0 w 19"/>
                  <a:gd name="T15" fmla="*/ 30162 h 19"/>
                  <a:gd name="T16" fmla="*/ 9525 w 19"/>
                  <a:gd name="T17" fmla="*/ 30162 h 19"/>
                  <a:gd name="T18" fmla="*/ 30162 w 19"/>
                  <a:gd name="T19" fmla="*/ 20637 h 19"/>
                  <a:gd name="T20" fmla="*/ 30162 w 19"/>
                  <a:gd name="T21" fmla="*/ 9525 h 19"/>
                  <a:gd name="T22" fmla="*/ 20637 w 19"/>
                  <a:gd name="T23" fmla="*/ 0 h 19"/>
                  <a:gd name="T24" fmla="*/ 20637 w 19"/>
                  <a:gd name="T25" fmla="*/ 0 h 1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"/>
                  <a:gd name="T40" fmla="*/ 0 h 19"/>
                  <a:gd name="T41" fmla="*/ 19 w 19"/>
                  <a:gd name="T42" fmla="*/ 19 h 1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" h="19">
                    <a:moveTo>
                      <a:pt x="13" y="0"/>
                    </a:moveTo>
                    <a:lnTo>
                      <a:pt x="13" y="0"/>
                    </a:lnTo>
                    <a:lnTo>
                      <a:pt x="13" y="6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6" y="19"/>
                    </a:lnTo>
                    <a:lnTo>
                      <a:pt x="19" y="13"/>
                    </a:lnTo>
                    <a:lnTo>
                      <a:pt x="19" y="6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32" name="Freeform 212"/>
              <p:cNvSpPr>
                <a:spLocks/>
              </p:cNvSpPr>
              <p:nvPr/>
            </p:nvSpPr>
            <p:spPr bwMode="auto">
              <a:xfrm>
                <a:off x="4465638" y="4348163"/>
                <a:ext cx="80962" cy="20637"/>
              </a:xfrm>
              <a:custGeom>
                <a:avLst/>
                <a:gdLst>
                  <a:gd name="T0" fmla="*/ 0 w 51"/>
                  <a:gd name="T1" fmla="*/ 0 h 13"/>
                  <a:gd name="T2" fmla="*/ 0 w 51"/>
                  <a:gd name="T3" fmla="*/ 0 h 13"/>
                  <a:gd name="T4" fmla="*/ 0 w 51"/>
                  <a:gd name="T5" fmla="*/ 9525 h 13"/>
                  <a:gd name="T6" fmla="*/ 9525 w 51"/>
                  <a:gd name="T7" fmla="*/ 20637 h 13"/>
                  <a:gd name="T8" fmla="*/ 30162 w 51"/>
                  <a:gd name="T9" fmla="*/ 20637 h 13"/>
                  <a:gd name="T10" fmla="*/ 50800 w 51"/>
                  <a:gd name="T11" fmla="*/ 20637 h 13"/>
                  <a:gd name="T12" fmla="*/ 80962 w 51"/>
                  <a:gd name="T13" fmla="*/ 20637 h 13"/>
                  <a:gd name="T14" fmla="*/ 80962 w 51"/>
                  <a:gd name="T15" fmla="*/ 20637 h 13"/>
                  <a:gd name="T16" fmla="*/ 80962 w 51"/>
                  <a:gd name="T17" fmla="*/ 9525 h 13"/>
                  <a:gd name="T18" fmla="*/ 69850 w 51"/>
                  <a:gd name="T19" fmla="*/ 0 h 13"/>
                  <a:gd name="T20" fmla="*/ 39687 w 51"/>
                  <a:gd name="T21" fmla="*/ 0 h 13"/>
                  <a:gd name="T22" fmla="*/ 9525 w 51"/>
                  <a:gd name="T23" fmla="*/ 0 h 13"/>
                  <a:gd name="T24" fmla="*/ 0 w 51"/>
                  <a:gd name="T25" fmla="*/ 0 h 13"/>
                  <a:gd name="T26" fmla="*/ 0 w 51"/>
                  <a:gd name="T27" fmla="*/ 0 h 1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1"/>
                  <a:gd name="T43" fmla="*/ 0 h 13"/>
                  <a:gd name="T44" fmla="*/ 51 w 51"/>
                  <a:gd name="T45" fmla="*/ 13 h 1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1" h="13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6" y="13"/>
                    </a:lnTo>
                    <a:lnTo>
                      <a:pt x="19" y="13"/>
                    </a:lnTo>
                    <a:lnTo>
                      <a:pt x="32" y="13"/>
                    </a:lnTo>
                    <a:lnTo>
                      <a:pt x="51" y="13"/>
                    </a:lnTo>
                    <a:lnTo>
                      <a:pt x="51" y="6"/>
                    </a:lnTo>
                    <a:lnTo>
                      <a:pt x="44" y="0"/>
                    </a:lnTo>
                    <a:lnTo>
                      <a:pt x="25" y="0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33" name="Freeform 214"/>
              <p:cNvSpPr>
                <a:spLocks/>
              </p:cNvSpPr>
              <p:nvPr/>
            </p:nvSpPr>
            <p:spPr bwMode="auto">
              <a:xfrm>
                <a:off x="4475163" y="4378325"/>
                <a:ext cx="71437" cy="30163"/>
              </a:xfrm>
              <a:custGeom>
                <a:avLst/>
                <a:gdLst>
                  <a:gd name="T0" fmla="*/ 0 w 45"/>
                  <a:gd name="T1" fmla="*/ 0 h 19"/>
                  <a:gd name="T2" fmla="*/ 0 w 45"/>
                  <a:gd name="T3" fmla="*/ 0 h 19"/>
                  <a:gd name="T4" fmla="*/ 0 w 45"/>
                  <a:gd name="T5" fmla="*/ 30163 h 19"/>
                  <a:gd name="T6" fmla="*/ 0 w 45"/>
                  <a:gd name="T7" fmla="*/ 30163 h 19"/>
                  <a:gd name="T8" fmla="*/ 41275 w 45"/>
                  <a:gd name="T9" fmla="*/ 20638 h 19"/>
                  <a:gd name="T10" fmla="*/ 71437 w 45"/>
                  <a:gd name="T11" fmla="*/ 20638 h 19"/>
                  <a:gd name="T12" fmla="*/ 71437 w 45"/>
                  <a:gd name="T13" fmla="*/ 20638 h 19"/>
                  <a:gd name="T14" fmla="*/ 60325 w 45"/>
                  <a:gd name="T15" fmla="*/ 0 h 19"/>
                  <a:gd name="T16" fmla="*/ 41275 w 45"/>
                  <a:gd name="T17" fmla="*/ 0 h 19"/>
                  <a:gd name="T18" fmla="*/ 0 w 45"/>
                  <a:gd name="T19" fmla="*/ 0 h 19"/>
                  <a:gd name="T20" fmla="*/ 0 w 45"/>
                  <a:gd name="T21" fmla="*/ 0 h 1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5"/>
                  <a:gd name="T34" fmla="*/ 0 h 19"/>
                  <a:gd name="T35" fmla="*/ 45 w 45"/>
                  <a:gd name="T36" fmla="*/ 19 h 1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5" h="19">
                    <a:moveTo>
                      <a:pt x="0" y="0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26" y="13"/>
                    </a:lnTo>
                    <a:lnTo>
                      <a:pt x="45" y="13"/>
                    </a:lnTo>
                    <a:lnTo>
                      <a:pt x="38" y="0"/>
                    </a:lnTo>
                    <a:lnTo>
                      <a:pt x="2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34" name="Freeform 216"/>
              <p:cNvSpPr>
                <a:spLocks/>
              </p:cNvSpPr>
              <p:nvPr/>
            </p:nvSpPr>
            <p:spPr bwMode="auto">
              <a:xfrm>
                <a:off x="4465638" y="4408488"/>
                <a:ext cx="60325" cy="20637"/>
              </a:xfrm>
              <a:custGeom>
                <a:avLst/>
                <a:gdLst>
                  <a:gd name="T0" fmla="*/ 60325 w 38"/>
                  <a:gd name="T1" fmla="*/ 20637 h 13"/>
                  <a:gd name="T2" fmla="*/ 60325 w 38"/>
                  <a:gd name="T3" fmla="*/ 20637 h 13"/>
                  <a:gd name="T4" fmla="*/ 60325 w 38"/>
                  <a:gd name="T5" fmla="*/ 11112 h 13"/>
                  <a:gd name="T6" fmla="*/ 50800 w 38"/>
                  <a:gd name="T7" fmla="*/ 0 h 13"/>
                  <a:gd name="T8" fmla="*/ 30163 w 38"/>
                  <a:gd name="T9" fmla="*/ 0 h 13"/>
                  <a:gd name="T10" fmla="*/ 0 w 38"/>
                  <a:gd name="T11" fmla="*/ 0 h 13"/>
                  <a:gd name="T12" fmla="*/ 0 w 38"/>
                  <a:gd name="T13" fmla="*/ 11112 h 13"/>
                  <a:gd name="T14" fmla="*/ 0 w 38"/>
                  <a:gd name="T15" fmla="*/ 20637 h 13"/>
                  <a:gd name="T16" fmla="*/ 0 w 38"/>
                  <a:gd name="T17" fmla="*/ 20637 h 13"/>
                  <a:gd name="T18" fmla="*/ 9525 w 38"/>
                  <a:gd name="T19" fmla="*/ 20637 h 13"/>
                  <a:gd name="T20" fmla="*/ 30163 w 38"/>
                  <a:gd name="T21" fmla="*/ 20637 h 13"/>
                  <a:gd name="T22" fmla="*/ 50800 w 38"/>
                  <a:gd name="T23" fmla="*/ 11112 h 13"/>
                  <a:gd name="T24" fmla="*/ 60325 w 38"/>
                  <a:gd name="T25" fmla="*/ 20637 h 13"/>
                  <a:gd name="T26" fmla="*/ 60325 w 38"/>
                  <a:gd name="T27" fmla="*/ 20637 h 1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8"/>
                  <a:gd name="T43" fmla="*/ 0 h 13"/>
                  <a:gd name="T44" fmla="*/ 38 w 38"/>
                  <a:gd name="T45" fmla="*/ 13 h 1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8" h="13">
                    <a:moveTo>
                      <a:pt x="38" y="13"/>
                    </a:moveTo>
                    <a:lnTo>
                      <a:pt x="38" y="13"/>
                    </a:lnTo>
                    <a:lnTo>
                      <a:pt x="38" y="7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6" y="13"/>
                    </a:lnTo>
                    <a:lnTo>
                      <a:pt x="19" y="13"/>
                    </a:lnTo>
                    <a:lnTo>
                      <a:pt x="32" y="7"/>
                    </a:lnTo>
                    <a:lnTo>
                      <a:pt x="38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35" name="Freeform 219"/>
              <p:cNvSpPr>
                <a:spLocks/>
              </p:cNvSpPr>
              <p:nvPr/>
            </p:nvSpPr>
            <p:spPr bwMode="auto">
              <a:xfrm>
                <a:off x="4475163" y="4176713"/>
                <a:ext cx="50800" cy="30162"/>
              </a:xfrm>
              <a:custGeom>
                <a:avLst/>
                <a:gdLst>
                  <a:gd name="T0" fmla="*/ 50800 w 32"/>
                  <a:gd name="T1" fmla="*/ 30162 h 19"/>
                  <a:gd name="T2" fmla="*/ 50800 w 32"/>
                  <a:gd name="T3" fmla="*/ 30162 h 19"/>
                  <a:gd name="T4" fmla="*/ 50800 w 32"/>
                  <a:gd name="T5" fmla="*/ 9525 h 19"/>
                  <a:gd name="T6" fmla="*/ 41275 w 32"/>
                  <a:gd name="T7" fmla="*/ 0 h 19"/>
                  <a:gd name="T8" fmla="*/ 41275 w 32"/>
                  <a:gd name="T9" fmla="*/ 0 h 19"/>
                  <a:gd name="T10" fmla="*/ 30162 w 32"/>
                  <a:gd name="T11" fmla="*/ 9525 h 19"/>
                  <a:gd name="T12" fmla="*/ 11112 w 32"/>
                  <a:gd name="T13" fmla="*/ 20637 h 19"/>
                  <a:gd name="T14" fmla="*/ 0 w 32"/>
                  <a:gd name="T15" fmla="*/ 20637 h 19"/>
                  <a:gd name="T16" fmla="*/ 0 w 32"/>
                  <a:gd name="T17" fmla="*/ 30162 h 19"/>
                  <a:gd name="T18" fmla="*/ 0 w 32"/>
                  <a:gd name="T19" fmla="*/ 30162 h 19"/>
                  <a:gd name="T20" fmla="*/ 11112 w 32"/>
                  <a:gd name="T21" fmla="*/ 30162 h 19"/>
                  <a:gd name="T22" fmla="*/ 20637 w 32"/>
                  <a:gd name="T23" fmla="*/ 30162 h 19"/>
                  <a:gd name="T24" fmla="*/ 50800 w 32"/>
                  <a:gd name="T25" fmla="*/ 30162 h 19"/>
                  <a:gd name="T26" fmla="*/ 50800 w 32"/>
                  <a:gd name="T27" fmla="*/ 30162 h 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2"/>
                  <a:gd name="T43" fmla="*/ 0 h 19"/>
                  <a:gd name="T44" fmla="*/ 32 w 32"/>
                  <a:gd name="T45" fmla="*/ 19 h 1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2" h="19">
                    <a:moveTo>
                      <a:pt x="32" y="19"/>
                    </a:moveTo>
                    <a:lnTo>
                      <a:pt x="32" y="19"/>
                    </a:lnTo>
                    <a:lnTo>
                      <a:pt x="32" y="6"/>
                    </a:lnTo>
                    <a:lnTo>
                      <a:pt x="26" y="0"/>
                    </a:lnTo>
                    <a:lnTo>
                      <a:pt x="19" y="6"/>
                    </a:lnTo>
                    <a:lnTo>
                      <a:pt x="7" y="13"/>
                    </a:lnTo>
                    <a:lnTo>
                      <a:pt x="0" y="13"/>
                    </a:lnTo>
                    <a:lnTo>
                      <a:pt x="0" y="19"/>
                    </a:lnTo>
                    <a:lnTo>
                      <a:pt x="7" y="19"/>
                    </a:lnTo>
                    <a:lnTo>
                      <a:pt x="13" y="19"/>
                    </a:lnTo>
                    <a:lnTo>
                      <a:pt x="32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36" name="Freeform 220"/>
              <p:cNvSpPr>
                <a:spLocks/>
              </p:cNvSpPr>
              <p:nvPr/>
            </p:nvSpPr>
            <p:spPr bwMode="auto">
              <a:xfrm>
                <a:off x="4586288" y="4176713"/>
                <a:ext cx="30162" cy="30162"/>
              </a:xfrm>
              <a:custGeom>
                <a:avLst/>
                <a:gdLst>
                  <a:gd name="T0" fmla="*/ 20637 w 19"/>
                  <a:gd name="T1" fmla="*/ 0 h 19"/>
                  <a:gd name="T2" fmla="*/ 20637 w 19"/>
                  <a:gd name="T3" fmla="*/ 0 h 19"/>
                  <a:gd name="T4" fmla="*/ 20637 w 19"/>
                  <a:gd name="T5" fmla="*/ 9525 h 19"/>
                  <a:gd name="T6" fmla="*/ 9525 w 19"/>
                  <a:gd name="T7" fmla="*/ 9525 h 19"/>
                  <a:gd name="T8" fmla="*/ 0 w 19"/>
                  <a:gd name="T9" fmla="*/ 0 h 19"/>
                  <a:gd name="T10" fmla="*/ 0 w 19"/>
                  <a:gd name="T11" fmla="*/ 0 h 19"/>
                  <a:gd name="T12" fmla="*/ 0 w 19"/>
                  <a:gd name="T13" fmla="*/ 30162 h 19"/>
                  <a:gd name="T14" fmla="*/ 0 w 19"/>
                  <a:gd name="T15" fmla="*/ 30162 h 19"/>
                  <a:gd name="T16" fmla="*/ 9525 w 19"/>
                  <a:gd name="T17" fmla="*/ 30162 h 19"/>
                  <a:gd name="T18" fmla="*/ 30162 w 19"/>
                  <a:gd name="T19" fmla="*/ 20637 h 19"/>
                  <a:gd name="T20" fmla="*/ 30162 w 19"/>
                  <a:gd name="T21" fmla="*/ 9525 h 19"/>
                  <a:gd name="T22" fmla="*/ 20637 w 19"/>
                  <a:gd name="T23" fmla="*/ 0 h 19"/>
                  <a:gd name="T24" fmla="*/ 20637 w 19"/>
                  <a:gd name="T25" fmla="*/ 0 h 1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"/>
                  <a:gd name="T40" fmla="*/ 0 h 19"/>
                  <a:gd name="T41" fmla="*/ 19 w 19"/>
                  <a:gd name="T42" fmla="*/ 19 h 1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" h="19">
                    <a:moveTo>
                      <a:pt x="13" y="0"/>
                    </a:moveTo>
                    <a:lnTo>
                      <a:pt x="13" y="0"/>
                    </a:lnTo>
                    <a:lnTo>
                      <a:pt x="13" y="6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6" y="19"/>
                    </a:lnTo>
                    <a:lnTo>
                      <a:pt x="19" y="13"/>
                    </a:lnTo>
                    <a:lnTo>
                      <a:pt x="19" y="6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37" name="Freeform 226"/>
              <p:cNvSpPr>
                <a:spLocks/>
              </p:cNvSpPr>
              <p:nvPr/>
            </p:nvSpPr>
            <p:spPr bwMode="auto">
              <a:xfrm>
                <a:off x="4465638" y="4348163"/>
                <a:ext cx="80962" cy="20637"/>
              </a:xfrm>
              <a:custGeom>
                <a:avLst/>
                <a:gdLst>
                  <a:gd name="T0" fmla="*/ 0 w 51"/>
                  <a:gd name="T1" fmla="*/ 0 h 13"/>
                  <a:gd name="T2" fmla="*/ 0 w 51"/>
                  <a:gd name="T3" fmla="*/ 0 h 13"/>
                  <a:gd name="T4" fmla="*/ 0 w 51"/>
                  <a:gd name="T5" fmla="*/ 9525 h 13"/>
                  <a:gd name="T6" fmla="*/ 9525 w 51"/>
                  <a:gd name="T7" fmla="*/ 20637 h 13"/>
                  <a:gd name="T8" fmla="*/ 30162 w 51"/>
                  <a:gd name="T9" fmla="*/ 20637 h 13"/>
                  <a:gd name="T10" fmla="*/ 50800 w 51"/>
                  <a:gd name="T11" fmla="*/ 20637 h 13"/>
                  <a:gd name="T12" fmla="*/ 80962 w 51"/>
                  <a:gd name="T13" fmla="*/ 20637 h 13"/>
                  <a:gd name="T14" fmla="*/ 80962 w 51"/>
                  <a:gd name="T15" fmla="*/ 20637 h 13"/>
                  <a:gd name="T16" fmla="*/ 80962 w 51"/>
                  <a:gd name="T17" fmla="*/ 9525 h 13"/>
                  <a:gd name="T18" fmla="*/ 69850 w 51"/>
                  <a:gd name="T19" fmla="*/ 0 h 13"/>
                  <a:gd name="T20" fmla="*/ 39687 w 51"/>
                  <a:gd name="T21" fmla="*/ 0 h 13"/>
                  <a:gd name="T22" fmla="*/ 9525 w 51"/>
                  <a:gd name="T23" fmla="*/ 0 h 13"/>
                  <a:gd name="T24" fmla="*/ 0 w 51"/>
                  <a:gd name="T25" fmla="*/ 0 h 13"/>
                  <a:gd name="T26" fmla="*/ 0 w 51"/>
                  <a:gd name="T27" fmla="*/ 0 h 1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1"/>
                  <a:gd name="T43" fmla="*/ 0 h 13"/>
                  <a:gd name="T44" fmla="*/ 51 w 51"/>
                  <a:gd name="T45" fmla="*/ 13 h 1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1" h="13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6" y="13"/>
                    </a:lnTo>
                    <a:lnTo>
                      <a:pt x="19" y="13"/>
                    </a:lnTo>
                    <a:lnTo>
                      <a:pt x="32" y="13"/>
                    </a:lnTo>
                    <a:lnTo>
                      <a:pt x="51" y="13"/>
                    </a:lnTo>
                    <a:lnTo>
                      <a:pt x="51" y="6"/>
                    </a:lnTo>
                    <a:lnTo>
                      <a:pt x="44" y="0"/>
                    </a:lnTo>
                    <a:lnTo>
                      <a:pt x="25" y="0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38" name="Freeform 228"/>
              <p:cNvSpPr>
                <a:spLocks/>
              </p:cNvSpPr>
              <p:nvPr/>
            </p:nvSpPr>
            <p:spPr bwMode="auto">
              <a:xfrm>
                <a:off x="4475163" y="4378325"/>
                <a:ext cx="71437" cy="30163"/>
              </a:xfrm>
              <a:custGeom>
                <a:avLst/>
                <a:gdLst>
                  <a:gd name="T0" fmla="*/ 0 w 45"/>
                  <a:gd name="T1" fmla="*/ 0 h 19"/>
                  <a:gd name="T2" fmla="*/ 0 w 45"/>
                  <a:gd name="T3" fmla="*/ 0 h 19"/>
                  <a:gd name="T4" fmla="*/ 0 w 45"/>
                  <a:gd name="T5" fmla="*/ 30163 h 19"/>
                  <a:gd name="T6" fmla="*/ 0 w 45"/>
                  <a:gd name="T7" fmla="*/ 30163 h 19"/>
                  <a:gd name="T8" fmla="*/ 41275 w 45"/>
                  <a:gd name="T9" fmla="*/ 20638 h 19"/>
                  <a:gd name="T10" fmla="*/ 71437 w 45"/>
                  <a:gd name="T11" fmla="*/ 20638 h 19"/>
                  <a:gd name="T12" fmla="*/ 71437 w 45"/>
                  <a:gd name="T13" fmla="*/ 20638 h 19"/>
                  <a:gd name="T14" fmla="*/ 60325 w 45"/>
                  <a:gd name="T15" fmla="*/ 0 h 19"/>
                  <a:gd name="T16" fmla="*/ 41275 w 45"/>
                  <a:gd name="T17" fmla="*/ 0 h 19"/>
                  <a:gd name="T18" fmla="*/ 0 w 45"/>
                  <a:gd name="T19" fmla="*/ 0 h 19"/>
                  <a:gd name="T20" fmla="*/ 0 w 45"/>
                  <a:gd name="T21" fmla="*/ 0 h 1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5"/>
                  <a:gd name="T34" fmla="*/ 0 h 19"/>
                  <a:gd name="T35" fmla="*/ 45 w 45"/>
                  <a:gd name="T36" fmla="*/ 19 h 1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5" h="19">
                    <a:moveTo>
                      <a:pt x="0" y="0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26" y="13"/>
                    </a:lnTo>
                    <a:lnTo>
                      <a:pt x="45" y="13"/>
                    </a:lnTo>
                    <a:lnTo>
                      <a:pt x="38" y="0"/>
                    </a:lnTo>
                    <a:lnTo>
                      <a:pt x="2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39" name="Freeform 231"/>
              <p:cNvSpPr>
                <a:spLocks/>
              </p:cNvSpPr>
              <p:nvPr/>
            </p:nvSpPr>
            <p:spPr bwMode="auto">
              <a:xfrm>
                <a:off x="4475163" y="4498975"/>
                <a:ext cx="50800" cy="30163"/>
              </a:xfrm>
              <a:custGeom>
                <a:avLst/>
                <a:gdLst>
                  <a:gd name="T0" fmla="*/ 50800 w 32"/>
                  <a:gd name="T1" fmla="*/ 30163 h 19"/>
                  <a:gd name="T2" fmla="*/ 50800 w 32"/>
                  <a:gd name="T3" fmla="*/ 30163 h 19"/>
                  <a:gd name="T4" fmla="*/ 50800 w 32"/>
                  <a:gd name="T5" fmla="*/ 11113 h 19"/>
                  <a:gd name="T6" fmla="*/ 41275 w 32"/>
                  <a:gd name="T7" fmla="*/ 0 h 19"/>
                  <a:gd name="T8" fmla="*/ 41275 w 32"/>
                  <a:gd name="T9" fmla="*/ 0 h 19"/>
                  <a:gd name="T10" fmla="*/ 30162 w 32"/>
                  <a:gd name="T11" fmla="*/ 11113 h 19"/>
                  <a:gd name="T12" fmla="*/ 11112 w 32"/>
                  <a:gd name="T13" fmla="*/ 20638 h 19"/>
                  <a:gd name="T14" fmla="*/ 0 w 32"/>
                  <a:gd name="T15" fmla="*/ 20638 h 19"/>
                  <a:gd name="T16" fmla="*/ 0 w 32"/>
                  <a:gd name="T17" fmla="*/ 30163 h 19"/>
                  <a:gd name="T18" fmla="*/ 0 w 32"/>
                  <a:gd name="T19" fmla="*/ 30163 h 19"/>
                  <a:gd name="T20" fmla="*/ 11112 w 32"/>
                  <a:gd name="T21" fmla="*/ 30163 h 19"/>
                  <a:gd name="T22" fmla="*/ 20637 w 32"/>
                  <a:gd name="T23" fmla="*/ 30163 h 19"/>
                  <a:gd name="T24" fmla="*/ 50800 w 32"/>
                  <a:gd name="T25" fmla="*/ 30163 h 19"/>
                  <a:gd name="T26" fmla="*/ 50800 w 32"/>
                  <a:gd name="T27" fmla="*/ 30163 h 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2"/>
                  <a:gd name="T43" fmla="*/ 0 h 19"/>
                  <a:gd name="T44" fmla="*/ 32 w 32"/>
                  <a:gd name="T45" fmla="*/ 19 h 1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2" h="19">
                    <a:moveTo>
                      <a:pt x="32" y="19"/>
                    </a:moveTo>
                    <a:lnTo>
                      <a:pt x="32" y="19"/>
                    </a:lnTo>
                    <a:lnTo>
                      <a:pt x="32" y="7"/>
                    </a:lnTo>
                    <a:lnTo>
                      <a:pt x="26" y="0"/>
                    </a:lnTo>
                    <a:lnTo>
                      <a:pt x="19" y="7"/>
                    </a:lnTo>
                    <a:lnTo>
                      <a:pt x="7" y="13"/>
                    </a:lnTo>
                    <a:lnTo>
                      <a:pt x="0" y="13"/>
                    </a:lnTo>
                    <a:lnTo>
                      <a:pt x="0" y="19"/>
                    </a:lnTo>
                    <a:lnTo>
                      <a:pt x="7" y="19"/>
                    </a:lnTo>
                    <a:lnTo>
                      <a:pt x="13" y="19"/>
                    </a:lnTo>
                    <a:lnTo>
                      <a:pt x="32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40" name="Freeform 234"/>
              <p:cNvSpPr>
                <a:spLocks/>
              </p:cNvSpPr>
              <p:nvPr/>
            </p:nvSpPr>
            <p:spPr bwMode="auto">
              <a:xfrm>
                <a:off x="4465638" y="4579938"/>
                <a:ext cx="80962" cy="20637"/>
              </a:xfrm>
              <a:custGeom>
                <a:avLst/>
                <a:gdLst>
                  <a:gd name="T0" fmla="*/ 80962 w 51"/>
                  <a:gd name="T1" fmla="*/ 0 h 13"/>
                  <a:gd name="T2" fmla="*/ 80962 w 51"/>
                  <a:gd name="T3" fmla="*/ 0 h 13"/>
                  <a:gd name="T4" fmla="*/ 39687 w 51"/>
                  <a:gd name="T5" fmla="*/ 0 h 13"/>
                  <a:gd name="T6" fmla="*/ 20637 w 51"/>
                  <a:gd name="T7" fmla="*/ 0 h 13"/>
                  <a:gd name="T8" fmla="*/ 0 w 51"/>
                  <a:gd name="T9" fmla="*/ 20637 h 13"/>
                  <a:gd name="T10" fmla="*/ 0 w 51"/>
                  <a:gd name="T11" fmla="*/ 20637 h 13"/>
                  <a:gd name="T12" fmla="*/ 50800 w 51"/>
                  <a:gd name="T13" fmla="*/ 20637 h 13"/>
                  <a:gd name="T14" fmla="*/ 69850 w 51"/>
                  <a:gd name="T15" fmla="*/ 9525 h 13"/>
                  <a:gd name="T16" fmla="*/ 80962 w 51"/>
                  <a:gd name="T17" fmla="*/ 0 h 13"/>
                  <a:gd name="T18" fmla="*/ 80962 w 51"/>
                  <a:gd name="T19" fmla="*/ 0 h 1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1"/>
                  <a:gd name="T31" fmla="*/ 0 h 13"/>
                  <a:gd name="T32" fmla="*/ 51 w 51"/>
                  <a:gd name="T33" fmla="*/ 13 h 1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1" h="13">
                    <a:moveTo>
                      <a:pt x="51" y="0"/>
                    </a:moveTo>
                    <a:lnTo>
                      <a:pt x="51" y="0"/>
                    </a:lnTo>
                    <a:lnTo>
                      <a:pt x="25" y="0"/>
                    </a:lnTo>
                    <a:lnTo>
                      <a:pt x="13" y="0"/>
                    </a:lnTo>
                    <a:lnTo>
                      <a:pt x="0" y="13"/>
                    </a:lnTo>
                    <a:lnTo>
                      <a:pt x="32" y="13"/>
                    </a:lnTo>
                    <a:lnTo>
                      <a:pt x="44" y="6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41" name="Freeform 236"/>
              <p:cNvSpPr>
                <a:spLocks/>
              </p:cNvSpPr>
              <p:nvPr/>
            </p:nvSpPr>
            <p:spPr bwMode="auto">
              <a:xfrm>
                <a:off x="4465638" y="4610100"/>
                <a:ext cx="60325" cy="20638"/>
              </a:xfrm>
              <a:custGeom>
                <a:avLst/>
                <a:gdLst>
                  <a:gd name="T0" fmla="*/ 9525 w 38"/>
                  <a:gd name="T1" fmla="*/ 20638 h 13"/>
                  <a:gd name="T2" fmla="*/ 9525 w 38"/>
                  <a:gd name="T3" fmla="*/ 20638 h 13"/>
                  <a:gd name="T4" fmla="*/ 30163 w 38"/>
                  <a:gd name="T5" fmla="*/ 20638 h 13"/>
                  <a:gd name="T6" fmla="*/ 60325 w 38"/>
                  <a:gd name="T7" fmla="*/ 20638 h 13"/>
                  <a:gd name="T8" fmla="*/ 60325 w 38"/>
                  <a:gd name="T9" fmla="*/ 20638 h 13"/>
                  <a:gd name="T10" fmla="*/ 60325 w 38"/>
                  <a:gd name="T11" fmla="*/ 0 h 13"/>
                  <a:gd name="T12" fmla="*/ 60325 w 38"/>
                  <a:gd name="T13" fmla="*/ 0 h 13"/>
                  <a:gd name="T14" fmla="*/ 60325 w 38"/>
                  <a:gd name="T15" fmla="*/ 0 h 13"/>
                  <a:gd name="T16" fmla="*/ 50800 w 38"/>
                  <a:gd name="T17" fmla="*/ 0 h 13"/>
                  <a:gd name="T18" fmla="*/ 50800 w 38"/>
                  <a:gd name="T19" fmla="*/ 0 h 13"/>
                  <a:gd name="T20" fmla="*/ 39687 w 38"/>
                  <a:gd name="T21" fmla="*/ 0 h 13"/>
                  <a:gd name="T22" fmla="*/ 20637 w 38"/>
                  <a:gd name="T23" fmla="*/ 11113 h 13"/>
                  <a:gd name="T24" fmla="*/ 0 w 38"/>
                  <a:gd name="T25" fmla="*/ 11113 h 13"/>
                  <a:gd name="T26" fmla="*/ 0 w 38"/>
                  <a:gd name="T27" fmla="*/ 11113 h 13"/>
                  <a:gd name="T28" fmla="*/ 9525 w 38"/>
                  <a:gd name="T29" fmla="*/ 20638 h 13"/>
                  <a:gd name="T30" fmla="*/ 9525 w 38"/>
                  <a:gd name="T31" fmla="*/ 20638 h 1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8"/>
                  <a:gd name="T49" fmla="*/ 0 h 13"/>
                  <a:gd name="T50" fmla="*/ 38 w 38"/>
                  <a:gd name="T51" fmla="*/ 13 h 1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8" h="13">
                    <a:moveTo>
                      <a:pt x="6" y="13"/>
                    </a:moveTo>
                    <a:lnTo>
                      <a:pt x="6" y="13"/>
                    </a:lnTo>
                    <a:lnTo>
                      <a:pt x="19" y="13"/>
                    </a:lnTo>
                    <a:lnTo>
                      <a:pt x="38" y="13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3" y="7"/>
                    </a:lnTo>
                    <a:lnTo>
                      <a:pt x="0" y="7"/>
                    </a:lnTo>
                    <a:lnTo>
                      <a:pt x="6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42" name="Freeform 238"/>
              <p:cNvSpPr>
                <a:spLocks/>
              </p:cNvSpPr>
              <p:nvPr/>
            </p:nvSpPr>
            <p:spPr bwMode="auto">
              <a:xfrm>
                <a:off x="4465638" y="4540250"/>
                <a:ext cx="60325" cy="30163"/>
              </a:xfrm>
              <a:custGeom>
                <a:avLst/>
                <a:gdLst>
                  <a:gd name="T0" fmla="*/ 50800 w 38"/>
                  <a:gd name="T1" fmla="*/ 0 h 19"/>
                  <a:gd name="T2" fmla="*/ 50800 w 38"/>
                  <a:gd name="T3" fmla="*/ 0 h 19"/>
                  <a:gd name="T4" fmla="*/ 50800 w 38"/>
                  <a:gd name="T5" fmla="*/ 9525 h 19"/>
                  <a:gd name="T6" fmla="*/ 50800 w 38"/>
                  <a:gd name="T7" fmla="*/ 9525 h 19"/>
                  <a:gd name="T8" fmla="*/ 30163 w 38"/>
                  <a:gd name="T9" fmla="*/ 9525 h 19"/>
                  <a:gd name="T10" fmla="*/ 9525 w 38"/>
                  <a:gd name="T11" fmla="*/ 9525 h 19"/>
                  <a:gd name="T12" fmla="*/ 0 w 38"/>
                  <a:gd name="T13" fmla="*/ 9525 h 19"/>
                  <a:gd name="T14" fmla="*/ 0 w 38"/>
                  <a:gd name="T15" fmla="*/ 30163 h 19"/>
                  <a:gd name="T16" fmla="*/ 0 w 38"/>
                  <a:gd name="T17" fmla="*/ 30163 h 19"/>
                  <a:gd name="T18" fmla="*/ 50800 w 38"/>
                  <a:gd name="T19" fmla="*/ 30163 h 19"/>
                  <a:gd name="T20" fmla="*/ 60325 w 38"/>
                  <a:gd name="T21" fmla="*/ 19050 h 19"/>
                  <a:gd name="T22" fmla="*/ 50800 w 38"/>
                  <a:gd name="T23" fmla="*/ 0 h 19"/>
                  <a:gd name="T24" fmla="*/ 50800 w 38"/>
                  <a:gd name="T25" fmla="*/ 0 h 1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8"/>
                  <a:gd name="T40" fmla="*/ 0 h 19"/>
                  <a:gd name="T41" fmla="*/ 38 w 38"/>
                  <a:gd name="T42" fmla="*/ 19 h 1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8" h="19">
                    <a:moveTo>
                      <a:pt x="32" y="0"/>
                    </a:moveTo>
                    <a:lnTo>
                      <a:pt x="32" y="0"/>
                    </a:lnTo>
                    <a:lnTo>
                      <a:pt x="32" y="6"/>
                    </a:lnTo>
                    <a:lnTo>
                      <a:pt x="19" y="6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19"/>
                    </a:lnTo>
                    <a:lnTo>
                      <a:pt x="32" y="19"/>
                    </a:lnTo>
                    <a:lnTo>
                      <a:pt x="38" y="12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43" name="Freeform 241"/>
              <p:cNvSpPr>
                <a:spLocks/>
              </p:cNvSpPr>
              <p:nvPr/>
            </p:nvSpPr>
            <p:spPr bwMode="auto">
              <a:xfrm>
                <a:off x="4465638" y="4579938"/>
                <a:ext cx="80962" cy="20637"/>
              </a:xfrm>
              <a:custGeom>
                <a:avLst/>
                <a:gdLst>
                  <a:gd name="T0" fmla="*/ 80962 w 51"/>
                  <a:gd name="T1" fmla="*/ 0 h 13"/>
                  <a:gd name="T2" fmla="*/ 80962 w 51"/>
                  <a:gd name="T3" fmla="*/ 0 h 13"/>
                  <a:gd name="T4" fmla="*/ 39687 w 51"/>
                  <a:gd name="T5" fmla="*/ 0 h 13"/>
                  <a:gd name="T6" fmla="*/ 20637 w 51"/>
                  <a:gd name="T7" fmla="*/ 0 h 13"/>
                  <a:gd name="T8" fmla="*/ 0 w 51"/>
                  <a:gd name="T9" fmla="*/ 20637 h 13"/>
                  <a:gd name="T10" fmla="*/ 0 w 51"/>
                  <a:gd name="T11" fmla="*/ 20637 h 13"/>
                  <a:gd name="T12" fmla="*/ 50800 w 51"/>
                  <a:gd name="T13" fmla="*/ 20637 h 13"/>
                  <a:gd name="T14" fmla="*/ 69850 w 51"/>
                  <a:gd name="T15" fmla="*/ 9525 h 13"/>
                  <a:gd name="T16" fmla="*/ 80962 w 51"/>
                  <a:gd name="T17" fmla="*/ 0 h 13"/>
                  <a:gd name="T18" fmla="*/ 80962 w 51"/>
                  <a:gd name="T19" fmla="*/ 0 h 1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1"/>
                  <a:gd name="T31" fmla="*/ 0 h 13"/>
                  <a:gd name="T32" fmla="*/ 51 w 51"/>
                  <a:gd name="T33" fmla="*/ 13 h 1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1" h="13">
                    <a:moveTo>
                      <a:pt x="51" y="0"/>
                    </a:moveTo>
                    <a:lnTo>
                      <a:pt x="51" y="0"/>
                    </a:lnTo>
                    <a:lnTo>
                      <a:pt x="25" y="0"/>
                    </a:lnTo>
                    <a:lnTo>
                      <a:pt x="13" y="0"/>
                    </a:lnTo>
                    <a:lnTo>
                      <a:pt x="0" y="13"/>
                    </a:lnTo>
                    <a:lnTo>
                      <a:pt x="32" y="13"/>
                    </a:lnTo>
                    <a:lnTo>
                      <a:pt x="44" y="6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44" name="Freeform 243"/>
              <p:cNvSpPr>
                <a:spLocks/>
              </p:cNvSpPr>
              <p:nvPr/>
            </p:nvSpPr>
            <p:spPr bwMode="auto">
              <a:xfrm>
                <a:off x="4465638" y="4610100"/>
                <a:ext cx="60325" cy="20638"/>
              </a:xfrm>
              <a:custGeom>
                <a:avLst/>
                <a:gdLst>
                  <a:gd name="T0" fmla="*/ 9525 w 38"/>
                  <a:gd name="T1" fmla="*/ 20638 h 13"/>
                  <a:gd name="T2" fmla="*/ 9525 w 38"/>
                  <a:gd name="T3" fmla="*/ 20638 h 13"/>
                  <a:gd name="T4" fmla="*/ 30163 w 38"/>
                  <a:gd name="T5" fmla="*/ 20638 h 13"/>
                  <a:gd name="T6" fmla="*/ 60325 w 38"/>
                  <a:gd name="T7" fmla="*/ 20638 h 13"/>
                  <a:gd name="T8" fmla="*/ 60325 w 38"/>
                  <a:gd name="T9" fmla="*/ 20638 h 13"/>
                  <a:gd name="T10" fmla="*/ 60325 w 38"/>
                  <a:gd name="T11" fmla="*/ 0 h 13"/>
                  <a:gd name="T12" fmla="*/ 60325 w 38"/>
                  <a:gd name="T13" fmla="*/ 0 h 13"/>
                  <a:gd name="T14" fmla="*/ 60325 w 38"/>
                  <a:gd name="T15" fmla="*/ 0 h 13"/>
                  <a:gd name="T16" fmla="*/ 50800 w 38"/>
                  <a:gd name="T17" fmla="*/ 0 h 13"/>
                  <a:gd name="T18" fmla="*/ 50800 w 38"/>
                  <a:gd name="T19" fmla="*/ 0 h 13"/>
                  <a:gd name="T20" fmla="*/ 39687 w 38"/>
                  <a:gd name="T21" fmla="*/ 0 h 13"/>
                  <a:gd name="T22" fmla="*/ 20637 w 38"/>
                  <a:gd name="T23" fmla="*/ 11113 h 13"/>
                  <a:gd name="T24" fmla="*/ 0 w 38"/>
                  <a:gd name="T25" fmla="*/ 11113 h 13"/>
                  <a:gd name="T26" fmla="*/ 0 w 38"/>
                  <a:gd name="T27" fmla="*/ 11113 h 13"/>
                  <a:gd name="T28" fmla="*/ 9525 w 38"/>
                  <a:gd name="T29" fmla="*/ 20638 h 13"/>
                  <a:gd name="T30" fmla="*/ 9525 w 38"/>
                  <a:gd name="T31" fmla="*/ 20638 h 1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8"/>
                  <a:gd name="T49" fmla="*/ 0 h 13"/>
                  <a:gd name="T50" fmla="*/ 38 w 38"/>
                  <a:gd name="T51" fmla="*/ 13 h 1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8" h="13">
                    <a:moveTo>
                      <a:pt x="6" y="13"/>
                    </a:moveTo>
                    <a:lnTo>
                      <a:pt x="6" y="13"/>
                    </a:lnTo>
                    <a:lnTo>
                      <a:pt x="19" y="13"/>
                    </a:lnTo>
                    <a:lnTo>
                      <a:pt x="38" y="13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3" y="7"/>
                    </a:lnTo>
                    <a:lnTo>
                      <a:pt x="0" y="7"/>
                    </a:lnTo>
                    <a:lnTo>
                      <a:pt x="6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45" name="Freeform 245"/>
              <p:cNvSpPr>
                <a:spLocks/>
              </p:cNvSpPr>
              <p:nvPr/>
            </p:nvSpPr>
            <p:spPr bwMode="auto">
              <a:xfrm>
                <a:off x="4465638" y="4540250"/>
                <a:ext cx="60325" cy="30163"/>
              </a:xfrm>
              <a:custGeom>
                <a:avLst/>
                <a:gdLst>
                  <a:gd name="T0" fmla="*/ 50800 w 38"/>
                  <a:gd name="T1" fmla="*/ 0 h 19"/>
                  <a:gd name="T2" fmla="*/ 50800 w 38"/>
                  <a:gd name="T3" fmla="*/ 0 h 19"/>
                  <a:gd name="T4" fmla="*/ 50800 w 38"/>
                  <a:gd name="T5" fmla="*/ 9525 h 19"/>
                  <a:gd name="T6" fmla="*/ 50800 w 38"/>
                  <a:gd name="T7" fmla="*/ 9525 h 19"/>
                  <a:gd name="T8" fmla="*/ 30163 w 38"/>
                  <a:gd name="T9" fmla="*/ 9525 h 19"/>
                  <a:gd name="T10" fmla="*/ 9525 w 38"/>
                  <a:gd name="T11" fmla="*/ 9525 h 19"/>
                  <a:gd name="T12" fmla="*/ 0 w 38"/>
                  <a:gd name="T13" fmla="*/ 9525 h 19"/>
                  <a:gd name="T14" fmla="*/ 0 w 38"/>
                  <a:gd name="T15" fmla="*/ 30163 h 19"/>
                  <a:gd name="T16" fmla="*/ 0 w 38"/>
                  <a:gd name="T17" fmla="*/ 30163 h 19"/>
                  <a:gd name="T18" fmla="*/ 50800 w 38"/>
                  <a:gd name="T19" fmla="*/ 30163 h 19"/>
                  <a:gd name="T20" fmla="*/ 60325 w 38"/>
                  <a:gd name="T21" fmla="*/ 19050 h 19"/>
                  <a:gd name="T22" fmla="*/ 50800 w 38"/>
                  <a:gd name="T23" fmla="*/ 0 h 19"/>
                  <a:gd name="T24" fmla="*/ 50800 w 38"/>
                  <a:gd name="T25" fmla="*/ 0 h 1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8"/>
                  <a:gd name="T40" fmla="*/ 0 h 19"/>
                  <a:gd name="T41" fmla="*/ 38 w 38"/>
                  <a:gd name="T42" fmla="*/ 19 h 1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8" h="19">
                    <a:moveTo>
                      <a:pt x="32" y="0"/>
                    </a:moveTo>
                    <a:lnTo>
                      <a:pt x="32" y="0"/>
                    </a:lnTo>
                    <a:lnTo>
                      <a:pt x="32" y="6"/>
                    </a:lnTo>
                    <a:lnTo>
                      <a:pt x="19" y="6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19"/>
                    </a:lnTo>
                    <a:lnTo>
                      <a:pt x="32" y="19"/>
                    </a:lnTo>
                    <a:lnTo>
                      <a:pt x="38" y="12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46" name="Freeform 281"/>
              <p:cNvSpPr>
                <a:spLocks/>
              </p:cNvSpPr>
              <p:nvPr/>
            </p:nvSpPr>
            <p:spPr bwMode="auto">
              <a:xfrm>
                <a:off x="3629025" y="3451225"/>
                <a:ext cx="1588" cy="1588"/>
              </a:xfrm>
              <a:custGeom>
                <a:avLst/>
                <a:gdLst>
                  <a:gd name="T0" fmla="*/ 0 w 1588"/>
                  <a:gd name="T1" fmla="*/ 0 h 1588"/>
                  <a:gd name="T2" fmla="*/ 0 w 1588"/>
                  <a:gd name="T3" fmla="*/ 0 h 1588"/>
                  <a:gd name="T4" fmla="*/ 0 w 1588"/>
                  <a:gd name="T5" fmla="*/ 0 h 1588"/>
                  <a:gd name="T6" fmla="*/ 0 w 1588"/>
                  <a:gd name="T7" fmla="*/ 0 h 1588"/>
                  <a:gd name="T8" fmla="*/ 0 w 1588"/>
                  <a:gd name="T9" fmla="*/ 0 h 1588"/>
                  <a:gd name="T10" fmla="*/ 0 w 1588"/>
                  <a:gd name="T11" fmla="*/ 0 h 158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1588"/>
                  <a:gd name="T20" fmla="*/ 1588 w 1588"/>
                  <a:gd name="T21" fmla="*/ 1588 h 158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1588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47" name="Freeform 282"/>
              <p:cNvSpPr>
                <a:spLocks/>
              </p:cNvSpPr>
              <p:nvPr/>
            </p:nvSpPr>
            <p:spPr bwMode="auto">
              <a:xfrm>
                <a:off x="3629025" y="3511550"/>
                <a:ext cx="1588" cy="1588"/>
              </a:xfrm>
              <a:custGeom>
                <a:avLst/>
                <a:gdLst>
                  <a:gd name="T0" fmla="*/ 0 w 1588"/>
                  <a:gd name="T1" fmla="*/ 0 h 1588"/>
                  <a:gd name="T2" fmla="*/ 0 w 1588"/>
                  <a:gd name="T3" fmla="*/ 0 h 1588"/>
                  <a:gd name="T4" fmla="*/ 0 w 1588"/>
                  <a:gd name="T5" fmla="*/ 0 h 1588"/>
                  <a:gd name="T6" fmla="*/ 0 w 1588"/>
                  <a:gd name="T7" fmla="*/ 0 h 1588"/>
                  <a:gd name="T8" fmla="*/ 0 w 1588"/>
                  <a:gd name="T9" fmla="*/ 0 h 1588"/>
                  <a:gd name="T10" fmla="*/ 0 w 1588"/>
                  <a:gd name="T11" fmla="*/ 0 h 1588"/>
                  <a:gd name="T12" fmla="*/ 0 w 1588"/>
                  <a:gd name="T13" fmla="*/ 0 h 1588"/>
                  <a:gd name="T14" fmla="*/ 0 w 1588"/>
                  <a:gd name="T15" fmla="*/ 0 h 1588"/>
                  <a:gd name="T16" fmla="*/ 0 w 1588"/>
                  <a:gd name="T17" fmla="*/ 0 h 1588"/>
                  <a:gd name="T18" fmla="*/ 0 w 1588"/>
                  <a:gd name="T19" fmla="*/ 0 h 158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88"/>
                  <a:gd name="T31" fmla="*/ 0 h 1588"/>
                  <a:gd name="T32" fmla="*/ 1588 w 1588"/>
                  <a:gd name="T33" fmla="*/ 1588 h 158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88" h="1588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48" name="Freeform 283"/>
              <p:cNvSpPr>
                <a:spLocks/>
              </p:cNvSpPr>
              <p:nvPr/>
            </p:nvSpPr>
            <p:spPr bwMode="auto">
              <a:xfrm>
                <a:off x="3629025" y="3511550"/>
                <a:ext cx="1588" cy="9525"/>
              </a:xfrm>
              <a:custGeom>
                <a:avLst/>
                <a:gdLst>
                  <a:gd name="T0" fmla="*/ 0 w 1588"/>
                  <a:gd name="T1" fmla="*/ 9525 h 6"/>
                  <a:gd name="T2" fmla="*/ 0 w 1588"/>
                  <a:gd name="T3" fmla="*/ 9525 h 6"/>
                  <a:gd name="T4" fmla="*/ 0 w 1588"/>
                  <a:gd name="T5" fmla="*/ 0 h 6"/>
                  <a:gd name="T6" fmla="*/ 0 w 1588"/>
                  <a:gd name="T7" fmla="*/ 0 h 6"/>
                  <a:gd name="T8" fmla="*/ 0 w 1588"/>
                  <a:gd name="T9" fmla="*/ 9525 h 6"/>
                  <a:gd name="T10" fmla="*/ 0 w 1588"/>
                  <a:gd name="T11" fmla="*/ 9525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6"/>
                  <a:gd name="T20" fmla="*/ 1588 w 1588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49" name="Rectangle 284"/>
              <p:cNvSpPr>
                <a:spLocks noChangeArrowheads="1"/>
              </p:cNvSpPr>
              <p:nvPr/>
            </p:nvSpPr>
            <p:spPr bwMode="auto">
              <a:xfrm>
                <a:off x="3629025" y="3521075"/>
                <a:ext cx="1588" cy="15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50" name="Freeform 285"/>
              <p:cNvSpPr>
                <a:spLocks/>
              </p:cNvSpPr>
              <p:nvPr/>
            </p:nvSpPr>
            <p:spPr bwMode="auto">
              <a:xfrm>
                <a:off x="3608388" y="3532188"/>
                <a:ext cx="1587" cy="1587"/>
              </a:xfrm>
              <a:custGeom>
                <a:avLst/>
                <a:gdLst>
                  <a:gd name="T0" fmla="*/ 0 w 1588"/>
                  <a:gd name="T1" fmla="*/ 0 h 1588"/>
                  <a:gd name="T2" fmla="*/ 0 w 1588"/>
                  <a:gd name="T3" fmla="*/ 0 h 1588"/>
                  <a:gd name="T4" fmla="*/ 0 w 1588"/>
                  <a:gd name="T5" fmla="*/ 0 h 1588"/>
                  <a:gd name="T6" fmla="*/ 0 w 1588"/>
                  <a:gd name="T7" fmla="*/ 0 h 1588"/>
                  <a:gd name="T8" fmla="*/ 0 w 1588"/>
                  <a:gd name="T9" fmla="*/ 0 h 1588"/>
                  <a:gd name="T10" fmla="*/ 0 w 1588"/>
                  <a:gd name="T11" fmla="*/ 0 h 158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1588"/>
                  <a:gd name="T20" fmla="*/ 1588 w 1588"/>
                  <a:gd name="T21" fmla="*/ 1588 h 158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1588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51" name="Freeform 286"/>
              <p:cNvSpPr>
                <a:spLocks/>
              </p:cNvSpPr>
              <p:nvPr/>
            </p:nvSpPr>
            <p:spPr bwMode="auto">
              <a:xfrm>
                <a:off x="3629025" y="3532188"/>
                <a:ext cx="1588" cy="9525"/>
              </a:xfrm>
              <a:custGeom>
                <a:avLst/>
                <a:gdLst>
                  <a:gd name="T0" fmla="*/ 0 w 1588"/>
                  <a:gd name="T1" fmla="*/ 0 h 6"/>
                  <a:gd name="T2" fmla="*/ 0 w 1588"/>
                  <a:gd name="T3" fmla="*/ 0 h 6"/>
                  <a:gd name="T4" fmla="*/ 0 w 1588"/>
                  <a:gd name="T5" fmla="*/ 9525 h 6"/>
                  <a:gd name="T6" fmla="*/ 0 w 1588"/>
                  <a:gd name="T7" fmla="*/ 9525 h 6"/>
                  <a:gd name="T8" fmla="*/ 0 w 1588"/>
                  <a:gd name="T9" fmla="*/ 0 h 6"/>
                  <a:gd name="T10" fmla="*/ 0 w 1588"/>
                  <a:gd name="T11" fmla="*/ 0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6"/>
                  <a:gd name="T20" fmla="*/ 1588 w 1588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52" name="Freeform 287"/>
              <p:cNvSpPr>
                <a:spLocks/>
              </p:cNvSpPr>
              <p:nvPr/>
            </p:nvSpPr>
            <p:spPr bwMode="auto">
              <a:xfrm>
                <a:off x="3648075" y="3551238"/>
                <a:ext cx="1588" cy="1587"/>
              </a:xfrm>
              <a:custGeom>
                <a:avLst/>
                <a:gdLst>
                  <a:gd name="T0" fmla="*/ 0 w 1588"/>
                  <a:gd name="T1" fmla="*/ 0 h 1588"/>
                  <a:gd name="T2" fmla="*/ 0 w 1588"/>
                  <a:gd name="T3" fmla="*/ 0 h 1588"/>
                  <a:gd name="T4" fmla="*/ 0 w 1588"/>
                  <a:gd name="T5" fmla="*/ 0 h 1588"/>
                  <a:gd name="T6" fmla="*/ 0 w 1588"/>
                  <a:gd name="T7" fmla="*/ 0 h 1588"/>
                  <a:gd name="T8" fmla="*/ 0 w 1588"/>
                  <a:gd name="T9" fmla="*/ 0 h 1588"/>
                  <a:gd name="T10" fmla="*/ 0 w 1588"/>
                  <a:gd name="T11" fmla="*/ 0 h 1588"/>
                  <a:gd name="T12" fmla="*/ 0 w 1588"/>
                  <a:gd name="T13" fmla="*/ 0 h 1588"/>
                  <a:gd name="T14" fmla="*/ 0 w 1588"/>
                  <a:gd name="T15" fmla="*/ 0 h 1588"/>
                  <a:gd name="T16" fmla="*/ 0 w 1588"/>
                  <a:gd name="T17" fmla="*/ 0 h 158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88"/>
                  <a:gd name="T28" fmla="*/ 0 h 1588"/>
                  <a:gd name="T29" fmla="*/ 1588 w 1588"/>
                  <a:gd name="T30" fmla="*/ 1588 h 158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88" h="1588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53" name="Rectangle 290"/>
              <p:cNvSpPr>
                <a:spLocks noChangeArrowheads="1"/>
              </p:cNvSpPr>
              <p:nvPr/>
            </p:nvSpPr>
            <p:spPr bwMode="auto">
              <a:xfrm>
                <a:off x="3648075" y="3833813"/>
                <a:ext cx="1588" cy="158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54" name="Freeform 291"/>
              <p:cNvSpPr>
                <a:spLocks/>
              </p:cNvSpPr>
              <p:nvPr/>
            </p:nvSpPr>
            <p:spPr bwMode="auto">
              <a:xfrm>
                <a:off x="3659188" y="3833813"/>
                <a:ext cx="1587" cy="11112"/>
              </a:xfrm>
              <a:custGeom>
                <a:avLst/>
                <a:gdLst>
                  <a:gd name="T0" fmla="*/ 0 w 1588"/>
                  <a:gd name="T1" fmla="*/ 11112 h 7"/>
                  <a:gd name="T2" fmla="*/ 0 w 1588"/>
                  <a:gd name="T3" fmla="*/ 11112 h 7"/>
                  <a:gd name="T4" fmla="*/ 0 w 1588"/>
                  <a:gd name="T5" fmla="*/ 0 h 7"/>
                  <a:gd name="T6" fmla="*/ 0 w 1588"/>
                  <a:gd name="T7" fmla="*/ 11112 h 7"/>
                  <a:gd name="T8" fmla="*/ 0 w 1588"/>
                  <a:gd name="T9" fmla="*/ 11112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88"/>
                  <a:gd name="T16" fmla="*/ 0 h 7"/>
                  <a:gd name="T17" fmla="*/ 1588 w 158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88" h="7">
                    <a:moveTo>
                      <a:pt x="0" y="7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55" name="Rectangle 292"/>
              <p:cNvSpPr>
                <a:spLocks noChangeArrowheads="1"/>
              </p:cNvSpPr>
              <p:nvPr/>
            </p:nvSpPr>
            <p:spPr bwMode="auto">
              <a:xfrm>
                <a:off x="3538538" y="3844925"/>
                <a:ext cx="1587" cy="15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56" name="Rectangle 293"/>
              <p:cNvSpPr>
                <a:spLocks noChangeArrowheads="1"/>
              </p:cNvSpPr>
              <p:nvPr/>
            </p:nvSpPr>
            <p:spPr bwMode="auto">
              <a:xfrm>
                <a:off x="3659188" y="3844925"/>
                <a:ext cx="1587" cy="15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57" name="Freeform 294"/>
              <p:cNvSpPr>
                <a:spLocks/>
              </p:cNvSpPr>
              <p:nvPr/>
            </p:nvSpPr>
            <p:spPr bwMode="auto">
              <a:xfrm>
                <a:off x="3648075" y="3844925"/>
                <a:ext cx="1588" cy="1588"/>
              </a:xfrm>
              <a:custGeom>
                <a:avLst/>
                <a:gdLst>
                  <a:gd name="T0" fmla="*/ 0 w 1588"/>
                  <a:gd name="T1" fmla="*/ 0 h 1588"/>
                  <a:gd name="T2" fmla="*/ 0 w 1588"/>
                  <a:gd name="T3" fmla="*/ 0 h 1588"/>
                  <a:gd name="T4" fmla="*/ 0 w 1588"/>
                  <a:gd name="T5" fmla="*/ 0 h 1588"/>
                  <a:gd name="T6" fmla="*/ 0 w 1588"/>
                  <a:gd name="T7" fmla="*/ 0 h 1588"/>
                  <a:gd name="T8" fmla="*/ 0 w 1588"/>
                  <a:gd name="T9" fmla="*/ 0 h 1588"/>
                  <a:gd name="T10" fmla="*/ 0 w 1588"/>
                  <a:gd name="T11" fmla="*/ 0 h 1588"/>
                  <a:gd name="T12" fmla="*/ 0 w 1588"/>
                  <a:gd name="T13" fmla="*/ 0 h 158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8"/>
                  <a:gd name="T22" fmla="*/ 0 h 1588"/>
                  <a:gd name="T23" fmla="*/ 1588 w 1588"/>
                  <a:gd name="T24" fmla="*/ 1588 h 158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8" h="1588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58" name="Freeform 295"/>
              <p:cNvSpPr>
                <a:spLocks/>
              </p:cNvSpPr>
              <p:nvPr/>
            </p:nvSpPr>
            <p:spPr bwMode="auto">
              <a:xfrm>
                <a:off x="3648075" y="3844925"/>
                <a:ext cx="1588" cy="1588"/>
              </a:xfrm>
              <a:custGeom>
                <a:avLst/>
                <a:gdLst>
                  <a:gd name="T0" fmla="*/ 0 w 1588"/>
                  <a:gd name="T1" fmla="*/ 0 h 1588"/>
                  <a:gd name="T2" fmla="*/ 0 w 1588"/>
                  <a:gd name="T3" fmla="*/ 0 h 1588"/>
                  <a:gd name="T4" fmla="*/ 0 w 1588"/>
                  <a:gd name="T5" fmla="*/ 0 h 1588"/>
                  <a:gd name="T6" fmla="*/ 0 w 1588"/>
                  <a:gd name="T7" fmla="*/ 0 h 1588"/>
                  <a:gd name="T8" fmla="*/ 0 w 1588"/>
                  <a:gd name="T9" fmla="*/ 0 h 1588"/>
                  <a:gd name="T10" fmla="*/ 0 w 1588"/>
                  <a:gd name="T11" fmla="*/ 0 h 158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1588"/>
                  <a:gd name="T20" fmla="*/ 1588 w 1588"/>
                  <a:gd name="T21" fmla="*/ 1588 h 158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1588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59" name="Rectangle 296"/>
              <p:cNvSpPr>
                <a:spLocks noChangeArrowheads="1"/>
              </p:cNvSpPr>
              <p:nvPr/>
            </p:nvSpPr>
            <p:spPr bwMode="auto">
              <a:xfrm>
                <a:off x="3659188" y="3914775"/>
                <a:ext cx="1587" cy="15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60" name="Freeform 297"/>
              <p:cNvSpPr>
                <a:spLocks/>
              </p:cNvSpPr>
              <p:nvPr/>
            </p:nvSpPr>
            <p:spPr bwMode="auto">
              <a:xfrm>
                <a:off x="3638550" y="3914775"/>
                <a:ext cx="1588" cy="1588"/>
              </a:xfrm>
              <a:custGeom>
                <a:avLst/>
                <a:gdLst>
                  <a:gd name="T0" fmla="*/ 0 w 1588"/>
                  <a:gd name="T1" fmla="*/ 0 h 1588"/>
                  <a:gd name="T2" fmla="*/ 0 w 1588"/>
                  <a:gd name="T3" fmla="*/ 0 h 1588"/>
                  <a:gd name="T4" fmla="*/ 0 w 1588"/>
                  <a:gd name="T5" fmla="*/ 0 h 1588"/>
                  <a:gd name="T6" fmla="*/ 0 w 1588"/>
                  <a:gd name="T7" fmla="*/ 0 h 1588"/>
                  <a:gd name="T8" fmla="*/ 0 w 1588"/>
                  <a:gd name="T9" fmla="*/ 0 h 1588"/>
                  <a:gd name="T10" fmla="*/ 0 w 1588"/>
                  <a:gd name="T11" fmla="*/ 0 h 158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1588"/>
                  <a:gd name="T20" fmla="*/ 1588 w 1588"/>
                  <a:gd name="T21" fmla="*/ 1588 h 158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1588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61" name="Rectangle 298"/>
              <p:cNvSpPr>
                <a:spLocks noChangeArrowheads="1"/>
              </p:cNvSpPr>
              <p:nvPr/>
            </p:nvSpPr>
            <p:spPr bwMode="auto">
              <a:xfrm>
                <a:off x="3668713" y="3914775"/>
                <a:ext cx="1587" cy="15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62" name="Freeform 299"/>
              <p:cNvSpPr>
                <a:spLocks/>
              </p:cNvSpPr>
              <p:nvPr/>
            </p:nvSpPr>
            <p:spPr bwMode="auto">
              <a:xfrm>
                <a:off x="3679825" y="3914775"/>
                <a:ext cx="1588" cy="9525"/>
              </a:xfrm>
              <a:custGeom>
                <a:avLst/>
                <a:gdLst>
                  <a:gd name="T0" fmla="*/ 0 w 1588"/>
                  <a:gd name="T1" fmla="*/ 0 h 6"/>
                  <a:gd name="T2" fmla="*/ 0 w 1588"/>
                  <a:gd name="T3" fmla="*/ 0 h 6"/>
                  <a:gd name="T4" fmla="*/ 0 w 1588"/>
                  <a:gd name="T5" fmla="*/ 9525 h 6"/>
                  <a:gd name="T6" fmla="*/ 0 w 1588"/>
                  <a:gd name="T7" fmla="*/ 9525 h 6"/>
                  <a:gd name="T8" fmla="*/ 0 w 1588"/>
                  <a:gd name="T9" fmla="*/ 0 h 6"/>
                  <a:gd name="T10" fmla="*/ 0 w 1588"/>
                  <a:gd name="T11" fmla="*/ 0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6"/>
                  <a:gd name="T20" fmla="*/ 1588 w 1588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63" name="Rectangle 300"/>
              <p:cNvSpPr>
                <a:spLocks noChangeArrowheads="1"/>
              </p:cNvSpPr>
              <p:nvPr/>
            </p:nvSpPr>
            <p:spPr bwMode="auto">
              <a:xfrm>
                <a:off x="3709988" y="3914775"/>
                <a:ext cx="1587" cy="15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64" name="Freeform 301"/>
              <p:cNvSpPr>
                <a:spLocks/>
              </p:cNvSpPr>
              <p:nvPr/>
            </p:nvSpPr>
            <p:spPr bwMode="auto">
              <a:xfrm>
                <a:off x="3587750" y="3914775"/>
                <a:ext cx="1588" cy="30163"/>
              </a:xfrm>
              <a:custGeom>
                <a:avLst/>
                <a:gdLst>
                  <a:gd name="T0" fmla="*/ 0 w 1588"/>
                  <a:gd name="T1" fmla="*/ 30163 h 19"/>
                  <a:gd name="T2" fmla="*/ 0 w 1588"/>
                  <a:gd name="T3" fmla="*/ 30163 h 19"/>
                  <a:gd name="T4" fmla="*/ 0 w 1588"/>
                  <a:gd name="T5" fmla="*/ 0 h 19"/>
                  <a:gd name="T6" fmla="*/ 0 w 1588"/>
                  <a:gd name="T7" fmla="*/ 0 h 19"/>
                  <a:gd name="T8" fmla="*/ 0 w 1588"/>
                  <a:gd name="T9" fmla="*/ 30163 h 19"/>
                  <a:gd name="T10" fmla="*/ 0 w 1588"/>
                  <a:gd name="T11" fmla="*/ 30163 h 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19"/>
                  <a:gd name="T20" fmla="*/ 1588 w 1588"/>
                  <a:gd name="T21" fmla="*/ 19 h 1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19">
                    <a:moveTo>
                      <a:pt x="0" y="19"/>
                    </a:moveTo>
                    <a:lnTo>
                      <a:pt x="0" y="19"/>
                    </a:lnTo>
                    <a:lnTo>
                      <a:pt x="0" y="0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65" name="Freeform 302"/>
              <p:cNvSpPr>
                <a:spLocks/>
              </p:cNvSpPr>
              <p:nvPr/>
            </p:nvSpPr>
            <p:spPr bwMode="auto">
              <a:xfrm>
                <a:off x="3698875" y="3914775"/>
                <a:ext cx="1588" cy="9525"/>
              </a:xfrm>
              <a:custGeom>
                <a:avLst/>
                <a:gdLst>
                  <a:gd name="T0" fmla="*/ 0 w 1588"/>
                  <a:gd name="T1" fmla="*/ 0 h 6"/>
                  <a:gd name="T2" fmla="*/ 0 w 1588"/>
                  <a:gd name="T3" fmla="*/ 0 h 6"/>
                  <a:gd name="T4" fmla="*/ 0 w 1588"/>
                  <a:gd name="T5" fmla="*/ 9525 h 6"/>
                  <a:gd name="T6" fmla="*/ 0 w 1588"/>
                  <a:gd name="T7" fmla="*/ 9525 h 6"/>
                  <a:gd name="T8" fmla="*/ 0 w 1588"/>
                  <a:gd name="T9" fmla="*/ 9525 h 6"/>
                  <a:gd name="T10" fmla="*/ 0 w 1588"/>
                  <a:gd name="T11" fmla="*/ 9525 h 6"/>
                  <a:gd name="T12" fmla="*/ 0 w 1588"/>
                  <a:gd name="T13" fmla="*/ 0 h 6"/>
                  <a:gd name="T14" fmla="*/ 0 w 1588"/>
                  <a:gd name="T15" fmla="*/ 0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88"/>
                  <a:gd name="T25" fmla="*/ 0 h 6"/>
                  <a:gd name="T26" fmla="*/ 1588 w 1588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88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66" name="Freeform 303"/>
              <p:cNvSpPr>
                <a:spLocks/>
              </p:cNvSpPr>
              <p:nvPr/>
            </p:nvSpPr>
            <p:spPr bwMode="auto">
              <a:xfrm>
                <a:off x="3587750" y="3924300"/>
                <a:ext cx="1588" cy="20638"/>
              </a:xfrm>
              <a:custGeom>
                <a:avLst/>
                <a:gdLst>
                  <a:gd name="T0" fmla="*/ 0 w 1588"/>
                  <a:gd name="T1" fmla="*/ 20638 h 13"/>
                  <a:gd name="T2" fmla="*/ 0 w 1588"/>
                  <a:gd name="T3" fmla="*/ 20638 h 13"/>
                  <a:gd name="T4" fmla="*/ 0 w 1588"/>
                  <a:gd name="T5" fmla="*/ 0 h 13"/>
                  <a:gd name="T6" fmla="*/ 0 w 1588"/>
                  <a:gd name="T7" fmla="*/ 0 h 13"/>
                  <a:gd name="T8" fmla="*/ 0 w 1588"/>
                  <a:gd name="T9" fmla="*/ 11113 h 13"/>
                  <a:gd name="T10" fmla="*/ 0 w 1588"/>
                  <a:gd name="T11" fmla="*/ 20638 h 13"/>
                  <a:gd name="T12" fmla="*/ 0 w 1588"/>
                  <a:gd name="T13" fmla="*/ 20638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8"/>
                  <a:gd name="T22" fmla="*/ 0 h 13"/>
                  <a:gd name="T23" fmla="*/ 1588 w 158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8" h="13">
                    <a:moveTo>
                      <a:pt x="0" y="13"/>
                    </a:moveTo>
                    <a:lnTo>
                      <a:pt x="0" y="13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67" name="Rectangle 304"/>
              <p:cNvSpPr>
                <a:spLocks noChangeArrowheads="1"/>
              </p:cNvSpPr>
              <p:nvPr/>
            </p:nvSpPr>
            <p:spPr bwMode="auto">
              <a:xfrm>
                <a:off x="3659188" y="3924300"/>
                <a:ext cx="1587" cy="15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68" name="Freeform 305"/>
              <p:cNvSpPr>
                <a:spLocks/>
              </p:cNvSpPr>
              <p:nvPr/>
            </p:nvSpPr>
            <p:spPr bwMode="auto">
              <a:xfrm>
                <a:off x="3578225" y="3924300"/>
                <a:ext cx="1588" cy="30163"/>
              </a:xfrm>
              <a:custGeom>
                <a:avLst/>
                <a:gdLst>
                  <a:gd name="T0" fmla="*/ 0 w 1588"/>
                  <a:gd name="T1" fmla="*/ 30163 h 19"/>
                  <a:gd name="T2" fmla="*/ 0 w 1588"/>
                  <a:gd name="T3" fmla="*/ 30163 h 19"/>
                  <a:gd name="T4" fmla="*/ 0 w 1588"/>
                  <a:gd name="T5" fmla="*/ 0 h 19"/>
                  <a:gd name="T6" fmla="*/ 0 w 1588"/>
                  <a:gd name="T7" fmla="*/ 0 h 19"/>
                  <a:gd name="T8" fmla="*/ 0 w 1588"/>
                  <a:gd name="T9" fmla="*/ 20638 h 19"/>
                  <a:gd name="T10" fmla="*/ 0 w 1588"/>
                  <a:gd name="T11" fmla="*/ 30163 h 19"/>
                  <a:gd name="T12" fmla="*/ 0 w 1588"/>
                  <a:gd name="T13" fmla="*/ 30163 h 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8"/>
                  <a:gd name="T22" fmla="*/ 0 h 19"/>
                  <a:gd name="T23" fmla="*/ 1588 w 1588"/>
                  <a:gd name="T24" fmla="*/ 19 h 1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8" h="19">
                    <a:moveTo>
                      <a:pt x="0" y="19"/>
                    </a:moveTo>
                    <a:lnTo>
                      <a:pt x="0" y="19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69" name="Freeform 306"/>
              <p:cNvSpPr>
                <a:spLocks/>
              </p:cNvSpPr>
              <p:nvPr/>
            </p:nvSpPr>
            <p:spPr bwMode="auto">
              <a:xfrm>
                <a:off x="3568700" y="3924300"/>
                <a:ext cx="9525" cy="30163"/>
              </a:xfrm>
              <a:custGeom>
                <a:avLst/>
                <a:gdLst>
                  <a:gd name="T0" fmla="*/ 0 w 6"/>
                  <a:gd name="T1" fmla="*/ 0 h 19"/>
                  <a:gd name="T2" fmla="*/ 0 w 6"/>
                  <a:gd name="T3" fmla="*/ 0 h 19"/>
                  <a:gd name="T4" fmla="*/ 0 w 6"/>
                  <a:gd name="T5" fmla="*/ 20638 h 19"/>
                  <a:gd name="T6" fmla="*/ 9525 w 6"/>
                  <a:gd name="T7" fmla="*/ 30163 h 19"/>
                  <a:gd name="T8" fmla="*/ 9525 w 6"/>
                  <a:gd name="T9" fmla="*/ 30163 h 19"/>
                  <a:gd name="T10" fmla="*/ 0 w 6"/>
                  <a:gd name="T11" fmla="*/ 0 h 19"/>
                  <a:gd name="T12" fmla="*/ 0 w 6"/>
                  <a:gd name="T13" fmla="*/ 0 h 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19"/>
                  <a:gd name="T23" fmla="*/ 6 w 6"/>
                  <a:gd name="T24" fmla="*/ 19 h 1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19">
                    <a:moveTo>
                      <a:pt x="0" y="0"/>
                    </a:moveTo>
                    <a:lnTo>
                      <a:pt x="0" y="0"/>
                    </a:lnTo>
                    <a:lnTo>
                      <a:pt x="0" y="13"/>
                    </a:lnTo>
                    <a:lnTo>
                      <a:pt x="6" y="1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70" name="Rectangle 307"/>
              <p:cNvSpPr>
                <a:spLocks noChangeArrowheads="1"/>
              </p:cNvSpPr>
              <p:nvPr/>
            </p:nvSpPr>
            <p:spPr bwMode="auto">
              <a:xfrm>
                <a:off x="3648075" y="3935413"/>
                <a:ext cx="1588" cy="158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71" name="Rectangle 308"/>
              <p:cNvSpPr>
                <a:spLocks noChangeArrowheads="1"/>
              </p:cNvSpPr>
              <p:nvPr/>
            </p:nvSpPr>
            <p:spPr bwMode="auto">
              <a:xfrm>
                <a:off x="3648075" y="3935413"/>
                <a:ext cx="1588" cy="158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72" name="Freeform 309"/>
              <p:cNvSpPr>
                <a:spLocks/>
              </p:cNvSpPr>
              <p:nvPr/>
            </p:nvSpPr>
            <p:spPr bwMode="auto">
              <a:xfrm>
                <a:off x="3557588" y="3944938"/>
                <a:ext cx="1587" cy="9525"/>
              </a:xfrm>
              <a:custGeom>
                <a:avLst/>
                <a:gdLst>
                  <a:gd name="T0" fmla="*/ 0 w 1588"/>
                  <a:gd name="T1" fmla="*/ 0 h 6"/>
                  <a:gd name="T2" fmla="*/ 0 w 1588"/>
                  <a:gd name="T3" fmla="*/ 0 h 6"/>
                  <a:gd name="T4" fmla="*/ 0 w 1588"/>
                  <a:gd name="T5" fmla="*/ 0 h 6"/>
                  <a:gd name="T6" fmla="*/ 0 w 1588"/>
                  <a:gd name="T7" fmla="*/ 0 h 6"/>
                  <a:gd name="T8" fmla="*/ 0 w 1588"/>
                  <a:gd name="T9" fmla="*/ 9525 h 6"/>
                  <a:gd name="T10" fmla="*/ 0 w 1588"/>
                  <a:gd name="T11" fmla="*/ 9525 h 6"/>
                  <a:gd name="T12" fmla="*/ 0 w 1588"/>
                  <a:gd name="T13" fmla="*/ 0 h 6"/>
                  <a:gd name="T14" fmla="*/ 0 w 1588"/>
                  <a:gd name="T15" fmla="*/ 0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88"/>
                  <a:gd name="T25" fmla="*/ 0 h 6"/>
                  <a:gd name="T26" fmla="*/ 1588 w 1588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88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73" name="Freeform 310"/>
              <p:cNvSpPr>
                <a:spLocks/>
              </p:cNvSpPr>
              <p:nvPr/>
            </p:nvSpPr>
            <p:spPr bwMode="auto">
              <a:xfrm>
                <a:off x="3557588" y="3954463"/>
                <a:ext cx="1587" cy="1587"/>
              </a:xfrm>
              <a:custGeom>
                <a:avLst/>
                <a:gdLst>
                  <a:gd name="T0" fmla="*/ 0 w 1588"/>
                  <a:gd name="T1" fmla="*/ 0 h 1588"/>
                  <a:gd name="T2" fmla="*/ 0 w 1588"/>
                  <a:gd name="T3" fmla="*/ 0 h 1588"/>
                  <a:gd name="T4" fmla="*/ 0 w 1588"/>
                  <a:gd name="T5" fmla="*/ 0 h 1588"/>
                  <a:gd name="T6" fmla="*/ 0 w 1588"/>
                  <a:gd name="T7" fmla="*/ 0 h 1588"/>
                  <a:gd name="T8" fmla="*/ 0 w 1588"/>
                  <a:gd name="T9" fmla="*/ 0 h 1588"/>
                  <a:gd name="T10" fmla="*/ 0 w 1588"/>
                  <a:gd name="T11" fmla="*/ 0 h 158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1588"/>
                  <a:gd name="T20" fmla="*/ 1588 w 1588"/>
                  <a:gd name="T21" fmla="*/ 1588 h 158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1588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74" name="Freeform 311"/>
              <p:cNvSpPr>
                <a:spLocks/>
              </p:cNvSpPr>
              <p:nvPr/>
            </p:nvSpPr>
            <p:spPr bwMode="auto">
              <a:xfrm>
                <a:off x="3557588" y="3954463"/>
                <a:ext cx="11112" cy="11112"/>
              </a:xfrm>
              <a:custGeom>
                <a:avLst/>
                <a:gdLst>
                  <a:gd name="T0" fmla="*/ 11112 w 7"/>
                  <a:gd name="T1" fmla="*/ 0 h 7"/>
                  <a:gd name="T2" fmla="*/ 11112 w 7"/>
                  <a:gd name="T3" fmla="*/ 0 h 7"/>
                  <a:gd name="T4" fmla="*/ 0 w 7"/>
                  <a:gd name="T5" fmla="*/ 0 h 7"/>
                  <a:gd name="T6" fmla="*/ 0 w 7"/>
                  <a:gd name="T7" fmla="*/ 11112 h 7"/>
                  <a:gd name="T8" fmla="*/ 0 w 7"/>
                  <a:gd name="T9" fmla="*/ 11112 h 7"/>
                  <a:gd name="T10" fmla="*/ 11112 w 7"/>
                  <a:gd name="T11" fmla="*/ 11112 h 7"/>
                  <a:gd name="T12" fmla="*/ 11112 w 7"/>
                  <a:gd name="T13" fmla="*/ 0 h 7"/>
                  <a:gd name="T14" fmla="*/ 11112 w 7"/>
                  <a:gd name="T15" fmla="*/ 0 h 7"/>
                  <a:gd name="T16" fmla="*/ 11112 w 7"/>
                  <a:gd name="T17" fmla="*/ 0 h 7"/>
                  <a:gd name="T18" fmla="*/ 11112 w 7"/>
                  <a:gd name="T19" fmla="*/ 0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"/>
                  <a:gd name="T31" fmla="*/ 0 h 7"/>
                  <a:gd name="T32" fmla="*/ 7 w 7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" h="7">
                    <a:moveTo>
                      <a:pt x="7" y="0"/>
                    </a:moveTo>
                    <a:lnTo>
                      <a:pt x="7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7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75" name="Freeform 312"/>
              <p:cNvSpPr>
                <a:spLocks/>
              </p:cNvSpPr>
              <p:nvPr/>
            </p:nvSpPr>
            <p:spPr bwMode="auto">
              <a:xfrm>
                <a:off x="3587750" y="3954463"/>
                <a:ext cx="1588" cy="20637"/>
              </a:xfrm>
              <a:custGeom>
                <a:avLst/>
                <a:gdLst>
                  <a:gd name="T0" fmla="*/ 0 w 1588"/>
                  <a:gd name="T1" fmla="*/ 20637 h 13"/>
                  <a:gd name="T2" fmla="*/ 0 w 1588"/>
                  <a:gd name="T3" fmla="*/ 20637 h 13"/>
                  <a:gd name="T4" fmla="*/ 0 w 1588"/>
                  <a:gd name="T5" fmla="*/ 11112 h 13"/>
                  <a:gd name="T6" fmla="*/ 0 w 1588"/>
                  <a:gd name="T7" fmla="*/ 0 h 13"/>
                  <a:gd name="T8" fmla="*/ 0 w 1588"/>
                  <a:gd name="T9" fmla="*/ 0 h 13"/>
                  <a:gd name="T10" fmla="*/ 0 w 1588"/>
                  <a:gd name="T11" fmla="*/ 20637 h 13"/>
                  <a:gd name="T12" fmla="*/ 0 w 1588"/>
                  <a:gd name="T13" fmla="*/ 2063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8"/>
                  <a:gd name="T22" fmla="*/ 0 h 13"/>
                  <a:gd name="T23" fmla="*/ 1588 w 158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8" h="13">
                    <a:moveTo>
                      <a:pt x="0" y="13"/>
                    </a:moveTo>
                    <a:lnTo>
                      <a:pt x="0" y="13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76" name="Freeform 313"/>
              <p:cNvSpPr>
                <a:spLocks/>
              </p:cNvSpPr>
              <p:nvPr/>
            </p:nvSpPr>
            <p:spPr bwMode="auto">
              <a:xfrm>
                <a:off x="3587750" y="3954463"/>
                <a:ext cx="1588" cy="30162"/>
              </a:xfrm>
              <a:custGeom>
                <a:avLst/>
                <a:gdLst>
                  <a:gd name="T0" fmla="*/ 0 w 1588"/>
                  <a:gd name="T1" fmla="*/ 30162 h 19"/>
                  <a:gd name="T2" fmla="*/ 0 w 1588"/>
                  <a:gd name="T3" fmla="*/ 30162 h 19"/>
                  <a:gd name="T4" fmla="*/ 0 w 1588"/>
                  <a:gd name="T5" fmla="*/ 11112 h 19"/>
                  <a:gd name="T6" fmla="*/ 0 w 1588"/>
                  <a:gd name="T7" fmla="*/ 0 h 19"/>
                  <a:gd name="T8" fmla="*/ 0 w 1588"/>
                  <a:gd name="T9" fmla="*/ 0 h 19"/>
                  <a:gd name="T10" fmla="*/ 0 w 1588"/>
                  <a:gd name="T11" fmla="*/ 30162 h 19"/>
                  <a:gd name="T12" fmla="*/ 0 w 1588"/>
                  <a:gd name="T13" fmla="*/ 30162 h 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8"/>
                  <a:gd name="T22" fmla="*/ 0 h 19"/>
                  <a:gd name="T23" fmla="*/ 1588 w 1588"/>
                  <a:gd name="T24" fmla="*/ 19 h 1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8" h="19">
                    <a:moveTo>
                      <a:pt x="0" y="19"/>
                    </a:moveTo>
                    <a:lnTo>
                      <a:pt x="0" y="19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77" name="Freeform 314"/>
              <p:cNvSpPr>
                <a:spLocks/>
              </p:cNvSpPr>
              <p:nvPr/>
            </p:nvSpPr>
            <p:spPr bwMode="auto">
              <a:xfrm>
                <a:off x="3578225" y="3965575"/>
                <a:ext cx="1588" cy="19050"/>
              </a:xfrm>
              <a:custGeom>
                <a:avLst/>
                <a:gdLst>
                  <a:gd name="T0" fmla="*/ 0 w 1588"/>
                  <a:gd name="T1" fmla="*/ 0 h 12"/>
                  <a:gd name="T2" fmla="*/ 0 w 1588"/>
                  <a:gd name="T3" fmla="*/ 0 h 12"/>
                  <a:gd name="T4" fmla="*/ 0 w 1588"/>
                  <a:gd name="T5" fmla="*/ 9525 h 12"/>
                  <a:gd name="T6" fmla="*/ 0 w 1588"/>
                  <a:gd name="T7" fmla="*/ 19050 h 12"/>
                  <a:gd name="T8" fmla="*/ 0 w 1588"/>
                  <a:gd name="T9" fmla="*/ 19050 h 12"/>
                  <a:gd name="T10" fmla="*/ 0 w 1588"/>
                  <a:gd name="T11" fmla="*/ 9525 h 12"/>
                  <a:gd name="T12" fmla="*/ 0 w 1588"/>
                  <a:gd name="T13" fmla="*/ 0 h 12"/>
                  <a:gd name="T14" fmla="*/ 0 w 1588"/>
                  <a:gd name="T15" fmla="*/ 0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88"/>
                  <a:gd name="T25" fmla="*/ 0 h 12"/>
                  <a:gd name="T26" fmla="*/ 1588 w 1588"/>
                  <a:gd name="T27" fmla="*/ 12 h 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88" h="12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78" name="Freeform 315"/>
              <p:cNvSpPr>
                <a:spLocks/>
              </p:cNvSpPr>
              <p:nvPr/>
            </p:nvSpPr>
            <p:spPr bwMode="auto">
              <a:xfrm>
                <a:off x="3568700" y="3965575"/>
                <a:ext cx="9525" cy="19050"/>
              </a:xfrm>
              <a:custGeom>
                <a:avLst/>
                <a:gdLst>
                  <a:gd name="T0" fmla="*/ 9525 w 6"/>
                  <a:gd name="T1" fmla="*/ 19050 h 12"/>
                  <a:gd name="T2" fmla="*/ 9525 w 6"/>
                  <a:gd name="T3" fmla="*/ 19050 h 12"/>
                  <a:gd name="T4" fmla="*/ 0 w 6"/>
                  <a:gd name="T5" fmla="*/ 0 h 12"/>
                  <a:gd name="T6" fmla="*/ 0 w 6"/>
                  <a:gd name="T7" fmla="*/ 0 h 12"/>
                  <a:gd name="T8" fmla="*/ 9525 w 6"/>
                  <a:gd name="T9" fmla="*/ 19050 h 12"/>
                  <a:gd name="T10" fmla="*/ 9525 w 6"/>
                  <a:gd name="T11" fmla="*/ 1905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12"/>
                  <a:gd name="T20" fmla="*/ 6 w 6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12">
                    <a:moveTo>
                      <a:pt x="6" y="12"/>
                    </a:moveTo>
                    <a:lnTo>
                      <a:pt x="6" y="12"/>
                    </a:lnTo>
                    <a:lnTo>
                      <a:pt x="0" y="0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79" name="Freeform 316"/>
              <p:cNvSpPr>
                <a:spLocks/>
              </p:cNvSpPr>
              <p:nvPr/>
            </p:nvSpPr>
            <p:spPr bwMode="auto">
              <a:xfrm>
                <a:off x="3648075" y="3965575"/>
                <a:ext cx="1588" cy="1588"/>
              </a:xfrm>
              <a:custGeom>
                <a:avLst/>
                <a:gdLst>
                  <a:gd name="T0" fmla="*/ 0 w 1588"/>
                  <a:gd name="T1" fmla="*/ 0 h 1588"/>
                  <a:gd name="T2" fmla="*/ 0 w 1588"/>
                  <a:gd name="T3" fmla="*/ 0 h 1588"/>
                  <a:gd name="T4" fmla="*/ 0 w 1588"/>
                  <a:gd name="T5" fmla="*/ 0 h 1588"/>
                  <a:gd name="T6" fmla="*/ 0 w 1588"/>
                  <a:gd name="T7" fmla="*/ 0 h 1588"/>
                  <a:gd name="T8" fmla="*/ 0 w 1588"/>
                  <a:gd name="T9" fmla="*/ 0 h 1588"/>
                  <a:gd name="T10" fmla="*/ 0 w 1588"/>
                  <a:gd name="T11" fmla="*/ 0 h 158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1588"/>
                  <a:gd name="T20" fmla="*/ 1588 w 1588"/>
                  <a:gd name="T21" fmla="*/ 1588 h 158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1588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80" name="Freeform 317"/>
              <p:cNvSpPr>
                <a:spLocks/>
              </p:cNvSpPr>
              <p:nvPr/>
            </p:nvSpPr>
            <p:spPr bwMode="auto">
              <a:xfrm>
                <a:off x="3568700" y="3965575"/>
                <a:ext cx="1588" cy="30163"/>
              </a:xfrm>
              <a:custGeom>
                <a:avLst/>
                <a:gdLst>
                  <a:gd name="T0" fmla="*/ 0 w 1588"/>
                  <a:gd name="T1" fmla="*/ 30163 h 19"/>
                  <a:gd name="T2" fmla="*/ 0 w 1588"/>
                  <a:gd name="T3" fmla="*/ 30163 h 19"/>
                  <a:gd name="T4" fmla="*/ 0 w 1588"/>
                  <a:gd name="T5" fmla="*/ 19050 h 19"/>
                  <a:gd name="T6" fmla="*/ 0 w 1588"/>
                  <a:gd name="T7" fmla="*/ 0 h 19"/>
                  <a:gd name="T8" fmla="*/ 0 w 1588"/>
                  <a:gd name="T9" fmla="*/ 0 h 19"/>
                  <a:gd name="T10" fmla="*/ 0 w 1588"/>
                  <a:gd name="T11" fmla="*/ 30163 h 19"/>
                  <a:gd name="T12" fmla="*/ 0 w 1588"/>
                  <a:gd name="T13" fmla="*/ 30163 h 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8"/>
                  <a:gd name="T22" fmla="*/ 0 h 19"/>
                  <a:gd name="T23" fmla="*/ 1588 w 1588"/>
                  <a:gd name="T24" fmla="*/ 19 h 1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8" h="19">
                    <a:moveTo>
                      <a:pt x="0" y="19"/>
                    </a:moveTo>
                    <a:lnTo>
                      <a:pt x="0" y="19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81" name="Freeform 318"/>
              <p:cNvSpPr>
                <a:spLocks/>
              </p:cNvSpPr>
              <p:nvPr/>
            </p:nvSpPr>
            <p:spPr bwMode="auto">
              <a:xfrm>
                <a:off x="3557588" y="3975100"/>
                <a:ext cx="1587" cy="20638"/>
              </a:xfrm>
              <a:custGeom>
                <a:avLst/>
                <a:gdLst>
                  <a:gd name="T0" fmla="*/ 0 w 1588"/>
                  <a:gd name="T1" fmla="*/ 20638 h 13"/>
                  <a:gd name="T2" fmla="*/ 0 w 1588"/>
                  <a:gd name="T3" fmla="*/ 20638 h 13"/>
                  <a:gd name="T4" fmla="*/ 0 w 1588"/>
                  <a:gd name="T5" fmla="*/ 0 h 13"/>
                  <a:gd name="T6" fmla="*/ 0 w 1588"/>
                  <a:gd name="T7" fmla="*/ 0 h 13"/>
                  <a:gd name="T8" fmla="*/ 0 w 1588"/>
                  <a:gd name="T9" fmla="*/ 9525 h 13"/>
                  <a:gd name="T10" fmla="*/ 0 w 1588"/>
                  <a:gd name="T11" fmla="*/ 20638 h 13"/>
                  <a:gd name="T12" fmla="*/ 0 w 1588"/>
                  <a:gd name="T13" fmla="*/ 20638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8"/>
                  <a:gd name="T22" fmla="*/ 0 h 13"/>
                  <a:gd name="T23" fmla="*/ 1588 w 158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8" h="13">
                    <a:moveTo>
                      <a:pt x="0" y="13"/>
                    </a:moveTo>
                    <a:lnTo>
                      <a:pt x="0" y="1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82" name="Freeform 319"/>
              <p:cNvSpPr>
                <a:spLocks/>
              </p:cNvSpPr>
              <p:nvPr/>
            </p:nvSpPr>
            <p:spPr bwMode="auto">
              <a:xfrm>
                <a:off x="3659188" y="3984625"/>
                <a:ext cx="1587" cy="1588"/>
              </a:xfrm>
              <a:custGeom>
                <a:avLst/>
                <a:gdLst>
                  <a:gd name="T0" fmla="*/ 0 w 1588"/>
                  <a:gd name="T1" fmla="*/ 0 h 1588"/>
                  <a:gd name="T2" fmla="*/ 0 w 1588"/>
                  <a:gd name="T3" fmla="*/ 0 h 1588"/>
                  <a:gd name="T4" fmla="*/ 0 w 1588"/>
                  <a:gd name="T5" fmla="*/ 0 h 1588"/>
                  <a:gd name="T6" fmla="*/ 0 w 1588"/>
                  <a:gd name="T7" fmla="*/ 0 h 1588"/>
                  <a:gd name="T8" fmla="*/ 0 w 1588"/>
                  <a:gd name="T9" fmla="*/ 0 h 1588"/>
                  <a:gd name="T10" fmla="*/ 0 w 1588"/>
                  <a:gd name="T11" fmla="*/ 0 h 1588"/>
                  <a:gd name="T12" fmla="*/ 0 w 1588"/>
                  <a:gd name="T13" fmla="*/ 0 h 158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8"/>
                  <a:gd name="T22" fmla="*/ 0 h 1588"/>
                  <a:gd name="T23" fmla="*/ 1588 w 1588"/>
                  <a:gd name="T24" fmla="*/ 1588 h 158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8" h="1588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83" name="Freeform 320"/>
              <p:cNvSpPr>
                <a:spLocks/>
              </p:cNvSpPr>
              <p:nvPr/>
            </p:nvSpPr>
            <p:spPr bwMode="auto">
              <a:xfrm>
                <a:off x="3729038" y="3984625"/>
                <a:ext cx="1587" cy="20638"/>
              </a:xfrm>
              <a:custGeom>
                <a:avLst/>
                <a:gdLst>
                  <a:gd name="T0" fmla="*/ 0 w 1588"/>
                  <a:gd name="T1" fmla="*/ 20638 h 13"/>
                  <a:gd name="T2" fmla="*/ 0 w 1588"/>
                  <a:gd name="T3" fmla="*/ 20638 h 13"/>
                  <a:gd name="T4" fmla="*/ 0 w 1588"/>
                  <a:gd name="T5" fmla="*/ 0 h 13"/>
                  <a:gd name="T6" fmla="*/ 0 w 1588"/>
                  <a:gd name="T7" fmla="*/ 0 h 13"/>
                  <a:gd name="T8" fmla="*/ 0 w 1588"/>
                  <a:gd name="T9" fmla="*/ 20638 h 13"/>
                  <a:gd name="T10" fmla="*/ 0 w 1588"/>
                  <a:gd name="T11" fmla="*/ 20638 h 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13"/>
                  <a:gd name="T20" fmla="*/ 1588 w 1588"/>
                  <a:gd name="T21" fmla="*/ 13 h 1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13">
                    <a:moveTo>
                      <a:pt x="0" y="13"/>
                    </a:moveTo>
                    <a:lnTo>
                      <a:pt x="0" y="13"/>
                    </a:lnTo>
                    <a:lnTo>
                      <a:pt x="0" y="0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84" name="Freeform 322"/>
              <p:cNvSpPr>
                <a:spLocks/>
              </p:cNvSpPr>
              <p:nvPr/>
            </p:nvSpPr>
            <p:spPr bwMode="auto">
              <a:xfrm>
                <a:off x="3659188" y="3995738"/>
                <a:ext cx="1587" cy="1587"/>
              </a:xfrm>
              <a:custGeom>
                <a:avLst/>
                <a:gdLst>
                  <a:gd name="T0" fmla="*/ 0 w 1588"/>
                  <a:gd name="T1" fmla="*/ 0 h 1588"/>
                  <a:gd name="T2" fmla="*/ 0 w 1588"/>
                  <a:gd name="T3" fmla="*/ 0 h 1588"/>
                  <a:gd name="T4" fmla="*/ 0 w 1588"/>
                  <a:gd name="T5" fmla="*/ 0 h 1588"/>
                  <a:gd name="T6" fmla="*/ 0 w 1588"/>
                  <a:gd name="T7" fmla="*/ 0 h 1588"/>
                  <a:gd name="T8" fmla="*/ 0 w 1588"/>
                  <a:gd name="T9" fmla="*/ 0 h 1588"/>
                  <a:gd name="T10" fmla="*/ 0 w 1588"/>
                  <a:gd name="T11" fmla="*/ 0 h 158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1588"/>
                  <a:gd name="T20" fmla="*/ 1588 w 1588"/>
                  <a:gd name="T21" fmla="*/ 1588 h 158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1588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85" name="Rectangle 323"/>
              <p:cNvSpPr>
                <a:spLocks noChangeArrowheads="1"/>
              </p:cNvSpPr>
              <p:nvPr/>
            </p:nvSpPr>
            <p:spPr bwMode="auto">
              <a:xfrm>
                <a:off x="3648075" y="3995738"/>
                <a:ext cx="1588" cy="158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86" name="Freeform 324"/>
              <p:cNvSpPr>
                <a:spLocks/>
              </p:cNvSpPr>
              <p:nvPr/>
            </p:nvSpPr>
            <p:spPr bwMode="auto">
              <a:xfrm>
                <a:off x="3538538" y="3995738"/>
                <a:ext cx="1587" cy="1587"/>
              </a:xfrm>
              <a:custGeom>
                <a:avLst/>
                <a:gdLst>
                  <a:gd name="T0" fmla="*/ 0 w 1588"/>
                  <a:gd name="T1" fmla="*/ 0 h 1588"/>
                  <a:gd name="T2" fmla="*/ 0 w 1588"/>
                  <a:gd name="T3" fmla="*/ 0 h 1588"/>
                  <a:gd name="T4" fmla="*/ 0 w 1588"/>
                  <a:gd name="T5" fmla="*/ 0 h 1588"/>
                  <a:gd name="T6" fmla="*/ 0 w 1588"/>
                  <a:gd name="T7" fmla="*/ 0 h 1588"/>
                  <a:gd name="T8" fmla="*/ 0 w 1588"/>
                  <a:gd name="T9" fmla="*/ 0 h 1588"/>
                  <a:gd name="T10" fmla="*/ 0 w 1588"/>
                  <a:gd name="T11" fmla="*/ 0 h 158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1588"/>
                  <a:gd name="T20" fmla="*/ 1588 w 1588"/>
                  <a:gd name="T21" fmla="*/ 1588 h 158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1588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87" name="Freeform 325"/>
              <p:cNvSpPr>
                <a:spLocks/>
              </p:cNvSpPr>
              <p:nvPr/>
            </p:nvSpPr>
            <p:spPr bwMode="auto">
              <a:xfrm>
                <a:off x="3587750" y="3995738"/>
                <a:ext cx="1588" cy="20637"/>
              </a:xfrm>
              <a:custGeom>
                <a:avLst/>
                <a:gdLst>
                  <a:gd name="T0" fmla="*/ 0 w 1588"/>
                  <a:gd name="T1" fmla="*/ 20637 h 13"/>
                  <a:gd name="T2" fmla="*/ 0 w 1588"/>
                  <a:gd name="T3" fmla="*/ 20637 h 13"/>
                  <a:gd name="T4" fmla="*/ 0 w 1588"/>
                  <a:gd name="T5" fmla="*/ 0 h 13"/>
                  <a:gd name="T6" fmla="*/ 0 w 1588"/>
                  <a:gd name="T7" fmla="*/ 0 h 13"/>
                  <a:gd name="T8" fmla="*/ 0 w 1588"/>
                  <a:gd name="T9" fmla="*/ 9525 h 13"/>
                  <a:gd name="T10" fmla="*/ 0 w 1588"/>
                  <a:gd name="T11" fmla="*/ 20637 h 13"/>
                  <a:gd name="T12" fmla="*/ 0 w 1588"/>
                  <a:gd name="T13" fmla="*/ 2063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8"/>
                  <a:gd name="T22" fmla="*/ 0 h 13"/>
                  <a:gd name="T23" fmla="*/ 1588 w 158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8" h="13">
                    <a:moveTo>
                      <a:pt x="0" y="13"/>
                    </a:moveTo>
                    <a:lnTo>
                      <a:pt x="0" y="1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88" name="Rectangle 326"/>
              <p:cNvSpPr>
                <a:spLocks noChangeArrowheads="1"/>
              </p:cNvSpPr>
              <p:nvPr/>
            </p:nvSpPr>
            <p:spPr bwMode="auto">
              <a:xfrm>
                <a:off x="3538538" y="3995738"/>
                <a:ext cx="1587" cy="158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89" name="Freeform 327"/>
              <p:cNvSpPr>
                <a:spLocks/>
              </p:cNvSpPr>
              <p:nvPr/>
            </p:nvSpPr>
            <p:spPr bwMode="auto">
              <a:xfrm>
                <a:off x="3587750" y="4005263"/>
                <a:ext cx="11113" cy="11112"/>
              </a:xfrm>
              <a:custGeom>
                <a:avLst/>
                <a:gdLst>
                  <a:gd name="T0" fmla="*/ 0 w 7"/>
                  <a:gd name="T1" fmla="*/ 11112 h 7"/>
                  <a:gd name="T2" fmla="*/ 0 w 7"/>
                  <a:gd name="T3" fmla="*/ 11112 h 7"/>
                  <a:gd name="T4" fmla="*/ 11113 w 7"/>
                  <a:gd name="T5" fmla="*/ 0 h 7"/>
                  <a:gd name="T6" fmla="*/ 0 w 7"/>
                  <a:gd name="T7" fmla="*/ 0 h 7"/>
                  <a:gd name="T8" fmla="*/ 0 w 7"/>
                  <a:gd name="T9" fmla="*/ 0 h 7"/>
                  <a:gd name="T10" fmla="*/ 0 w 7"/>
                  <a:gd name="T11" fmla="*/ 11112 h 7"/>
                  <a:gd name="T12" fmla="*/ 0 w 7"/>
                  <a:gd name="T13" fmla="*/ 11112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"/>
                  <a:gd name="T22" fmla="*/ 0 h 7"/>
                  <a:gd name="T23" fmla="*/ 7 w 7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" h="7">
                    <a:moveTo>
                      <a:pt x="0" y="7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90" name="Rectangle 328"/>
              <p:cNvSpPr>
                <a:spLocks noChangeArrowheads="1"/>
              </p:cNvSpPr>
              <p:nvPr/>
            </p:nvSpPr>
            <p:spPr bwMode="auto">
              <a:xfrm>
                <a:off x="3527425" y="4005263"/>
                <a:ext cx="1588" cy="158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91" name="Freeform 329"/>
              <p:cNvSpPr>
                <a:spLocks/>
              </p:cNvSpPr>
              <p:nvPr/>
            </p:nvSpPr>
            <p:spPr bwMode="auto">
              <a:xfrm>
                <a:off x="3578225" y="4005263"/>
                <a:ext cx="1588" cy="11112"/>
              </a:xfrm>
              <a:custGeom>
                <a:avLst/>
                <a:gdLst>
                  <a:gd name="T0" fmla="*/ 0 w 1588"/>
                  <a:gd name="T1" fmla="*/ 0 h 7"/>
                  <a:gd name="T2" fmla="*/ 0 w 1588"/>
                  <a:gd name="T3" fmla="*/ 0 h 7"/>
                  <a:gd name="T4" fmla="*/ 0 w 1588"/>
                  <a:gd name="T5" fmla="*/ 0 h 7"/>
                  <a:gd name="T6" fmla="*/ 0 w 1588"/>
                  <a:gd name="T7" fmla="*/ 11112 h 7"/>
                  <a:gd name="T8" fmla="*/ 0 w 1588"/>
                  <a:gd name="T9" fmla="*/ 11112 h 7"/>
                  <a:gd name="T10" fmla="*/ 0 w 1588"/>
                  <a:gd name="T11" fmla="*/ 0 h 7"/>
                  <a:gd name="T12" fmla="*/ 0 w 1588"/>
                  <a:gd name="T13" fmla="*/ 0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8"/>
                  <a:gd name="T22" fmla="*/ 0 h 7"/>
                  <a:gd name="T23" fmla="*/ 1588 w 1588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8" h="7">
                    <a:moveTo>
                      <a:pt x="0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92" name="Freeform 330"/>
              <p:cNvSpPr>
                <a:spLocks/>
              </p:cNvSpPr>
              <p:nvPr/>
            </p:nvSpPr>
            <p:spPr bwMode="auto">
              <a:xfrm>
                <a:off x="3568700" y="4005263"/>
                <a:ext cx="9525" cy="20637"/>
              </a:xfrm>
              <a:custGeom>
                <a:avLst/>
                <a:gdLst>
                  <a:gd name="T0" fmla="*/ 9525 w 6"/>
                  <a:gd name="T1" fmla="*/ 0 h 13"/>
                  <a:gd name="T2" fmla="*/ 9525 w 6"/>
                  <a:gd name="T3" fmla="*/ 0 h 13"/>
                  <a:gd name="T4" fmla="*/ 0 w 6"/>
                  <a:gd name="T5" fmla="*/ 0 h 13"/>
                  <a:gd name="T6" fmla="*/ 9525 w 6"/>
                  <a:gd name="T7" fmla="*/ 20637 h 13"/>
                  <a:gd name="T8" fmla="*/ 9525 w 6"/>
                  <a:gd name="T9" fmla="*/ 20637 h 13"/>
                  <a:gd name="T10" fmla="*/ 9525 w 6"/>
                  <a:gd name="T11" fmla="*/ 0 h 13"/>
                  <a:gd name="T12" fmla="*/ 9525 w 6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13"/>
                  <a:gd name="T23" fmla="*/ 6 w 6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13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6" y="1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93" name="Freeform 331"/>
              <p:cNvSpPr>
                <a:spLocks/>
              </p:cNvSpPr>
              <p:nvPr/>
            </p:nvSpPr>
            <p:spPr bwMode="auto">
              <a:xfrm>
                <a:off x="3648075" y="4005263"/>
                <a:ext cx="11113" cy="11112"/>
              </a:xfrm>
              <a:custGeom>
                <a:avLst/>
                <a:gdLst>
                  <a:gd name="T0" fmla="*/ 0 w 7"/>
                  <a:gd name="T1" fmla="*/ 0 h 7"/>
                  <a:gd name="T2" fmla="*/ 0 w 7"/>
                  <a:gd name="T3" fmla="*/ 0 h 7"/>
                  <a:gd name="T4" fmla="*/ 0 w 7"/>
                  <a:gd name="T5" fmla="*/ 11112 h 7"/>
                  <a:gd name="T6" fmla="*/ 0 w 7"/>
                  <a:gd name="T7" fmla="*/ 11112 h 7"/>
                  <a:gd name="T8" fmla="*/ 0 w 7"/>
                  <a:gd name="T9" fmla="*/ 0 h 7"/>
                  <a:gd name="T10" fmla="*/ 0 w 7"/>
                  <a:gd name="T11" fmla="*/ 0 h 7"/>
                  <a:gd name="T12" fmla="*/ 11113 w 7"/>
                  <a:gd name="T13" fmla="*/ 0 h 7"/>
                  <a:gd name="T14" fmla="*/ 11113 w 7"/>
                  <a:gd name="T15" fmla="*/ 0 h 7"/>
                  <a:gd name="T16" fmla="*/ 0 w 7"/>
                  <a:gd name="T17" fmla="*/ 0 h 7"/>
                  <a:gd name="T18" fmla="*/ 0 w 7"/>
                  <a:gd name="T19" fmla="*/ 0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"/>
                  <a:gd name="T31" fmla="*/ 0 h 7"/>
                  <a:gd name="T32" fmla="*/ 7 w 7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" h="7">
                    <a:moveTo>
                      <a:pt x="0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94" name="Rectangle 332"/>
              <p:cNvSpPr>
                <a:spLocks noChangeArrowheads="1"/>
              </p:cNvSpPr>
              <p:nvPr/>
            </p:nvSpPr>
            <p:spPr bwMode="auto">
              <a:xfrm>
                <a:off x="3648075" y="4005263"/>
                <a:ext cx="1588" cy="158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95" name="Rectangle 333"/>
              <p:cNvSpPr>
                <a:spLocks noChangeArrowheads="1"/>
              </p:cNvSpPr>
              <p:nvPr/>
            </p:nvSpPr>
            <p:spPr bwMode="auto">
              <a:xfrm>
                <a:off x="3779838" y="4005263"/>
                <a:ext cx="1587" cy="158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96" name="Freeform 334"/>
              <p:cNvSpPr>
                <a:spLocks/>
              </p:cNvSpPr>
              <p:nvPr/>
            </p:nvSpPr>
            <p:spPr bwMode="auto">
              <a:xfrm>
                <a:off x="3729038" y="4016375"/>
                <a:ext cx="1587" cy="9525"/>
              </a:xfrm>
              <a:custGeom>
                <a:avLst/>
                <a:gdLst>
                  <a:gd name="T0" fmla="*/ 0 w 1588"/>
                  <a:gd name="T1" fmla="*/ 9525 h 6"/>
                  <a:gd name="T2" fmla="*/ 0 w 1588"/>
                  <a:gd name="T3" fmla="*/ 9525 h 6"/>
                  <a:gd name="T4" fmla="*/ 0 w 1588"/>
                  <a:gd name="T5" fmla="*/ 0 h 6"/>
                  <a:gd name="T6" fmla="*/ 0 w 1588"/>
                  <a:gd name="T7" fmla="*/ 0 h 6"/>
                  <a:gd name="T8" fmla="*/ 0 w 1588"/>
                  <a:gd name="T9" fmla="*/ 9525 h 6"/>
                  <a:gd name="T10" fmla="*/ 0 w 1588"/>
                  <a:gd name="T11" fmla="*/ 9525 h 6"/>
                  <a:gd name="T12" fmla="*/ 0 w 1588"/>
                  <a:gd name="T13" fmla="*/ 9525 h 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8"/>
                  <a:gd name="T22" fmla="*/ 0 h 6"/>
                  <a:gd name="T23" fmla="*/ 1588 w 1588"/>
                  <a:gd name="T24" fmla="*/ 6 h 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8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97" name="Rectangle 335"/>
              <p:cNvSpPr>
                <a:spLocks noChangeArrowheads="1"/>
              </p:cNvSpPr>
              <p:nvPr/>
            </p:nvSpPr>
            <p:spPr bwMode="auto">
              <a:xfrm>
                <a:off x="3648075" y="4016375"/>
                <a:ext cx="1588" cy="15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98" name="Freeform 336"/>
              <p:cNvSpPr>
                <a:spLocks/>
              </p:cNvSpPr>
              <p:nvPr/>
            </p:nvSpPr>
            <p:spPr bwMode="auto">
              <a:xfrm>
                <a:off x="3729038" y="4016375"/>
                <a:ext cx="1587" cy="9525"/>
              </a:xfrm>
              <a:custGeom>
                <a:avLst/>
                <a:gdLst>
                  <a:gd name="T0" fmla="*/ 0 w 1588"/>
                  <a:gd name="T1" fmla="*/ 0 h 6"/>
                  <a:gd name="T2" fmla="*/ 0 w 1588"/>
                  <a:gd name="T3" fmla="*/ 0 h 6"/>
                  <a:gd name="T4" fmla="*/ 0 w 1588"/>
                  <a:gd name="T5" fmla="*/ 9525 h 6"/>
                  <a:gd name="T6" fmla="*/ 0 w 1588"/>
                  <a:gd name="T7" fmla="*/ 9525 h 6"/>
                  <a:gd name="T8" fmla="*/ 0 w 1588"/>
                  <a:gd name="T9" fmla="*/ 0 h 6"/>
                  <a:gd name="T10" fmla="*/ 0 w 1588"/>
                  <a:gd name="T11" fmla="*/ 0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6"/>
                  <a:gd name="T20" fmla="*/ 1588 w 1588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99" name="Freeform 337"/>
              <p:cNvSpPr>
                <a:spLocks/>
              </p:cNvSpPr>
              <p:nvPr/>
            </p:nvSpPr>
            <p:spPr bwMode="auto">
              <a:xfrm>
                <a:off x="3648075" y="4016375"/>
                <a:ext cx="1588" cy="1588"/>
              </a:xfrm>
              <a:custGeom>
                <a:avLst/>
                <a:gdLst>
                  <a:gd name="T0" fmla="*/ 0 w 1588"/>
                  <a:gd name="T1" fmla="*/ 0 h 1588"/>
                  <a:gd name="T2" fmla="*/ 0 w 1588"/>
                  <a:gd name="T3" fmla="*/ 0 h 1588"/>
                  <a:gd name="T4" fmla="*/ 0 w 1588"/>
                  <a:gd name="T5" fmla="*/ 0 h 1588"/>
                  <a:gd name="T6" fmla="*/ 0 w 1588"/>
                  <a:gd name="T7" fmla="*/ 0 h 1588"/>
                  <a:gd name="T8" fmla="*/ 0 w 1588"/>
                  <a:gd name="T9" fmla="*/ 0 h 1588"/>
                  <a:gd name="T10" fmla="*/ 0 w 1588"/>
                  <a:gd name="T11" fmla="*/ 0 h 1588"/>
                  <a:gd name="T12" fmla="*/ 0 w 1588"/>
                  <a:gd name="T13" fmla="*/ 0 h 1588"/>
                  <a:gd name="T14" fmla="*/ 0 w 1588"/>
                  <a:gd name="T15" fmla="*/ 0 h 1588"/>
                  <a:gd name="T16" fmla="*/ 0 w 1588"/>
                  <a:gd name="T17" fmla="*/ 0 h 1588"/>
                  <a:gd name="T18" fmla="*/ 0 w 1588"/>
                  <a:gd name="T19" fmla="*/ 0 h 158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88"/>
                  <a:gd name="T31" fmla="*/ 0 h 1588"/>
                  <a:gd name="T32" fmla="*/ 1588 w 1588"/>
                  <a:gd name="T33" fmla="*/ 1588 h 158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88" h="1588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00" name="Freeform 338"/>
              <p:cNvSpPr>
                <a:spLocks/>
              </p:cNvSpPr>
              <p:nvPr/>
            </p:nvSpPr>
            <p:spPr bwMode="auto">
              <a:xfrm>
                <a:off x="3648075" y="4016375"/>
                <a:ext cx="1588" cy="9525"/>
              </a:xfrm>
              <a:custGeom>
                <a:avLst/>
                <a:gdLst>
                  <a:gd name="T0" fmla="*/ 0 w 1588"/>
                  <a:gd name="T1" fmla="*/ 0 h 6"/>
                  <a:gd name="T2" fmla="*/ 0 w 1588"/>
                  <a:gd name="T3" fmla="*/ 0 h 6"/>
                  <a:gd name="T4" fmla="*/ 0 w 1588"/>
                  <a:gd name="T5" fmla="*/ 9525 h 6"/>
                  <a:gd name="T6" fmla="*/ 0 w 1588"/>
                  <a:gd name="T7" fmla="*/ 0 h 6"/>
                  <a:gd name="T8" fmla="*/ 0 w 1588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88"/>
                  <a:gd name="T16" fmla="*/ 0 h 6"/>
                  <a:gd name="T17" fmla="*/ 1588 w 1588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88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01" name="Rectangle 339"/>
              <p:cNvSpPr>
                <a:spLocks noChangeArrowheads="1"/>
              </p:cNvSpPr>
              <p:nvPr/>
            </p:nvSpPr>
            <p:spPr bwMode="auto">
              <a:xfrm>
                <a:off x="3587750" y="4025900"/>
                <a:ext cx="1588" cy="15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02" name="Freeform 340"/>
              <p:cNvSpPr>
                <a:spLocks/>
              </p:cNvSpPr>
              <p:nvPr/>
            </p:nvSpPr>
            <p:spPr bwMode="auto">
              <a:xfrm>
                <a:off x="3587750" y="4025900"/>
                <a:ext cx="1588" cy="1588"/>
              </a:xfrm>
              <a:custGeom>
                <a:avLst/>
                <a:gdLst>
                  <a:gd name="T0" fmla="*/ 0 w 1588"/>
                  <a:gd name="T1" fmla="*/ 0 h 1588"/>
                  <a:gd name="T2" fmla="*/ 0 w 1588"/>
                  <a:gd name="T3" fmla="*/ 0 h 1588"/>
                  <a:gd name="T4" fmla="*/ 0 w 1588"/>
                  <a:gd name="T5" fmla="*/ 0 h 1588"/>
                  <a:gd name="T6" fmla="*/ 0 w 1588"/>
                  <a:gd name="T7" fmla="*/ 0 h 1588"/>
                  <a:gd name="T8" fmla="*/ 0 w 1588"/>
                  <a:gd name="T9" fmla="*/ 0 h 1588"/>
                  <a:gd name="T10" fmla="*/ 0 w 1588"/>
                  <a:gd name="T11" fmla="*/ 0 h 158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1588"/>
                  <a:gd name="T20" fmla="*/ 1588 w 1588"/>
                  <a:gd name="T21" fmla="*/ 1588 h 158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1588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03" name="Freeform 341"/>
              <p:cNvSpPr>
                <a:spLocks/>
              </p:cNvSpPr>
              <p:nvPr/>
            </p:nvSpPr>
            <p:spPr bwMode="auto">
              <a:xfrm>
                <a:off x="3587750" y="4025900"/>
                <a:ext cx="1588" cy="9525"/>
              </a:xfrm>
              <a:custGeom>
                <a:avLst/>
                <a:gdLst>
                  <a:gd name="T0" fmla="*/ 0 w 1588"/>
                  <a:gd name="T1" fmla="*/ 0 h 6"/>
                  <a:gd name="T2" fmla="*/ 0 w 1588"/>
                  <a:gd name="T3" fmla="*/ 0 h 6"/>
                  <a:gd name="T4" fmla="*/ 0 w 1588"/>
                  <a:gd name="T5" fmla="*/ 9525 h 6"/>
                  <a:gd name="T6" fmla="*/ 0 w 1588"/>
                  <a:gd name="T7" fmla="*/ 9525 h 6"/>
                  <a:gd name="T8" fmla="*/ 0 w 1588"/>
                  <a:gd name="T9" fmla="*/ 0 h 6"/>
                  <a:gd name="T10" fmla="*/ 0 w 1588"/>
                  <a:gd name="T11" fmla="*/ 0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6"/>
                  <a:gd name="T20" fmla="*/ 1588 w 1588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04" name="Rectangle 342"/>
              <p:cNvSpPr>
                <a:spLocks noChangeArrowheads="1"/>
              </p:cNvSpPr>
              <p:nvPr/>
            </p:nvSpPr>
            <p:spPr bwMode="auto">
              <a:xfrm>
                <a:off x="3578225" y="4025900"/>
                <a:ext cx="1588" cy="15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05" name="Freeform 343"/>
              <p:cNvSpPr>
                <a:spLocks/>
              </p:cNvSpPr>
              <p:nvPr/>
            </p:nvSpPr>
            <p:spPr bwMode="auto">
              <a:xfrm>
                <a:off x="3578225" y="4025900"/>
                <a:ext cx="1588" cy="20638"/>
              </a:xfrm>
              <a:custGeom>
                <a:avLst/>
                <a:gdLst>
                  <a:gd name="T0" fmla="*/ 0 w 1588"/>
                  <a:gd name="T1" fmla="*/ 20638 h 13"/>
                  <a:gd name="T2" fmla="*/ 0 w 1588"/>
                  <a:gd name="T3" fmla="*/ 20638 h 13"/>
                  <a:gd name="T4" fmla="*/ 0 w 1588"/>
                  <a:gd name="T5" fmla="*/ 0 h 13"/>
                  <a:gd name="T6" fmla="*/ 0 w 1588"/>
                  <a:gd name="T7" fmla="*/ 0 h 13"/>
                  <a:gd name="T8" fmla="*/ 0 w 1588"/>
                  <a:gd name="T9" fmla="*/ 20638 h 13"/>
                  <a:gd name="T10" fmla="*/ 0 w 1588"/>
                  <a:gd name="T11" fmla="*/ 20638 h 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13"/>
                  <a:gd name="T20" fmla="*/ 1588 w 1588"/>
                  <a:gd name="T21" fmla="*/ 13 h 1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13">
                    <a:moveTo>
                      <a:pt x="0" y="13"/>
                    </a:moveTo>
                    <a:lnTo>
                      <a:pt x="0" y="13"/>
                    </a:lnTo>
                    <a:lnTo>
                      <a:pt x="0" y="0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06" name="Freeform 344"/>
              <p:cNvSpPr>
                <a:spLocks/>
              </p:cNvSpPr>
              <p:nvPr/>
            </p:nvSpPr>
            <p:spPr bwMode="auto">
              <a:xfrm>
                <a:off x="3648075" y="4025900"/>
                <a:ext cx="1588" cy="9525"/>
              </a:xfrm>
              <a:custGeom>
                <a:avLst/>
                <a:gdLst>
                  <a:gd name="T0" fmla="*/ 0 w 1588"/>
                  <a:gd name="T1" fmla="*/ 9525 h 6"/>
                  <a:gd name="T2" fmla="*/ 0 w 1588"/>
                  <a:gd name="T3" fmla="*/ 9525 h 6"/>
                  <a:gd name="T4" fmla="*/ 0 w 1588"/>
                  <a:gd name="T5" fmla="*/ 0 h 6"/>
                  <a:gd name="T6" fmla="*/ 0 w 1588"/>
                  <a:gd name="T7" fmla="*/ 0 h 6"/>
                  <a:gd name="T8" fmla="*/ 0 w 1588"/>
                  <a:gd name="T9" fmla="*/ 9525 h 6"/>
                  <a:gd name="T10" fmla="*/ 0 w 1588"/>
                  <a:gd name="T11" fmla="*/ 9525 h 6"/>
                  <a:gd name="T12" fmla="*/ 0 w 1588"/>
                  <a:gd name="T13" fmla="*/ 9525 h 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8"/>
                  <a:gd name="T22" fmla="*/ 0 h 6"/>
                  <a:gd name="T23" fmla="*/ 1588 w 1588"/>
                  <a:gd name="T24" fmla="*/ 6 h 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8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07" name="Freeform 345"/>
              <p:cNvSpPr>
                <a:spLocks/>
              </p:cNvSpPr>
              <p:nvPr/>
            </p:nvSpPr>
            <p:spPr bwMode="auto">
              <a:xfrm>
                <a:off x="3568700" y="4025900"/>
                <a:ext cx="9525" cy="20638"/>
              </a:xfrm>
              <a:custGeom>
                <a:avLst/>
                <a:gdLst>
                  <a:gd name="T0" fmla="*/ 0 w 6"/>
                  <a:gd name="T1" fmla="*/ 0 h 13"/>
                  <a:gd name="T2" fmla="*/ 0 w 6"/>
                  <a:gd name="T3" fmla="*/ 0 h 13"/>
                  <a:gd name="T4" fmla="*/ 0 w 6"/>
                  <a:gd name="T5" fmla="*/ 9525 h 13"/>
                  <a:gd name="T6" fmla="*/ 9525 w 6"/>
                  <a:gd name="T7" fmla="*/ 20638 h 13"/>
                  <a:gd name="T8" fmla="*/ 9525 w 6"/>
                  <a:gd name="T9" fmla="*/ 20638 h 13"/>
                  <a:gd name="T10" fmla="*/ 9525 w 6"/>
                  <a:gd name="T11" fmla="*/ 9525 h 13"/>
                  <a:gd name="T12" fmla="*/ 0 w 6"/>
                  <a:gd name="T13" fmla="*/ 0 h 13"/>
                  <a:gd name="T14" fmla="*/ 0 w 6"/>
                  <a:gd name="T15" fmla="*/ 0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13"/>
                  <a:gd name="T26" fmla="*/ 6 w 6"/>
                  <a:gd name="T27" fmla="*/ 13 h 1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13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6" y="13"/>
                    </a:lnTo>
                    <a:lnTo>
                      <a:pt x="6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08" name="Freeform 346"/>
              <p:cNvSpPr>
                <a:spLocks/>
              </p:cNvSpPr>
              <p:nvPr/>
            </p:nvSpPr>
            <p:spPr bwMode="auto">
              <a:xfrm>
                <a:off x="3587750" y="4025900"/>
                <a:ext cx="1588" cy="9525"/>
              </a:xfrm>
              <a:custGeom>
                <a:avLst/>
                <a:gdLst>
                  <a:gd name="T0" fmla="*/ 0 w 1588"/>
                  <a:gd name="T1" fmla="*/ 9525 h 6"/>
                  <a:gd name="T2" fmla="*/ 0 w 1588"/>
                  <a:gd name="T3" fmla="*/ 9525 h 6"/>
                  <a:gd name="T4" fmla="*/ 0 w 1588"/>
                  <a:gd name="T5" fmla="*/ 0 h 6"/>
                  <a:gd name="T6" fmla="*/ 0 w 1588"/>
                  <a:gd name="T7" fmla="*/ 0 h 6"/>
                  <a:gd name="T8" fmla="*/ 0 w 1588"/>
                  <a:gd name="T9" fmla="*/ 9525 h 6"/>
                  <a:gd name="T10" fmla="*/ 0 w 1588"/>
                  <a:gd name="T11" fmla="*/ 9525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6"/>
                  <a:gd name="T20" fmla="*/ 1588 w 1588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09" name="Freeform 347"/>
              <p:cNvSpPr>
                <a:spLocks/>
              </p:cNvSpPr>
              <p:nvPr/>
            </p:nvSpPr>
            <p:spPr bwMode="auto">
              <a:xfrm>
                <a:off x="3527425" y="4035425"/>
                <a:ext cx="11113" cy="11113"/>
              </a:xfrm>
              <a:custGeom>
                <a:avLst/>
                <a:gdLst>
                  <a:gd name="T0" fmla="*/ 11113 w 7"/>
                  <a:gd name="T1" fmla="*/ 11113 h 7"/>
                  <a:gd name="T2" fmla="*/ 11113 w 7"/>
                  <a:gd name="T3" fmla="*/ 11113 h 7"/>
                  <a:gd name="T4" fmla="*/ 11113 w 7"/>
                  <a:gd name="T5" fmla="*/ 0 h 7"/>
                  <a:gd name="T6" fmla="*/ 11113 w 7"/>
                  <a:gd name="T7" fmla="*/ 0 h 7"/>
                  <a:gd name="T8" fmla="*/ 0 w 7"/>
                  <a:gd name="T9" fmla="*/ 0 h 7"/>
                  <a:gd name="T10" fmla="*/ 0 w 7"/>
                  <a:gd name="T11" fmla="*/ 0 h 7"/>
                  <a:gd name="T12" fmla="*/ 0 w 7"/>
                  <a:gd name="T13" fmla="*/ 11113 h 7"/>
                  <a:gd name="T14" fmla="*/ 0 w 7"/>
                  <a:gd name="T15" fmla="*/ 11113 h 7"/>
                  <a:gd name="T16" fmla="*/ 11113 w 7"/>
                  <a:gd name="T17" fmla="*/ 11113 h 7"/>
                  <a:gd name="T18" fmla="*/ 11113 w 7"/>
                  <a:gd name="T19" fmla="*/ 11113 h 7"/>
                  <a:gd name="T20" fmla="*/ 11113 w 7"/>
                  <a:gd name="T21" fmla="*/ 11113 h 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7"/>
                  <a:gd name="T34" fmla="*/ 0 h 7"/>
                  <a:gd name="T35" fmla="*/ 7 w 7"/>
                  <a:gd name="T36" fmla="*/ 7 h 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7" h="7">
                    <a:moveTo>
                      <a:pt x="7" y="7"/>
                    </a:moveTo>
                    <a:lnTo>
                      <a:pt x="7" y="7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10" name="Rectangle 348"/>
              <p:cNvSpPr>
                <a:spLocks noChangeArrowheads="1"/>
              </p:cNvSpPr>
              <p:nvPr/>
            </p:nvSpPr>
            <p:spPr bwMode="auto">
              <a:xfrm>
                <a:off x="3648075" y="4035425"/>
                <a:ext cx="1588" cy="15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11" name="Freeform 349"/>
              <p:cNvSpPr>
                <a:spLocks/>
              </p:cNvSpPr>
              <p:nvPr/>
            </p:nvSpPr>
            <p:spPr bwMode="auto">
              <a:xfrm>
                <a:off x="3648075" y="4035425"/>
                <a:ext cx="1588" cy="1588"/>
              </a:xfrm>
              <a:custGeom>
                <a:avLst/>
                <a:gdLst>
                  <a:gd name="T0" fmla="*/ 0 w 1588"/>
                  <a:gd name="T1" fmla="*/ 0 h 1588"/>
                  <a:gd name="T2" fmla="*/ 0 w 1588"/>
                  <a:gd name="T3" fmla="*/ 0 h 1588"/>
                  <a:gd name="T4" fmla="*/ 0 w 1588"/>
                  <a:gd name="T5" fmla="*/ 0 h 1588"/>
                  <a:gd name="T6" fmla="*/ 0 w 1588"/>
                  <a:gd name="T7" fmla="*/ 0 h 1588"/>
                  <a:gd name="T8" fmla="*/ 0 w 1588"/>
                  <a:gd name="T9" fmla="*/ 0 h 1588"/>
                  <a:gd name="T10" fmla="*/ 0 w 1588"/>
                  <a:gd name="T11" fmla="*/ 0 h 158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1588"/>
                  <a:gd name="T20" fmla="*/ 1588 w 1588"/>
                  <a:gd name="T21" fmla="*/ 1588 h 158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1588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12" name="Freeform 350"/>
              <p:cNvSpPr>
                <a:spLocks/>
              </p:cNvSpPr>
              <p:nvPr/>
            </p:nvSpPr>
            <p:spPr bwMode="auto">
              <a:xfrm>
                <a:off x="3729038" y="4035425"/>
                <a:ext cx="1587" cy="1588"/>
              </a:xfrm>
              <a:custGeom>
                <a:avLst/>
                <a:gdLst>
                  <a:gd name="T0" fmla="*/ 0 w 1588"/>
                  <a:gd name="T1" fmla="*/ 0 h 1588"/>
                  <a:gd name="T2" fmla="*/ 0 w 1588"/>
                  <a:gd name="T3" fmla="*/ 0 h 1588"/>
                  <a:gd name="T4" fmla="*/ 0 w 1588"/>
                  <a:gd name="T5" fmla="*/ 0 h 1588"/>
                  <a:gd name="T6" fmla="*/ 0 w 1588"/>
                  <a:gd name="T7" fmla="*/ 0 h 1588"/>
                  <a:gd name="T8" fmla="*/ 0 w 1588"/>
                  <a:gd name="T9" fmla="*/ 0 h 1588"/>
                  <a:gd name="T10" fmla="*/ 0 w 1588"/>
                  <a:gd name="T11" fmla="*/ 0 h 158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1588"/>
                  <a:gd name="T20" fmla="*/ 1588 w 1588"/>
                  <a:gd name="T21" fmla="*/ 1588 h 158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1588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13" name="Freeform 351"/>
              <p:cNvSpPr>
                <a:spLocks/>
              </p:cNvSpPr>
              <p:nvPr/>
            </p:nvSpPr>
            <p:spPr bwMode="auto">
              <a:xfrm>
                <a:off x="3587750" y="4046538"/>
                <a:ext cx="11113" cy="19050"/>
              </a:xfrm>
              <a:custGeom>
                <a:avLst/>
                <a:gdLst>
                  <a:gd name="T0" fmla="*/ 0 w 7"/>
                  <a:gd name="T1" fmla="*/ 0 h 12"/>
                  <a:gd name="T2" fmla="*/ 0 w 7"/>
                  <a:gd name="T3" fmla="*/ 0 h 12"/>
                  <a:gd name="T4" fmla="*/ 0 w 7"/>
                  <a:gd name="T5" fmla="*/ 9525 h 12"/>
                  <a:gd name="T6" fmla="*/ 11113 w 7"/>
                  <a:gd name="T7" fmla="*/ 19050 h 12"/>
                  <a:gd name="T8" fmla="*/ 11113 w 7"/>
                  <a:gd name="T9" fmla="*/ 19050 h 12"/>
                  <a:gd name="T10" fmla="*/ 0 w 7"/>
                  <a:gd name="T11" fmla="*/ 0 h 12"/>
                  <a:gd name="T12" fmla="*/ 0 w 7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"/>
                  <a:gd name="T22" fmla="*/ 0 h 12"/>
                  <a:gd name="T23" fmla="*/ 7 w 7"/>
                  <a:gd name="T24" fmla="*/ 12 h 1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" h="12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7" y="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14" name="Freeform 352"/>
              <p:cNvSpPr>
                <a:spLocks/>
              </p:cNvSpPr>
              <p:nvPr/>
            </p:nvSpPr>
            <p:spPr bwMode="auto">
              <a:xfrm>
                <a:off x="3729038" y="4046538"/>
                <a:ext cx="1587" cy="9525"/>
              </a:xfrm>
              <a:custGeom>
                <a:avLst/>
                <a:gdLst>
                  <a:gd name="T0" fmla="*/ 0 w 1588"/>
                  <a:gd name="T1" fmla="*/ 0 h 6"/>
                  <a:gd name="T2" fmla="*/ 0 w 1588"/>
                  <a:gd name="T3" fmla="*/ 0 h 6"/>
                  <a:gd name="T4" fmla="*/ 0 w 1588"/>
                  <a:gd name="T5" fmla="*/ 9525 h 6"/>
                  <a:gd name="T6" fmla="*/ 0 w 1588"/>
                  <a:gd name="T7" fmla="*/ 9525 h 6"/>
                  <a:gd name="T8" fmla="*/ 0 w 1588"/>
                  <a:gd name="T9" fmla="*/ 0 h 6"/>
                  <a:gd name="T10" fmla="*/ 0 w 1588"/>
                  <a:gd name="T11" fmla="*/ 0 h 6"/>
                  <a:gd name="T12" fmla="*/ 0 w 1588"/>
                  <a:gd name="T13" fmla="*/ 0 h 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8"/>
                  <a:gd name="T22" fmla="*/ 0 h 6"/>
                  <a:gd name="T23" fmla="*/ 1588 w 1588"/>
                  <a:gd name="T24" fmla="*/ 6 h 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8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15" name="Freeform 353"/>
              <p:cNvSpPr>
                <a:spLocks/>
              </p:cNvSpPr>
              <p:nvPr/>
            </p:nvSpPr>
            <p:spPr bwMode="auto">
              <a:xfrm>
                <a:off x="3729038" y="4046538"/>
                <a:ext cx="1587" cy="9525"/>
              </a:xfrm>
              <a:custGeom>
                <a:avLst/>
                <a:gdLst>
                  <a:gd name="T0" fmla="*/ 0 w 1588"/>
                  <a:gd name="T1" fmla="*/ 0 h 6"/>
                  <a:gd name="T2" fmla="*/ 0 w 1588"/>
                  <a:gd name="T3" fmla="*/ 0 h 6"/>
                  <a:gd name="T4" fmla="*/ 0 w 1588"/>
                  <a:gd name="T5" fmla="*/ 9525 h 6"/>
                  <a:gd name="T6" fmla="*/ 0 w 1588"/>
                  <a:gd name="T7" fmla="*/ 9525 h 6"/>
                  <a:gd name="T8" fmla="*/ 0 w 1588"/>
                  <a:gd name="T9" fmla="*/ 0 h 6"/>
                  <a:gd name="T10" fmla="*/ 0 w 1588"/>
                  <a:gd name="T11" fmla="*/ 0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6"/>
                  <a:gd name="T20" fmla="*/ 1588 w 1588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16" name="Freeform 354"/>
              <p:cNvSpPr>
                <a:spLocks/>
              </p:cNvSpPr>
              <p:nvPr/>
            </p:nvSpPr>
            <p:spPr bwMode="auto">
              <a:xfrm>
                <a:off x="3578225" y="4056063"/>
                <a:ext cx="1588" cy="9525"/>
              </a:xfrm>
              <a:custGeom>
                <a:avLst/>
                <a:gdLst>
                  <a:gd name="T0" fmla="*/ 0 w 1588"/>
                  <a:gd name="T1" fmla="*/ 9525 h 6"/>
                  <a:gd name="T2" fmla="*/ 0 w 1588"/>
                  <a:gd name="T3" fmla="*/ 9525 h 6"/>
                  <a:gd name="T4" fmla="*/ 0 w 1588"/>
                  <a:gd name="T5" fmla="*/ 0 h 6"/>
                  <a:gd name="T6" fmla="*/ 0 w 1588"/>
                  <a:gd name="T7" fmla="*/ 0 h 6"/>
                  <a:gd name="T8" fmla="*/ 0 w 1588"/>
                  <a:gd name="T9" fmla="*/ 9525 h 6"/>
                  <a:gd name="T10" fmla="*/ 0 w 1588"/>
                  <a:gd name="T11" fmla="*/ 9525 h 6"/>
                  <a:gd name="T12" fmla="*/ 0 w 1588"/>
                  <a:gd name="T13" fmla="*/ 9525 h 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8"/>
                  <a:gd name="T22" fmla="*/ 0 h 6"/>
                  <a:gd name="T23" fmla="*/ 1588 w 1588"/>
                  <a:gd name="T24" fmla="*/ 6 h 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8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17" name="Freeform 355"/>
              <p:cNvSpPr>
                <a:spLocks/>
              </p:cNvSpPr>
              <p:nvPr/>
            </p:nvSpPr>
            <p:spPr bwMode="auto">
              <a:xfrm>
                <a:off x="3587750" y="4056063"/>
                <a:ext cx="1588" cy="9525"/>
              </a:xfrm>
              <a:custGeom>
                <a:avLst/>
                <a:gdLst>
                  <a:gd name="T0" fmla="*/ 0 w 1588"/>
                  <a:gd name="T1" fmla="*/ 9525 h 6"/>
                  <a:gd name="T2" fmla="*/ 0 w 1588"/>
                  <a:gd name="T3" fmla="*/ 9525 h 6"/>
                  <a:gd name="T4" fmla="*/ 0 w 1588"/>
                  <a:gd name="T5" fmla="*/ 0 h 6"/>
                  <a:gd name="T6" fmla="*/ 0 w 1588"/>
                  <a:gd name="T7" fmla="*/ 0 h 6"/>
                  <a:gd name="T8" fmla="*/ 0 w 1588"/>
                  <a:gd name="T9" fmla="*/ 9525 h 6"/>
                  <a:gd name="T10" fmla="*/ 0 w 1588"/>
                  <a:gd name="T11" fmla="*/ 9525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6"/>
                  <a:gd name="T20" fmla="*/ 1588 w 1588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18" name="Freeform 356"/>
              <p:cNvSpPr>
                <a:spLocks/>
              </p:cNvSpPr>
              <p:nvPr/>
            </p:nvSpPr>
            <p:spPr bwMode="auto">
              <a:xfrm>
                <a:off x="3568700" y="4056063"/>
                <a:ext cx="9525" cy="9525"/>
              </a:xfrm>
              <a:custGeom>
                <a:avLst/>
                <a:gdLst>
                  <a:gd name="T0" fmla="*/ 0 w 6"/>
                  <a:gd name="T1" fmla="*/ 0 h 6"/>
                  <a:gd name="T2" fmla="*/ 0 w 6"/>
                  <a:gd name="T3" fmla="*/ 0 h 6"/>
                  <a:gd name="T4" fmla="*/ 0 w 6"/>
                  <a:gd name="T5" fmla="*/ 9525 h 6"/>
                  <a:gd name="T6" fmla="*/ 9525 w 6"/>
                  <a:gd name="T7" fmla="*/ 9525 h 6"/>
                  <a:gd name="T8" fmla="*/ 9525 w 6"/>
                  <a:gd name="T9" fmla="*/ 9525 h 6"/>
                  <a:gd name="T10" fmla="*/ 9525 w 6"/>
                  <a:gd name="T11" fmla="*/ 0 h 6"/>
                  <a:gd name="T12" fmla="*/ 0 w 6"/>
                  <a:gd name="T13" fmla="*/ 0 h 6"/>
                  <a:gd name="T14" fmla="*/ 0 w 6"/>
                  <a:gd name="T15" fmla="*/ 0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6"/>
                  <a:gd name="T26" fmla="*/ 6 w 6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19" name="Freeform 357"/>
              <p:cNvSpPr>
                <a:spLocks/>
              </p:cNvSpPr>
              <p:nvPr/>
            </p:nvSpPr>
            <p:spPr bwMode="auto">
              <a:xfrm>
                <a:off x="3568700" y="4056063"/>
                <a:ext cx="1588" cy="20637"/>
              </a:xfrm>
              <a:custGeom>
                <a:avLst/>
                <a:gdLst>
                  <a:gd name="T0" fmla="*/ 0 w 1588"/>
                  <a:gd name="T1" fmla="*/ 20637 h 13"/>
                  <a:gd name="T2" fmla="*/ 0 w 1588"/>
                  <a:gd name="T3" fmla="*/ 20637 h 13"/>
                  <a:gd name="T4" fmla="*/ 0 w 1588"/>
                  <a:gd name="T5" fmla="*/ 9525 h 13"/>
                  <a:gd name="T6" fmla="*/ 0 w 1588"/>
                  <a:gd name="T7" fmla="*/ 0 h 13"/>
                  <a:gd name="T8" fmla="*/ 0 w 1588"/>
                  <a:gd name="T9" fmla="*/ 0 h 13"/>
                  <a:gd name="T10" fmla="*/ 0 w 1588"/>
                  <a:gd name="T11" fmla="*/ 9525 h 13"/>
                  <a:gd name="T12" fmla="*/ 0 w 1588"/>
                  <a:gd name="T13" fmla="*/ 20637 h 13"/>
                  <a:gd name="T14" fmla="*/ 0 w 1588"/>
                  <a:gd name="T15" fmla="*/ 20637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88"/>
                  <a:gd name="T25" fmla="*/ 0 h 13"/>
                  <a:gd name="T26" fmla="*/ 1588 w 1588"/>
                  <a:gd name="T27" fmla="*/ 13 h 1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88" h="13">
                    <a:moveTo>
                      <a:pt x="0" y="13"/>
                    </a:moveTo>
                    <a:lnTo>
                      <a:pt x="0" y="13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20" name="Freeform 358"/>
              <p:cNvSpPr>
                <a:spLocks/>
              </p:cNvSpPr>
              <p:nvPr/>
            </p:nvSpPr>
            <p:spPr bwMode="auto">
              <a:xfrm>
                <a:off x="3557588" y="4056063"/>
                <a:ext cx="1587" cy="20637"/>
              </a:xfrm>
              <a:custGeom>
                <a:avLst/>
                <a:gdLst>
                  <a:gd name="T0" fmla="*/ 0 w 1588"/>
                  <a:gd name="T1" fmla="*/ 20637 h 13"/>
                  <a:gd name="T2" fmla="*/ 0 w 1588"/>
                  <a:gd name="T3" fmla="*/ 20637 h 13"/>
                  <a:gd name="T4" fmla="*/ 0 w 1588"/>
                  <a:gd name="T5" fmla="*/ 9525 h 13"/>
                  <a:gd name="T6" fmla="*/ 0 w 1588"/>
                  <a:gd name="T7" fmla="*/ 0 h 13"/>
                  <a:gd name="T8" fmla="*/ 0 w 1588"/>
                  <a:gd name="T9" fmla="*/ 0 h 13"/>
                  <a:gd name="T10" fmla="*/ 0 w 1588"/>
                  <a:gd name="T11" fmla="*/ 20637 h 13"/>
                  <a:gd name="T12" fmla="*/ 0 w 1588"/>
                  <a:gd name="T13" fmla="*/ 2063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8"/>
                  <a:gd name="T22" fmla="*/ 0 h 13"/>
                  <a:gd name="T23" fmla="*/ 1588 w 158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8" h="13">
                    <a:moveTo>
                      <a:pt x="0" y="13"/>
                    </a:moveTo>
                    <a:lnTo>
                      <a:pt x="0" y="13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21" name="Rectangle 359"/>
              <p:cNvSpPr>
                <a:spLocks noChangeArrowheads="1"/>
              </p:cNvSpPr>
              <p:nvPr/>
            </p:nvSpPr>
            <p:spPr bwMode="auto">
              <a:xfrm>
                <a:off x="3729038" y="4065588"/>
                <a:ext cx="1587" cy="158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22" name="Freeform 360"/>
              <p:cNvSpPr>
                <a:spLocks/>
              </p:cNvSpPr>
              <p:nvPr/>
            </p:nvSpPr>
            <p:spPr bwMode="auto">
              <a:xfrm>
                <a:off x="3729038" y="4065588"/>
                <a:ext cx="1587" cy="11112"/>
              </a:xfrm>
              <a:custGeom>
                <a:avLst/>
                <a:gdLst>
                  <a:gd name="T0" fmla="*/ 0 w 1588"/>
                  <a:gd name="T1" fmla="*/ 0 h 7"/>
                  <a:gd name="T2" fmla="*/ 0 w 1588"/>
                  <a:gd name="T3" fmla="*/ 0 h 7"/>
                  <a:gd name="T4" fmla="*/ 0 w 1588"/>
                  <a:gd name="T5" fmla="*/ 11112 h 7"/>
                  <a:gd name="T6" fmla="*/ 0 w 1588"/>
                  <a:gd name="T7" fmla="*/ 11112 h 7"/>
                  <a:gd name="T8" fmla="*/ 0 w 1588"/>
                  <a:gd name="T9" fmla="*/ 0 h 7"/>
                  <a:gd name="T10" fmla="*/ 0 w 1588"/>
                  <a:gd name="T11" fmla="*/ 0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7"/>
                  <a:gd name="T20" fmla="*/ 1588 w 1588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7">
                    <a:moveTo>
                      <a:pt x="0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23" name="Freeform 361"/>
              <p:cNvSpPr>
                <a:spLocks/>
              </p:cNvSpPr>
              <p:nvPr/>
            </p:nvSpPr>
            <p:spPr bwMode="auto">
              <a:xfrm>
                <a:off x="3729038" y="4076700"/>
                <a:ext cx="1587" cy="9525"/>
              </a:xfrm>
              <a:custGeom>
                <a:avLst/>
                <a:gdLst>
                  <a:gd name="T0" fmla="*/ 0 w 1588"/>
                  <a:gd name="T1" fmla="*/ 0 h 6"/>
                  <a:gd name="T2" fmla="*/ 0 w 1588"/>
                  <a:gd name="T3" fmla="*/ 0 h 6"/>
                  <a:gd name="T4" fmla="*/ 0 w 1588"/>
                  <a:gd name="T5" fmla="*/ 9525 h 6"/>
                  <a:gd name="T6" fmla="*/ 0 w 1588"/>
                  <a:gd name="T7" fmla="*/ 9525 h 6"/>
                  <a:gd name="T8" fmla="*/ 0 w 1588"/>
                  <a:gd name="T9" fmla="*/ 0 h 6"/>
                  <a:gd name="T10" fmla="*/ 0 w 1588"/>
                  <a:gd name="T11" fmla="*/ 0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6"/>
                  <a:gd name="T20" fmla="*/ 1588 w 1588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24" name="Freeform 362"/>
              <p:cNvSpPr>
                <a:spLocks/>
              </p:cNvSpPr>
              <p:nvPr/>
            </p:nvSpPr>
            <p:spPr bwMode="auto">
              <a:xfrm>
                <a:off x="3578225" y="4076700"/>
                <a:ext cx="1588" cy="19050"/>
              </a:xfrm>
              <a:custGeom>
                <a:avLst/>
                <a:gdLst>
                  <a:gd name="T0" fmla="*/ 0 w 1588"/>
                  <a:gd name="T1" fmla="*/ 0 h 12"/>
                  <a:gd name="T2" fmla="*/ 0 w 1588"/>
                  <a:gd name="T3" fmla="*/ 0 h 12"/>
                  <a:gd name="T4" fmla="*/ 0 w 1588"/>
                  <a:gd name="T5" fmla="*/ 19050 h 12"/>
                  <a:gd name="T6" fmla="*/ 0 w 1588"/>
                  <a:gd name="T7" fmla="*/ 19050 h 12"/>
                  <a:gd name="T8" fmla="*/ 0 w 1588"/>
                  <a:gd name="T9" fmla="*/ 9525 h 12"/>
                  <a:gd name="T10" fmla="*/ 0 w 1588"/>
                  <a:gd name="T11" fmla="*/ 0 h 12"/>
                  <a:gd name="T12" fmla="*/ 0 w 1588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8"/>
                  <a:gd name="T22" fmla="*/ 0 h 12"/>
                  <a:gd name="T23" fmla="*/ 1588 w 1588"/>
                  <a:gd name="T24" fmla="*/ 12 h 1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8" h="12">
                    <a:moveTo>
                      <a:pt x="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25" name="Rectangle 363"/>
              <p:cNvSpPr>
                <a:spLocks noChangeArrowheads="1"/>
              </p:cNvSpPr>
              <p:nvPr/>
            </p:nvSpPr>
            <p:spPr bwMode="auto">
              <a:xfrm>
                <a:off x="3568700" y="4076700"/>
                <a:ext cx="1588" cy="15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26" name="Freeform 364"/>
              <p:cNvSpPr>
                <a:spLocks/>
              </p:cNvSpPr>
              <p:nvPr/>
            </p:nvSpPr>
            <p:spPr bwMode="auto">
              <a:xfrm>
                <a:off x="3578225" y="4076700"/>
                <a:ext cx="1588" cy="19050"/>
              </a:xfrm>
              <a:custGeom>
                <a:avLst/>
                <a:gdLst>
                  <a:gd name="T0" fmla="*/ 0 w 1588"/>
                  <a:gd name="T1" fmla="*/ 0 h 12"/>
                  <a:gd name="T2" fmla="*/ 0 w 1588"/>
                  <a:gd name="T3" fmla="*/ 0 h 12"/>
                  <a:gd name="T4" fmla="*/ 0 w 1588"/>
                  <a:gd name="T5" fmla="*/ 19050 h 12"/>
                  <a:gd name="T6" fmla="*/ 0 w 1588"/>
                  <a:gd name="T7" fmla="*/ 19050 h 12"/>
                  <a:gd name="T8" fmla="*/ 0 w 1588"/>
                  <a:gd name="T9" fmla="*/ 19050 h 12"/>
                  <a:gd name="T10" fmla="*/ 0 w 1588"/>
                  <a:gd name="T11" fmla="*/ 0 h 12"/>
                  <a:gd name="T12" fmla="*/ 0 w 1588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8"/>
                  <a:gd name="T22" fmla="*/ 0 h 12"/>
                  <a:gd name="T23" fmla="*/ 1588 w 1588"/>
                  <a:gd name="T24" fmla="*/ 12 h 1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8" h="12">
                    <a:moveTo>
                      <a:pt x="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27" name="Freeform 365"/>
              <p:cNvSpPr>
                <a:spLocks/>
              </p:cNvSpPr>
              <p:nvPr/>
            </p:nvSpPr>
            <p:spPr bwMode="auto">
              <a:xfrm>
                <a:off x="3527425" y="4076700"/>
                <a:ext cx="11113" cy="9525"/>
              </a:xfrm>
              <a:custGeom>
                <a:avLst/>
                <a:gdLst>
                  <a:gd name="T0" fmla="*/ 11113 w 7"/>
                  <a:gd name="T1" fmla="*/ 9525 h 6"/>
                  <a:gd name="T2" fmla="*/ 11113 w 7"/>
                  <a:gd name="T3" fmla="*/ 9525 h 6"/>
                  <a:gd name="T4" fmla="*/ 0 w 7"/>
                  <a:gd name="T5" fmla="*/ 9525 h 6"/>
                  <a:gd name="T6" fmla="*/ 0 w 7"/>
                  <a:gd name="T7" fmla="*/ 9525 h 6"/>
                  <a:gd name="T8" fmla="*/ 0 w 7"/>
                  <a:gd name="T9" fmla="*/ 9525 h 6"/>
                  <a:gd name="T10" fmla="*/ 0 w 7"/>
                  <a:gd name="T11" fmla="*/ 9525 h 6"/>
                  <a:gd name="T12" fmla="*/ 0 w 7"/>
                  <a:gd name="T13" fmla="*/ 9525 h 6"/>
                  <a:gd name="T14" fmla="*/ 11113 w 7"/>
                  <a:gd name="T15" fmla="*/ 9525 h 6"/>
                  <a:gd name="T16" fmla="*/ 11113 w 7"/>
                  <a:gd name="T17" fmla="*/ 9525 h 6"/>
                  <a:gd name="T18" fmla="*/ 11113 w 7"/>
                  <a:gd name="T19" fmla="*/ 0 h 6"/>
                  <a:gd name="T20" fmla="*/ 11113 w 7"/>
                  <a:gd name="T21" fmla="*/ 0 h 6"/>
                  <a:gd name="T22" fmla="*/ 11113 w 7"/>
                  <a:gd name="T23" fmla="*/ 9525 h 6"/>
                  <a:gd name="T24" fmla="*/ 11113 w 7"/>
                  <a:gd name="T25" fmla="*/ 9525 h 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"/>
                  <a:gd name="T40" fmla="*/ 0 h 6"/>
                  <a:gd name="T41" fmla="*/ 7 w 7"/>
                  <a:gd name="T42" fmla="*/ 6 h 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" h="6">
                    <a:moveTo>
                      <a:pt x="7" y="6"/>
                    </a:moveTo>
                    <a:lnTo>
                      <a:pt x="7" y="6"/>
                    </a:lnTo>
                    <a:lnTo>
                      <a:pt x="0" y="6"/>
                    </a:lnTo>
                    <a:lnTo>
                      <a:pt x="7" y="6"/>
                    </a:lnTo>
                    <a:lnTo>
                      <a:pt x="7" y="0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28" name="Freeform 366"/>
              <p:cNvSpPr>
                <a:spLocks/>
              </p:cNvSpPr>
              <p:nvPr/>
            </p:nvSpPr>
            <p:spPr bwMode="auto">
              <a:xfrm>
                <a:off x="3587750" y="4076700"/>
                <a:ext cx="1588" cy="9525"/>
              </a:xfrm>
              <a:custGeom>
                <a:avLst/>
                <a:gdLst>
                  <a:gd name="T0" fmla="*/ 0 w 1588"/>
                  <a:gd name="T1" fmla="*/ 9525 h 6"/>
                  <a:gd name="T2" fmla="*/ 0 w 1588"/>
                  <a:gd name="T3" fmla="*/ 9525 h 6"/>
                  <a:gd name="T4" fmla="*/ 0 w 1588"/>
                  <a:gd name="T5" fmla="*/ 0 h 6"/>
                  <a:gd name="T6" fmla="*/ 0 w 1588"/>
                  <a:gd name="T7" fmla="*/ 0 h 6"/>
                  <a:gd name="T8" fmla="*/ 0 w 1588"/>
                  <a:gd name="T9" fmla="*/ 9525 h 6"/>
                  <a:gd name="T10" fmla="*/ 0 w 1588"/>
                  <a:gd name="T11" fmla="*/ 9525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88"/>
                  <a:gd name="T19" fmla="*/ 0 h 6"/>
                  <a:gd name="T20" fmla="*/ 1588 w 1588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88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29" name="Freeform 367"/>
              <p:cNvSpPr>
                <a:spLocks/>
              </p:cNvSpPr>
              <p:nvPr/>
            </p:nvSpPr>
            <p:spPr bwMode="auto">
              <a:xfrm>
                <a:off x="3587750" y="4076700"/>
                <a:ext cx="11113" cy="9525"/>
              </a:xfrm>
              <a:custGeom>
                <a:avLst/>
                <a:gdLst>
                  <a:gd name="T0" fmla="*/ 0 w 7"/>
                  <a:gd name="T1" fmla="*/ 0 h 6"/>
                  <a:gd name="T2" fmla="*/ 0 w 7"/>
                  <a:gd name="T3" fmla="*/ 0 h 6"/>
                  <a:gd name="T4" fmla="*/ 11113 w 7"/>
                  <a:gd name="T5" fmla="*/ 9525 h 6"/>
                  <a:gd name="T6" fmla="*/ 11113 w 7"/>
                  <a:gd name="T7" fmla="*/ 9525 h 6"/>
                  <a:gd name="T8" fmla="*/ 11113 w 7"/>
                  <a:gd name="T9" fmla="*/ 9525 h 6"/>
                  <a:gd name="T10" fmla="*/ 0 w 7"/>
                  <a:gd name="T11" fmla="*/ 0 h 6"/>
                  <a:gd name="T12" fmla="*/ 0 w 7"/>
                  <a:gd name="T13" fmla="*/ 0 h 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"/>
                  <a:gd name="T22" fmla="*/ 0 h 6"/>
                  <a:gd name="T23" fmla="*/ 7 w 7"/>
                  <a:gd name="T24" fmla="*/ 6 h 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" h="6">
                    <a:moveTo>
                      <a:pt x="0" y="0"/>
                    </a:moveTo>
                    <a:lnTo>
                      <a:pt x="0" y="0"/>
                    </a:lnTo>
                    <a:lnTo>
                      <a:pt x="7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30" name="Freeform 368"/>
              <p:cNvSpPr>
                <a:spLocks/>
              </p:cNvSpPr>
              <p:nvPr/>
            </p:nvSpPr>
            <p:spPr bwMode="auto">
              <a:xfrm>
                <a:off x="3557588" y="4086225"/>
                <a:ext cx="1587" cy="9525"/>
              </a:xfrm>
              <a:custGeom>
                <a:avLst/>
                <a:gdLst>
                  <a:gd name="T0" fmla="*/ 0 w 1588"/>
                  <a:gd name="T1" fmla="*/ 0 h 6"/>
                  <a:gd name="T2" fmla="*/ 0 w 1588"/>
                  <a:gd name="T3" fmla="*/ 0 h 6"/>
                  <a:gd name="T4" fmla="*/ 0 w 1588"/>
                  <a:gd name="T5" fmla="*/ 9525 h 6"/>
                  <a:gd name="T6" fmla="*/ 0 w 1588"/>
                  <a:gd name="T7" fmla="*/ 9525 h 6"/>
                  <a:gd name="T8" fmla="*/ 0 w 1588"/>
                  <a:gd name="T9" fmla="*/ 9525 h 6"/>
                  <a:gd name="T10" fmla="*/ 0 w 1588"/>
                  <a:gd name="T11" fmla="*/ 0 h 6"/>
                  <a:gd name="T12" fmla="*/ 0 w 1588"/>
                  <a:gd name="T13" fmla="*/ 0 h 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8"/>
                  <a:gd name="T22" fmla="*/ 0 h 6"/>
                  <a:gd name="T23" fmla="*/ 1588 w 1588"/>
                  <a:gd name="T24" fmla="*/ 6 h 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8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31" name="Freeform 369"/>
              <p:cNvSpPr>
                <a:spLocks/>
              </p:cNvSpPr>
              <p:nvPr/>
            </p:nvSpPr>
            <p:spPr bwMode="auto">
              <a:xfrm>
                <a:off x="3568700" y="4086225"/>
                <a:ext cx="1588" cy="9525"/>
              </a:xfrm>
              <a:custGeom>
                <a:avLst/>
                <a:gdLst>
                  <a:gd name="T0" fmla="*/ 0 w 1588"/>
                  <a:gd name="T1" fmla="*/ 0 h 6"/>
                  <a:gd name="T2" fmla="*/ 0 w 1588"/>
                  <a:gd name="T3" fmla="*/ 0 h 6"/>
                  <a:gd name="T4" fmla="*/ 0 w 1588"/>
                  <a:gd name="T5" fmla="*/ 9525 h 6"/>
                  <a:gd name="T6" fmla="*/ 0 w 1588"/>
                  <a:gd name="T7" fmla="*/ 9525 h 6"/>
                  <a:gd name="T8" fmla="*/ 0 w 1588"/>
                  <a:gd name="T9" fmla="*/ 9525 h 6"/>
                  <a:gd name="T10" fmla="*/ 0 w 1588"/>
                  <a:gd name="T11" fmla="*/ 0 h 6"/>
                  <a:gd name="T12" fmla="*/ 0 w 1588"/>
                  <a:gd name="T13" fmla="*/ 0 h 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8"/>
                  <a:gd name="T22" fmla="*/ 0 h 6"/>
                  <a:gd name="T23" fmla="*/ 1588 w 1588"/>
                  <a:gd name="T24" fmla="*/ 6 h 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8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32" name="Freeform 370"/>
              <p:cNvSpPr>
                <a:spLocks/>
              </p:cNvSpPr>
              <p:nvPr/>
            </p:nvSpPr>
            <p:spPr bwMode="auto">
              <a:xfrm>
                <a:off x="3729038" y="4086225"/>
                <a:ext cx="1587" cy="9525"/>
              </a:xfrm>
              <a:custGeom>
                <a:avLst/>
                <a:gdLst>
                  <a:gd name="T0" fmla="*/ 0 w 1588"/>
                  <a:gd name="T1" fmla="*/ 0 h 6"/>
                  <a:gd name="T2" fmla="*/ 0 w 1588"/>
                  <a:gd name="T3" fmla="*/ 0 h 6"/>
                  <a:gd name="T4" fmla="*/ 0 w 1588"/>
                  <a:gd name="T5" fmla="*/ 9525 h 6"/>
                  <a:gd name="T6" fmla="*/ 0 w 1588"/>
                  <a:gd name="T7" fmla="*/ 9525 h 6"/>
                  <a:gd name="T8" fmla="*/ 0 w 1588"/>
                  <a:gd name="T9" fmla="*/ 9525 h 6"/>
                  <a:gd name="T10" fmla="*/ 0 w 1588"/>
                  <a:gd name="T11" fmla="*/ 0 h 6"/>
                  <a:gd name="T12" fmla="*/ 0 w 1588"/>
                  <a:gd name="T13" fmla="*/ 0 h 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8"/>
                  <a:gd name="T22" fmla="*/ 0 h 6"/>
                  <a:gd name="T23" fmla="*/ 1588 w 1588"/>
                  <a:gd name="T24" fmla="*/ 6 h 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8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33" name="Oval 371"/>
              <p:cNvSpPr>
                <a:spLocks noChangeArrowheads="1"/>
              </p:cNvSpPr>
              <p:nvPr/>
            </p:nvSpPr>
            <p:spPr bwMode="auto">
              <a:xfrm>
                <a:off x="3538538" y="4086225"/>
                <a:ext cx="1587" cy="95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34" name="Freeform 372"/>
              <p:cNvSpPr>
                <a:spLocks/>
              </p:cNvSpPr>
              <p:nvPr/>
            </p:nvSpPr>
            <p:spPr bwMode="auto">
              <a:xfrm>
                <a:off x="3729038" y="4095750"/>
                <a:ext cx="1587" cy="1588"/>
              </a:xfrm>
              <a:custGeom>
                <a:avLst/>
                <a:gdLst>
                  <a:gd name="T0" fmla="*/ 0 w 1588"/>
                  <a:gd name="T1" fmla="*/ 0 h 1588"/>
                  <a:gd name="T2" fmla="*/ 0 w 1588"/>
                  <a:gd name="T3" fmla="*/ 0 h 1588"/>
                  <a:gd name="T4" fmla="*/ 0 w 1588"/>
                  <a:gd name="T5" fmla="*/ 0 h 1588"/>
                  <a:gd name="T6" fmla="*/ 0 w 1588"/>
                  <a:gd name="T7" fmla="*/ 0 h 1588"/>
                  <a:gd name="T8" fmla="*/ 0 w 1588"/>
                  <a:gd name="T9" fmla="*/ 0 h 1588"/>
                  <a:gd name="T10" fmla="*/ 0 w 1588"/>
                  <a:gd name="T11" fmla="*/ 0 h 1588"/>
                  <a:gd name="T12" fmla="*/ 0 w 1588"/>
                  <a:gd name="T13" fmla="*/ 0 h 158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8"/>
                  <a:gd name="T22" fmla="*/ 0 h 1588"/>
                  <a:gd name="T23" fmla="*/ 1588 w 1588"/>
                  <a:gd name="T24" fmla="*/ 1588 h 158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8" h="1588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35" name="Rectangle 373"/>
              <p:cNvSpPr>
                <a:spLocks noChangeArrowheads="1"/>
              </p:cNvSpPr>
              <p:nvPr/>
            </p:nvSpPr>
            <p:spPr bwMode="auto">
              <a:xfrm>
                <a:off x="3598863" y="4095750"/>
                <a:ext cx="1587" cy="15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36" name="Freeform 380"/>
              <p:cNvSpPr>
                <a:spLocks/>
              </p:cNvSpPr>
              <p:nvPr/>
            </p:nvSpPr>
            <p:spPr bwMode="auto">
              <a:xfrm>
                <a:off x="4264025" y="3824288"/>
                <a:ext cx="261938" cy="331787"/>
              </a:xfrm>
              <a:custGeom>
                <a:avLst/>
                <a:gdLst>
                  <a:gd name="T0" fmla="*/ 141288 w 165"/>
                  <a:gd name="T1" fmla="*/ 9525 h 209"/>
                  <a:gd name="T2" fmla="*/ 141288 w 165"/>
                  <a:gd name="T3" fmla="*/ 9525 h 209"/>
                  <a:gd name="T4" fmla="*/ 100013 w 165"/>
                  <a:gd name="T5" fmla="*/ 0 h 209"/>
                  <a:gd name="T6" fmla="*/ 100013 w 165"/>
                  <a:gd name="T7" fmla="*/ 0 h 209"/>
                  <a:gd name="T8" fmla="*/ 90488 w 165"/>
                  <a:gd name="T9" fmla="*/ 9525 h 209"/>
                  <a:gd name="T10" fmla="*/ 80963 w 165"/>
                  <a:gd name="T11" fmla="*/ 20637 h 209"/>
                  <a:gd name="T12" fmla="*/ 80963 w 165"/>
                  <a:gd name="T13" fmla="*/ 20637 h 209"/>
                  <a:gd name="T14" fmla="*/ 50800 w 165"/>
                  <a:gd name="T15" fmla="*/ 60325 h 209"/>
                  <a:gd name="T16" fmla="*/ 39688 w 165"/>
                  <a:gd name="T17" fmla="*/ 111125 h 209"/>
                  <a:gd name="T18" fmla="*/ 39688 w 165"/>
                  <a:gd name="T19" fmla="*/ 111125 h 209"/>
                  <a:gd name="T20" fmla="*/ 39688 w 165"/>
                  <a:gd name="T21" fmla="*/ 160337 h 209"/>
                  <a:gd name="T22" fmla="*/ 30163 w 165"/>
                  <a:gd name="T23" fmla="*/ 211137 h 209"/>
                  <a:gd name="T24" fmla="*/ 30163 w 165"/>
                  <a:gd name="T25" fmla="*/ 211137 h 209"/>
                  <a:gd name="T26" fmla="*/ 9525 w 165"/>
                  <a:gd name="T27" fmla="*/ 252412 h 209"/>
                  <a:gd name="T28" fmla="*/ 0 w 165"/>
                  <a:gd name="T29" fmla="*/ 282575 h 209"/>
                  <a:gd name="T30" fmla="*/ 9525 w 165"/>
                  <a:gd name="T31" fmla="*/ 312737 h 209"/>
                  <a:gd name="T32" fmla="*/ 9525 w 165"/>
                  <a:gd name="T33" fmla="*/ 312737 h 209"/>
                  <a:gd name="T34" fmla="*/ 39688 w 165"/>
                  <a:gd name="T35" fmla="*/ 331787 h 209"/>
                  <a:gd name="T36" fmla="*/ 39688 w 165"/>
                  <a:gd name="T37" fmla="*/ 331787 h 209"/>
                  <a:gd name="T38" fmla="*/ 60325 w 165"/>
                  <a:gd name="T39" fmla="*/ 331787 h 209"/>
                  <a:gd name="T40" fmla="*/ 80963 w 165"/>
                  <a:gd name="T41" fmla="*/ 322262 h 209"/>
                  <a:gd name="T42" fmla="*/ 80963 w 165"/>
                  <a:gd name="T43" fmla="*/ 322262 h 209"/>
                  <a:gd name="T44" fmla="*/ 160338 w 165"/>
                  <a:gd name="T45" fmla="*/ 322262 h 209"/>
                  <a:gd name="T46" fmla="*/ 241300 w 165"/>
                  <a:gd name="T47" fmla="*/ 322262 h 209"/>
                  <a:gd name="T48" fmla="*/ 241300 w 165"/>
                  <a:gd name="T49" fmla="*/ 322262 h 209"/>
                  <a:gd name="T50" fmla="*/ 261938 w 165"/>
                  <a:gd name="T51" fmla="*/ 312737 h 209"/>
                  <a:gd name="T52" fmla="*/ 261938 w 165"/>
                  <a:gd name="T53" fmla="*/ 312737 h 209"/>
                  <a:gd name="T54" fmla="*/ 261938 w 165"/>
                  <a:gd name="T55" fmla="*/ 282575 h 209"/>
                  <a:gd name="T56" fmla="*/ 261938 w 165"/>
                  <a:gd name="T57" fmla="*/ 282575 h 209"/>
                  <a:gd name="T58" fmla="*/ 252413 w 165"/>
                  <a:gd name="T59" fmla="*/ 252412 h 209"/>
                  <a:gd name="T60" fmla="*/ 241300 w 165"/>
                  <a:gd name="T61" fmla="*/ 222250 h 209"/>
                  <a:gd name="T62" fmla="*/ 241300 w 165"/>
                  <a:gd name="T63" fmla="*/ 222250 h 209"/>
                  <a:gd name="T64" fmla="*/ 231775 w 165"/>
                  <a:gd name="T65" fmla="*/ 201612 h 209"/>
                  <a:gd name="T66" fmla="*/ 222250 w 165"/>
                  <a:gd name="T67" fmla="*/ 171450 h 209"/>
                  <a:gd name="T68" fmla="*/ 222250 w 165"/>
                  <a:gd name="T69" fmla="*/ 120650 h 209"/>
                  <a:gd name="T70" fmla="*/ 222250 w 165"/>
                  <a:gd name="T71" fmla="*/ 120650 h 209"/>
                  <a:gd name="T72" fmla="*/ 211138 w 165"/>
                  <a:gd name="T73" fmla="*/ 60325 h 209"/>
                  <a:gd name="T74" fmla="*/ 211138 w 165"/>
                  <a:gd name="T75" fmla="*/ 60325 h 209"/>
                  <a:gd name="T76" fmla="*/ 211138 w 165"/>
                  <a:gd name="T77" fmla="*/ 39687 h 209"/>
                  <a:gd name="T78" fmla="*/ 201613 w 165"/>
                  <a:gd name="T79" fmla="*/ 20637 h 209"/>
                  <a:gd name="T80" fmla="*/ 201613 w 165"/>
                  <a:gd name="T81" fmla="*/ 20637 h 209"/>
                  <a:gd name="T82" fmla="*/ 171450 w 165"/>
                  <a:gd name="T83" fmla="*/ 9525 h 209"/>
                  <a:gd name="T84" fmla="*/ 171450 w 165"/>
                  <a:gd name="T85" fmla="*/ 9525 h 209"/>
                  <a:gd name="T86" fmla="*/ 150813 w 165"/>
                  <a:gd name="T87" fmla="*/ 0 h 209"/>
                  <a:gd name="T88" fmla="*/ 141288 w 165"/>
                  <a:gd name="T89" fmla="*/ 0 h 209"/>
                  <a:gd name="T90" fmla="*/ 141288 w 165"/>
                  <a:gd name="T91" fmla="*/ 9525 h 209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65"/>
                  <a:gd name="T139" fmla="*/ 0 h 209"/>
                  <a:gd name="T140" fmla="*/ 165 w 165"/>
                  <a:gd name="T141" fmla="*/ 209 h 209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65" h="209">
                    <a:moveTo>
                      <a:pt x="89" y="6"/>
                    </a:moveTo>
                    <a:lnTo>
                      <a:pt x="89" y="6"/>
                    </a:lnTo>
                    <a:lnTo>
                      <a:pt x="63" y="0"/>
                    </a:lnTo>
                    <a:lnTo>
                      <a:pt x="57" y="6"/>
                    </a:lnTo>
                    <a:lnTo>
                      <a:pt x="51" y="13"/>
                    </a:lnTo>
                    <a:lnTo>
                      <a:pt x="32" y="38"/>
                    </a:lnTo>
                    <a:lnTo>
                      <a:pt x="25" y="70"/>
                    </a:lnTo>
                    <a:lnTo>
                      <a:pt x="25" y="101"/>
                    </a:lnTo>
                    <a:lnTo>
                      <a:pt x="19" y="133"/>
                    </a:lnTo>
                    <a:lnTo>
                      <a:pt x="6" y="159"/>
                    </a:lnTo>
                    <a:lnTo>
                      <a:pt x="0" y="178"/>
                    </a:lnTo>
                    <a:lnTo>
                      <a:pt x="6" y="197"/>
                    </a:lnTo>
                    <a:lnTo>
                      <a:pt x="25" y="209"/>
                    </a:lnTo>
                    <a:lnTo>
                      <a:pt x="38" y="209"/>
                    </a:lnTo>
                    <a:lnTo>
                      <a:pt x="51" y="203"/>
                    </a:lnTo>
                    <a:lnTo>
                      <a:pt x="101" y="203"/>
                    </a:lnTo>
                    <a:lnTo>
                      <a:pt x="152" y="203"/>
                    </a:lnTo>
                    <a:lnTo>
                      <a:pt x="165" y="197"/>
                    </a:lnTo>
                    <a:lnTo>
                      <a:pt x="165" y="178"/>
                    </a:lnTo>
                    <a:lnTo>
                      <a:pt x="159" y="159"/>
                    </a:lnTo>
                    <a:lnTo>
                      <a:pt x="152" y="140"/>
                    </a:lnTo>
                    <a:lnTo>
                      <a:pt x="146" y="127"/>
                    </a:lnTo>
                    <a:lnTo>
                      <a:pt x="140" y="108"/>
                    </a:lnTo>
                    <a:lnTo>
                      <a:pt x="140" y="76"/>
                    </a:lnTo>
                    <a:lnTo>
                      <a:pt x="133" y="38"/>
                    </a:lnTo>
                    <a:lnTo>
                      <a:pt x="133" y="25"/>
                    </a:lnTo>
                    <a:lnTo>
                      <a:pt x="127" y="13"/>
                    </a:lnTo>
                    <a:lnTo>
                      <a:pt x="108" y="6"/>
                    </a:lnTo>
                    <a:lnTo>
                      <a:pt x="95" y="0"/>
                    </a:lnTo>
                    <a:lnTo>
                      <a:pt x="89" y="0"/>
                    </a:lnTo>
                    <a:lnTo>
                      <a:pt x="89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  <p:sp>
            <p:nvSpPr>
              <p:cNvPr id="137" name="Freeform 381"/>
              <p:cNvSpPr>
                <a:spLocks/>
              </p:cNvSpPr>
              <p:nvPr/>
            </p:nvSpPr>
            <p:spPr bwMode="auto">
              <a:xfrm>
                <a:off x="3295650" y="3733800"/>
                <a:ext cx="1392238" cy="2287588"/>
              </a:xfrm>
              <a:custGeom>
                <a:avLst/>
                <a:gdLst>
                  <a:gd name="T0" fmla="*/ 161925 w 877"/>
                  <a:gd name="T1" fmla="*/ 211138 h 1441"/>
                  <a:gd name="T2" fmla="*/ 242888 w 877"/>
                  <a:gd name="T3" fmla="*/ 90488 h 1441"/>
                  <a:gd name="T4" fmla="*/ 333375 w 877"/>
                  <a:gd name="T5" fmla="*/ 201613 h 1441"/>
                  <a:gd name="T6" fmla="*/ 342900 w 877"/>
                  <a:gd name="T7" fmla="*/ 271463 h 1441"/>
                  <a:gd name="T8" fmla="*/ 463550 w 877"/>
                  <a:gd name="T9" fmla="*/ 422275 h 1441"/>
                  <a:gd name="T10" fmla="*/ 685800 w 877"/>
                  <a:gd name="T11" fmla="*/ 292100 h 1441"/>
                  <a:gd name="T12" fmla="*/ 685800 w 877"/>
                  <a:gd name="T13" fmla="*/ 141288 h 1441"/>
                  <a:gd name="T14" fmla="*/ 736600 w 877"/>
                  <a:gd name="T15" fmla="*/ 19050 h 1441"/>
                  <a:gd name="T16" fmla="*/ 847725 w 877"/>
                  <a:gd name="T17" fmla="*/ 19050 h 1441"/>
                  <a:gd name="T18" fmla="*/ 887413 w 877"/>
                  <a:gd name="T19" fmla="*/ 171450 h 1441"/>
                  <a:gd name="T20" fmla="*/ 836613 w 877"/>
                  <a:gd name="T21" fmla="*/ 301625 h 1441"/>
                  <a:gd name="T22" fmla="*/ 1049338 w 877"/>
                  <a:gd name="T23" fmla="*/ 331788 h 1441"/>
                  <a:gd name="T24" fmla="*/ 1028700 w 877"/>
                  <a:gd name="T25" fmla="*/ 282575 h 1441"/>
                  <a:gd name="T26" fmla="*/ 1049338 w 877"/>
                  <a:gd name="T27" fmla="*/ 120650 h 1441"/>
                  <a:gd name="T28" fmla="*/ 1179513 w 877"/>
                  <a:gd name="T29" fmla="*/ 211138 h 1441"/>
                  <a:gd name="T30" fmla="*/ 1169988 w 877"/>
                  <a:gd name="T31" fmla="*/ 312738 h 1441"/>
                  <a:gd name="T32" fmla="*/ 1160463 w 877"/>
                  <a:gd name="T33" fmla="*/ 342900 h 1441"/>
                  <a:gd name="T34" fmla="*/ 1320800 w 877"/>
                  <a:gd name="T35" fmla="*/ 433388 h 1441"/>
                  <a:gd name="T36" fmla="*/ 1290638 w 877"/>
                  <a:gd name="T37" fmla="*/ 584200 h 1441"/>
                  <a:gd name="T38" fmla="*/ 1281113 w 877"/>
                  <a:gd name="T39" fmla="*/ 1411288 h 1441"/>
                  <a:gd name="T40" fmla="*/ 1270000 w 877"/>
                  <a:gd name="T41" fmla="*/ 1522413 h 1441"/>
                  <a:gd name="T42" fmla="*/ 1350963 w 877"/>
                  <a:gd name="T43" fmla="*/ 1944688 h 1441"/>
                  <a:gd name="T44" fmla="*/ 1239838 w 877"/>
                  <a:gd name="T45" fmla="*/ 1955801 h 1441"/>
                  <a:gd name="T46" fmla="*/ 1160463 w 877"/>
                  <a:gd name="T47" fmla="*/ 1874838 h 1441"/>
                  <a:gd name="T48" fmla="*/ 1160463 w 877"/>
                  <a:gd name="T49" fmla="*/ 1511300 h 1441"/>
                  <a:gd name="T50" fmla="*/ 1058863 w 877"/>
                  <a:gd name="T51" fmla="*/ 1077913 h 1441"/>
                  <a:gd name="T52" fmla="*/ 1068388 w 877"/>
                  <a:gd name="T53" fmla="*/ 1450975 h 1441"/>
                  <a:gd name="T54" fmla="*/ 1139825 w 877"/>
                  <a:gd name="T55" fmla="*/ 1814513 h 1441"/>
                  <a:gd name="T56" fmla="*/ 1089025 w 877"/>
                  <a:gd name="T57" fmla="*/ 1865313 h 1441"/>
                  <a:gd name="T58" fmla="*/ 989013 w 877"/>
                  <a:gd name="T59" fmla="*/ 1874838 h 1441"/>
                  <a:gd name="T60" fmla="*/ 977900 w 877"/>
                  <a:gd name="T61" fmla="*/ 1592263 h 1441"/>
                  <a:gd name="T62" fmla="*/ 908050 w 877"/>
                  <a:gd name="T63" fmla="*/ 1784351 h 1441"/>
                  <a:gd name="T64" fmla="*/ 817563 w 877"/>
                  <a:gd name="T65" fmla="*/ 2046288 h 1441"/>
                  <a:gd name="T66" fmla="*/ 787400 w 877"/>
                  <a:gd name="T67" fmla="*/ 1965326 h 1441"/>
                  <a:gd name="T68" fmla="*/ 787400 w 877"/>
                  <a:gd name="T69" fmla="*/ 1712913 h 1441"/>
                  <a:gd name="T70" fmla="*/ 766763 w 877"/>
                  <a:gd name="T71" fmla="*/ 1279525 h 1441"/>
                  <a:gd name="T72" fmla="*/ 715963 w 877"/>
                  <a:gd name="T73" fmla="*/ 1481138 h 1441"/>
                  <a:gd name="T74" fmla="*/ 695325 w 877"/>
                  <a:gd name="T75" fmla="*/ 2016126 h 1441"/>
                  <a:gd name="T76" fmla="*/ 685800 w 877"/>
                  <a:gd name="T77" fmla="*/ 2097088 h 1441"/>
                  <a:gd name="T78" fmla="*/ 646113 w 877"/>
                  <a:gd name="T79" fmla="*/ 2206626 h 1441"/>
                  <a:gd name="T80" fmla="*/ 514350 w 877"/>
                  <a:gd name="T81" fmla="*/ 2278063 h 1441"/>
                  <a:gd name="T82" fmla="*/ 554038 w 877"/>
                  <a:gd name="T83" fmla="*/ 1925638 h 1441"/>
                  <a:gd name="T84" fmla="*/ 554038 w 877"/>
                  <a:gd name="T85" fmla="*/ 1370013 h 1441"/>
                  <a:gd name="T86" fmla="*/ 544513 w 877"/>
                  <a:gd name="T87" fmla="*/ 1089025 h 1441"/>
                  <a:gd name="T88" fmla="*/ 463550 w 877"/>
                  <a:gd name="T89" fmla="*/ 1179513 h 1441"/>
                  <a:gd name="T90" fmla="*/ 523875 w 877"/>
                  <a:gd name="T91" fmla="*/ 1733551 h 1441"/>
                  <a:gd name="T92" fmla="*/ 514350 w 877"/>
                  <a:gd name="T93" fmla="*/ 2025651 h 1441"/>
                  <a:gd name="T94" fmla="*/ 423863 w 877"/>
                  <a:gd name="T95" fmla="*/ 2076451 h 1441"/>
                  <a:gd name="T96" fmla="*/ 403225 w 877"/>
                  <a:gd name="T97" fmla="*/ 1884363 h 1441"/>
                  <a:gd name="T98" fmla="*/ 292100 w 877"/>
                  <a:gd name="T99" fmla="*/ 1309688 h 1441"/>
                  <a:gd name="T100" fmla="*/ 292100 w 877"/>
                  <a:gd name="T101" fmla="*/ 1582738 h 1441"/>
                  <a:gd name="T102" fmla="*/ 303213 w 877"/>
                  <a:gd name="T103" fmla="*/ 1895476 h 1441"/>
                  <a:gd name="T104" fmla="*/ 212725 w 877"/>
                  <a:gd name="T105" fmla="*/ 1974851 h 1441"/>
                  <a:gd name="T106" fmla="*/ 171450 w 877"/>
                  <a:gd name="T107" fmla="*/ 1874838 h 1441"/>
                  <a:gd name="T108" fmla="*/ 141288 w 877"/>
                  <a:gd name="T109" fmla="*/ 1622425 h 1441"/>
                  <a:gd name="T110" fmla="*/ 11113 w 877"/>
                  <a:gd name="T111" fmla="*/ 1098550 h 1441"/>
                  <a:gd name="T112" fmla="*/ 50800 w 877"/>
                  <a:gd name="T113" fmla="*/ 533400 h 1441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877"/>
                  <a:gd name="T172" fmla="*/ 0 h 1441"/>
                  <a:gd name="T173" fmla="*/ 877 w 877"/>
                  <a:gd name="T174" fmla="*/ 1441 h 1441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877" h="1441">
                    <a:moveTo>
                      <a:pt x="57" y="279"/>
                    </a:moveTo>
                    <a:lnTo>
                      <a:pt x="127" y="247"/>
                    </a:lnTo>
                    <a:lnTo>
                      <a:pt x="134" y="222"/>
                    </a:lnTo>
                    <a:lnTo>
                      <a:pt x="121" y="216"/>
                    </a:lnTo>
                    <a:lnTo>
                      <a:pt x="108" y="184"/>
                    </a:lnTo>
                    <a:lnTo>
                      <a:pt x="102" y="133"/>
                    </a:lnTo>
                    <a:lnTo>
                      <a:pt x="102" y="101"/>
                    </a:lnTo>
                    <a:lnTo>
                      <a:pt x="108" y="89"/>
                    </a:lnTo>
                    <a:lnTo>
                      <a:pt x="121" y="70"/>
                    </a:lnTo>
                    <a:lnTo>
                      <a:pt x="134" y="63"/>
                    </a:lnTo>
                    <a:lnTo>
                      <a:pt x="153" y="57"/>
                    </a:lnTo>
                    <a:lnTo>
                      <a:pt x="172" y="70"/>
                    </a:lnTo>
                    <a:lnTo>
                      <a:pt x="197" y="89"/>
                    </a:lnTo>
                    <a:lnTo>
                      <a:pt x="203" y="101"/>
                    </a:lnTo>
                    <a:lnTo>
                      <a:pt x="210" y="127"/>
                    </a:lnTo>
                    <a:lnTo>
                      <a:pt x="216" y="127"/>
                    </a:lnTo>
                    <a:lnTo>
                      <a:pt x="216" y="133"/>
                    </a:lnTo>
                    <a:lnTo>
                      <a:pt x="216" y="146"/>
                    </a:lnTo>
                    <a:lnTo>
                      <a:pt x="216" y="165"/>
                    </a:lnTo>
                    <a:lnTo>
                      <a:pt x="216" y="171"/>
                    </a:lnTo>
                    <a:lnTo>
                      <a:pt x="210" y="165"/>
                    </a:lnTo>
                    <a:lnTo>
                      <a:pt x="210" y="197"/>
                    </a:lnTo>
                    <a:lnTo>
                      <a:pt x="216" y="216"/>
                    </a:lnTo>
                    <a:lnTo>
                      <a:pt x="222" y="228"/>
                    </a:lnTo>
                    <a:lnTo>
                      <a:pt x="248" y="247"/>
                    </a:lnTo>
                    <a:lnTo>
                      <a:pt x="292" y="266"/>
                    </a:lnTo>
                    <a:lnTo>
                      <a:pt x="343" y="235"/>
                    </a:lnTo>
                    <a:lnTo>
                      <a:pt x="381" y="216"/>
                    </a:lnTo>
                    <a:lnTo>
                      <a:pt x="419" y="209"/>
                    </a:lnTo>
                    <a:lnTo>
                      <a:pt x="426" y="190"/>
                    </a:lnTo>
                    <a:lnTo>
                      <a:pt x="432" y="184"/>
                    </a:lnTo>
                    <a:lnTo>
                      <a:pt x="432" y="133"/>
                    </a:lnTo>
                    <a:lnTo>
                      <a:pt x="426" y="114"/>
                    </a:lnTo>
                    <a:lnTo>
                      <a:pt x="419" y="95"/>
                    </a:lnTo>
                    <a:lnTo>
                      <a:pt x="426" y="89"/>
                    </a:lnTo>
                    <a:lnTo>
                      <a:pt x="432" y="89"/>
                    </a:lnTo>
                    <a:lnTo>
                      <a:pt x="438" y="57"/>
                    </a:lnTo>
                    <a:lnTo>
                      <a:pt x="445" y="31"/>
                    </a:lnTo>
                    <a:lnTo>
                      <a:pt x="451" y="19"/>
                    </a:lnTo>
                    <a:lnTo>
                      <a:pt x="464" y="12"/>
                    </a:lnTo>
                    <a:lnTo>
                      <a:pt x="470" y="12"/>
                    </a:lnTo>
                    <a:lnTo>
                      <a:pt x="489" y="6"/>
                    </a:lnTo>
                    <a:lnTo>
                      <a:pt x="508" y="0"/>
                    </a:lnTo>
                    <a:lnTo>
                      <a:pt x="521" y="6"/>
                    </a:lnTo>
                    <a:lnTo>
                      <a:pt x="534" y="12"/>
                    </a:lnTo>
                    <a:lnTo>
                      <a:pt x="546" y="25"/>
                    </a:lnTo>
                    <a:lnTo>
                      <a:pt x="559" y="44"/>
                    </a:lnTo>
                    <a:lnTo>
                      <a:pt x="559" y="57"/>
                    </a:lnTo>
                    <a:lnTo>
                      <a:pt x="559" y="70"/>
                    </a:lnTo>
                    <a:lnTo>
                      <a:pt x="559" y="108"/>
                    </a:lnTo>
                    <a:lnTo>
                      <a:pt x="559" y="127"/>
                    </a:lnTo>
                    <a:lnTo>
                      <a:pt x="553" y="146"/>
                    </a:lnTo>
                    <a:lnTo>
                      <a:pt x="546" y="152"/>
                    </a:lnTo>
                    <a:lnTo>
                      <a:pt x="527" y="190"/>
                    </a:lnTo>
                    <a:lnTo>
                      <a:pt x="521" y="222"/>
                    </a:lnTo>
                    <a:lnTo>
                      <a:pt x="527" y="241"/>
                    </a:lnTo>
                    <a:lnTo>
                      <a:pt x="584" y="260"/>
                    </a:lnTo>
                    <a:lnTo>
                      <a:pt x="635" y="254"/>
                    </a:lnTo>
                    <a:lnTo>
                      <a:pt x="661" y="222"/>
                    </a:lnTo>
                    <a:lnTo>
                      <a:pt x="661" y="209"/>
                    </a:lnTo>
                    <a:lnTo>
                      <a:pt x="654" y="203"/>
                    </a:lnTo>
                    <a:lnTo>
                      <a:pt x="642" y="209"/>
                    </a:lnTo>
                    <a:lnTo>
                      <a:pt x="648" y="190"/>
                    </a:lnTo>
                    <a:lnTo>
                      <a:pt x="648" y="178"/>
                    </a:lnTo>
                    <a:lnTo>
                      <a:pt x="642" y="165"/>
                    </a:lnTo>
                    <a:lnTo>
                      <a:pt x="642" y="152"/>
                    </a:lnTo>
                    <a:lnTo>
                      <a:pt x="642" y="133"/>
                    </a:lnTo>
                    <a:lnTo>
                      <a:pt x="642" y="108"/>
                    </a:lnTo>
                    <a:lnTo>
                      <a:pt x="661" y="76"/>
                    </a:lnTo>
                    <a:lnTo>
                      <a:pt x="667" y="63"/>
                    </a:lnTo>
                    <a:lnTo>
                      <a:pt x="686" y="63"/>
                    </a:lnTo>
                    <a:lnTo>
                      <a:pt x="699" y="63"/>
                    </a:lnTo>
                    <a:lnTo>
                      <a:pt x="724" y="70"/>
                    </a:lnTo>
                    <a:lnTo>
                      <a:pt x="743" y="101"/>
                    </a:lnTo>
                    <a:lnTo>
                      <a:pt x="743" y="133"/>
                    </a:lnTo>
                    <a:lnTo>
                      <a:pt x="743" y="146"/>
                    </a:lnTo>
                    <a:lnTo>
                      <a:pt x="743" y="158"/>
                    </a:lnTo>
                    <a:lnTo>
                      <a:pt x="737" y="171"/>
                    </a:lnTo>
                    <a:lnTo>
                      <a:pt x="737" y="197"/>
                    </a:lnTo>
                    <a:lnTo>
                      <a:pt x="731" y="197"/>
                    </a:lnTo>
                    <a:lnTo>
                      <a:pt x="724" y="197"/>
                    </a:lnTo>
                    <a:lnTo>
                      <a:pt x="724" y="209"/>
                    </a:lnTo>
                    <a:lnTo>
                      <a:pt x="731" y="216"/>
                    </a:lnTo>
                    <a:lnTo>
                      <a:pt x="756" y="235"/>
                    </a:lnTo>
                    <a:lnTo>
                      <a:pt x="800" y="235"/>
                    </a:lnTo>
                    <a:lnTo>
                      <a:pt x="819" y="247"/>
                    </a:lnTo>
                    <a:lnTo>
                      <a:pt x="832" y="260"/>
                    </a:lnTo>
                    <a:lnTo>
                      <a:pt x="832" y="273"/>
                    </a:lnTo>
                    <a:lnTo>
                      <a:pt x="832" y="279"/>
                    </a:lnTo>
                    <a:lnTo>
                      <a:pt x="832" y="292"/>
                    </a:lnTo>
                    <a:lnTo>
                      <a:pt x="819" y="324"/>
                    </a:lnTo>
                    <a:lnTo>
                      <a:pt x="813" y="368"/>
                    </a:lnTo>
                    <a:lnTo>
                      <a:pt x="800" y="406"/>
                    </a:lnTo>
                    <a:lnTo>
                      <a:pt x="788" y="444"/>
                    </a:lnTo>
                    <a:lnTo>
                      <a:pt x="826" y="597"/>
                    </a:lnTo>
                    <a:lnTo>
                      <a:pt x="794" y="609"/>
                    </a:lnTo>
                    <a:lnTo>
                      <a:pt x="807" y="889"/>
                    </a:lnTo>
                    <a:lnTo>
                      <a:pt x="807" y="895"/>
                    </a:lnTo>
                    <a:lnTo>
                      <a:pt x="807" y="901"/>
                    </a:lnTo>
                    <a:lnTo>
                      <a:pt x="807" y="914"/>
                    </a:lnTo>
                    <a:lnTo>
                      <a:pt x="800" y="940"/>
                    </a:lnTo>
                    <a:lnTo>
                      <a:pt x="800" y="959"/>
                    </a:lnTo>
                    <a:lnTo>
                      <a:pt x="800" y="1009"/>
                    </a:lnTo>
                    <a:lnTo>
                      <a:pt x="794" y="1048"/>
                    </a:lnTo>
                    <a:lnTo>
                      <a:pt x="800" y="1111"/>
                    </a:lnTo>
                    <a:lnTo>
                      <a:pt x="807" y="1187"/>
                    </a:lnTo>
                    <a:lnTo>
                      <a:pt x="826" y="1206"/>
                    </a:lnTo>
                    <a:lnTo>
                      <a:pt x="851" y="1225"/>
                    </a:lnTo>
                    <a:lnTo>
                      <a:pt x="870" y="1238"/>
                    </a:lnTo>
                    <a:lnTo>
                      <a:pt x="877" y="1251"/>
                    </a:lnTo>
                    <a:lnTo>
                      <a:pt x="794" y="1238"/>
                    </a:lnTo>
                    <a:lnTo>
                      <a:pt x="788" y="1238"/>
                    </a:lnTo>
                    <a:lnTo>
                      <a:pt x="781" y="1232"/>
                    </a:lnTo>
                    <a:lnTo>
                      <a:pt x="775" y="1219"/>
                    </a:lnTo>
                    <a:lnTo>
                      <a:pt x="762" y="1200"/>
                    </a:lnTo>
                    <a:lnTo>
                      <a:pt x="743" y="1187"/>
                    </a:lnTo>
                    <a:lnTo>
                      <a:pt x="737" y="1213"/>
                    </a:lnTo>
                    <a:lnTo>
                      <a:pt x="731" y="1213"/>
                    </a:lnTo>
                    <a:lnTo>
                      <a:pt x="731" y="1181"/>
                    </a:lnTo>
                    <a:lnTo>
                      <a:pt x="724" y="1175"/>
                    </a:lnTo>
                    <a:lnTo>
                      <a:pt x="724" y="1117"/>
                    </a:lnTo>
                    <a:lnTo>
                      <a:pt x="731" y="1073"/>
                    </a:lnTo>
                    <a:lnTo>
                      <a:pt x="731" y="990"/>
                    </a:lnTo>
                    <a:lnTo>
                      <a:pt x="731" y="971"/>
                    </a:lnTo>
                    <a:lnTo>
                      <a:pt x="731" y="952"/>
                    </a:lnTo>
                    <a:lnTo>
                      <a:pt x="718" y="921"/>
                    </a:lnTo>
                    <a:lnTo>
                      <a:pt x="718" y="876"/>
                    </a:lnTo>
                    <a:lnTo>
                      <a:pt x="711" y="800"/>
                    </a:lnTo>
                    <a:lnTo>
                      <a:pt x="692" y="724"/>
                    </a:lnTo>
                    <a:lnTo>
                      <a:pt x="673" y="673"/>
                    </a:lnTo>
                    <a:lnTo>
                      <a:pt x="667" y="679"/>
                    </a:lnTo>
                    <a:lnTo>
                      <a:pt x="667" y="705"/>
                    </a:lnTo>
                    <a:lnTo>
                      <a:pt x="667" y="774"/>
                    </a:lnTo>
                    <a:lnTo>
                      <a:pt x="667" y="844"/>
                    </a:lnTo>
                    <a:lnTo>
                      <a:pt x="667" y="870"/>
                    </a:lnTo>
                    <a:lnTo>
                      <a:pt x="673" y="889"/>
                    </a:lnTo>
                    <a:lnTo>
                      <a:pt x="673" y="914"/>
                    </a:lnTo>
                    <a:lnTo>
                      <a:pt x="680" y="952"/>
                    </a:lnTo>
                    <a:lnTo>
                      <a:pt x="686" y="990"/>
                    </a:lnTo>
                    <a:lnTo>
                      <a:pt x="699" y="1028"/>
                    </a:lnTo>
                    <a:lnTo>
                      <a:pt x="705" y="1060"/>
                    </a:lnTo>
                    <a:lnTo>
                      <a:pt x="718" y="1098"/>
                    </a:lnTo>
                    <a:lnTo>
                      <a:pt x="718" y="1143"/>
                    </a:lnTo>
                    <a:lnTo>
                      <a:pt x="711" y="1143"/>
                    </a:lnTo>
                    <a:lnTo>
                      <a:pt x="705" y="1168"/>
                    </a:lnTo>
                    <a:lnTo>
                      <a:pt x="699" y="1175"/>
                    </a:lnTo>
                    <a:lnTo>
                      <a:pt x="692" y="1149"/>
                    </a:lnTo>
                    <a:lnTo>
                      <a:pt x="686" y="1175"/>
                    </a:lnTo>
                    <a:lnTo>
                      <a:pt x="680" y="1181"/>
                    </a:lnTo>
                    <a:lnTo>
                      <a:pt x="673" y="1194"/>
                    </a:lnTo>
                    <a:lnTo>
                      <a:pt x="661" y="1200"/>
                    </a:lnTo>
                    <a:lnTo>
                      <a:pt x="610" y="1213"/>
                    </a:lnTo>
                    <a:lnTo>
                      <a:pt x="604" y="1200"/>
                    </a:lnTo>
                    <a:lnTo>
                      <a:pt x="623" y="1181"/>
                    </a:lnTo>
                    <a:lnTo>
                      <a:pt x="629" y="1162"/>
                    </a:lnTo>
                    <a:lnTo>
                      <a:pt x="642" y="1149"/>
                    </a:lnTo>
                    <a:lnTo>
                      <a:pt x="648" y="1124"/>
                    </a:lnTo>
                    <a:lnTo>
                      <a:pt x="635" y="1086"/>
                    </a:lnTo>
                    <a:lnTo>
                      <a:pt x="629" y="1048"/>
                    </a:lnTo>
                    <a:lnTo>
                      <a:pt x="616" y="1003"/>
                    </a:lnTo>
                    <a:lnTo>
                      <a:pt x="610" y="952"/>
                    </a:lnTo>
                    <a:lnTo>
                      <a:pt x="604" y="908"/>
                    </a:lnTo>
                    <a:lnTo>
                      <a:pt x="597" y="844"/>
                    </a:lnTo>
                    <a:lnTo>
                      <a:pt x="578" y="959"/>
                    </a:lnTo>
                    <a:lnTo>
                      <a:pt x="572" y="1022"/>
                    </a:lnTo>
                    <a:lnTo>
                      <a:pt x="572" y="1124"/>
                    </a:lnTo>
                    <a:lnTo>
                      <a:pt x="546" y="1200"/>
                    </a:lnTo>
                    <a:lnTo>
                      <a:pt x="559" y="1244"/>
                    </a:lnTo>
                    <a:lnTo>
                      <a:pt x="578" y="1263"/>
                    </a:lnTo>
                    <a:lnTo>
                      <a:pt x="578" y="1308"/>
                    </a:lnTo>
                    <a:lnTo>
                      <a:pt x="540" y="1314"/>
                    </a:lnTo>
                    <a:lnTo>
                      <a:pt x="515" y="1289"/>
                    </a:lnTo>
                    <a:lnTo>
                      <a:pt x="508" y="1282"/>
                    </a:lnTo>
                    <a:lnTo>
                      <a:pt x="502" y="1276"/>
                    </a:lnTo>
                    <a:lnTo>
                      <a:pt x="502" y="1257"/>
                    </a:lnTo>
                    <a:lnTo>
                      <a:pt x="496" y="1238"/>
                    </a:lnTo>
                    <a:lnTo>
                      <a:pt x="477" y="1225"/>
                    </a:lnTo>
                    <a:lnTo>
                      <a:pt x="477" y="1206"/>
                    </a:lnTo>
                    <a:lnTo>
                      <a:pt x="483" y="1181"/>
                    </a:lnTo>
                    <a:lnTo>
                      <a:pt x="483" y="1143"/>
                    </a:lnTo>
                    <a:lnTo>
                      <a:pt x="483" y="1117"/>
                    </a:lnTo>
                    <a:lnTo>
                      <a:pt x="496" y="1079"/>
                    </a:lnTo>
                    <a:lnTo>
                      <a:pt x="496" y="1022"/>
                    </a:lnTo>
                    <a:lnTo>
                      <a:pt x="496" y="952"/>
                    </a:lnTo>
                    <a:lnTo>
                      <a:pt x="489" y="895"/>
                    </a:lnTo>
                    <a:lnTo>
                      <a:pt x="489" y="844"/>
                    </a:lnTo>
                    <a:lnTo>
                      <a:pt x="483" y="819"/>
                    </a:lnTo>
                    <a:lnTo>
                      <a:pt x="483" y="806"/>
                    </a:lnTo>
                    <a:lnTo>
                      <a:pt x="477" y="819"/>
                    </a:lnTo>
                    <a:lnTo>
                      <a:pt x="457" y="889"/>
                    </a:lnTo>
                    <a:lnTo>
                      <a:pt x="451" y="927"/>
                    </a:lnTo>
                    <a:lnTo>
                      <a:pt x="451" y="933"/>
                    </a:lnTo>
                    <a:lnTo>
                      <a:pt x="451" y="1003"/>
                    </a:lnTo>
                    <a:lnTo>
                      <a:pt x="451" y="1086"/>
                    </a:lnTo>
                    <a:lnTo>
                      <a:pt x="451" y="1155"/>
                    </a:lnTo>
                    <a:lnTo>
                      <a:pt x="445" y="1238"/>
                    </a:lnTo>
                    <a:lnTo>
                      <a:pt x="438" y="1270"/>
                    </a:lnTo>
                    <a:lnTo>
                      <a:pt x="432" y="1282"/>
                    </a:lnTo>
                    <a:lnTo>
                      <a:pt x="426" y="1289"/>
                    </a:lnTo>
                    <a:lnTo>
                      <a:pt x="432" y="1295"/>
                    </a:lnTo>
                    <a:lnTo>
                      <a:pt x="432" y="1314"/>
                    </a:lnTo>
                    <a:lnTo>
                      <a:pt x="432" y="1321"/>
                    </a:lnTo>
                    <a:lnTo>
                      <a:pt x="432" y="1327"/>
                    </a:lnTo>
                    <a:lnTo>
                      <a:pt x="419" y="1352"/>
                    </a:lnTo>
                    <a:lnTo>
                      <a:pt x="407" y="1352"/>
                    </a:lnTo>
                    <a:lnTo>
                      <a:pt x="407" y="1378"/>
                    </a:lnTo>
                    <a:lnTo>
                      <a:pt x="407" y="1390"/>
                    </a:lnTo>
                    <a:lnTo>
                      <a:pt x="400" y="1403"/>
                    </a:lnTo>
                    <a:lnTo>
                      <a:pt x="394" y="1416"/>
                    </a:lnTo>
                    <a:lnTo>
                      <a:pt x="375" y="1435"/>
                    </a:lnTo>
                    <a:lnTo>
                      <a:pt x="369" y="1441"/>
                    </a:lnTo>
                    <a:lnTo>
                      <a:pt x="324" y="1435"/>
                    </a:lnTo>
                    <a:lnTo>
                      <a:pt x="324" y="1390"/>
                    </a:lnTo>
                    <a:lnTo>
                      <a:pt x="330" y="1378"/>
                    </a:lnTo>
                    <a:lnTo>
                      <a:pt x="349" y="1327"/>
                    </a:lnTo>
                    <a:lnTo>
                      <a:pt x="356" y="1308"/>
                    </a:lnTo>
                    <a:lnTo>
                      <a:pt x="349" y="1270"/>
                    </a:lnTo>
                    <a:lnTo>
                      <a:pt x="349" y="1213"/>
                    </a:lnTo>
                    <a:lnTo>
                      <a:pt x="343" y="1143"/>
                    </a:lnTo>
                    <a:lnTo>
                      <a:pt x="349" y="1079"/>
                    </a:lnTo>
                    <a:lnTo>
                      <a:pt x="349" y="1016"/>
                    </a:lnTo>
                    <a:lnTo>
                      <a:pt x="356" y="946"/>
                    </a:lnTo>
                    <a:lnTo>
                      <a:pt x="349" y="908"/>
                    </a:lnTo>
                    <a:lnTo>
                      <a:pt x="349" y="863"/>
                    </a:lnTo>
                    <a:lnTo>
                      <a:pt x="349" y="781"/>
                    </a:lnTo>
                    <a:lnTo>
                      <a:pt x="356" y="736"/>
                    </a:lnTo>
                    <a:lnTo>
                      <a:pt x="362" y="698"/>
                    </a:lnTo>
                    <a:lnTo>
                      <a:pt x="362" y="692"/>
                    </a:lnTo>
                    <a:lnTo>
                      <a:pt x="356" y="686"/>
                    </a:lnTo>
                    <a:lnTo>
                      <a:pt x="343" y="686"/>
                    </a:lnTo>
                    <a:lnTo>
                      <a:pt x="337" y="679"/>
                    </a:lnTo>
                    <a:lnTo>
                      <a:pt x="330" y="667"/>
                    </a:lnTo>
                    <a:lnTo>
                      <a:pt x="305" y="698"/>
                    </a:lnTo>
                    <a:lnTo>
                      <a:pt x="299" y="698"/>
                    </a:lnTo>
                    <a:lnTo>
                      <a:pt x="299" y="717"/>
                    </a:lnTo>
                    <a:lnTo>
                      <a:pt x="292" y="743"/>
                    </a:lnTo>
                    <a:lnTo>
                      <a:pt x="292" y="876"/>
                    </a:lnTo>
                    <a:lnTo>
                      <a:pt x="305" y="914"/>
                    </a:lnTo>
                    <a:lnTo>
                      <a:pt x="311" y="952"/>
                    </a:lnTo>
                    <a:lnTo>
                      <a:pt x="311" y="997"/>
                    </a:lnTo>
                    <a:lnTo>
                      <a:pt x="324" y="1048"/>
                    </a:lnTo>
                    <a:lnTo>
                      <a:pt x="330" y="1092"/>
                    </a:lnTo>
                    <a:lnTo>
                      <a:pt x="337" y="1149"/>
                    </a:lnTo>
                    <a:lnTo>
                      <a:pt x="330" y="1162"/>
                    </a:lnTo>
                    <a:lnTo>
                      <a:pt x="337" y="1181"/>
                    </a:lnTo>
                    <a:lnTo>
                      <a:pt x="324" y="1206"/>
                    </a:lnTo>
                    <a:lnTo>
                      <a:pt x="324" y="1276"/>
                    </a:lnTo>
                    <a:lnTo>
                      <a:pt x="324" y="1282"/>
                    </a:lnTo>
                    <a:lnTo>
                      <a:pt x="318" y="1295"/>
                    </a:lnTo>
                    <a:lnTo>
                      <a:pt x="305" y="1302"/>
                    </a:lnTo>
                    <a:lnTo>
                      <a:pt x="280" y="1308"/>
                    </a:lnTo>
                    <a:lnTo>
                      <a:pt x="267" y="1308"/>
                    </a:lnTo>
                    <a:lnTo>
                      <a:pt x="254" y="1302"/>
                    </a:lnTo>
                    <a:lnTo>
                      <a:pt x="248" y="1282"/>
                    </a:lnTo>
                    <a:lnTo>
                      <a:pt x="254" y="1257"/>
                    </a:lnTo>
                    <a:lnTo>
                      <a:pt x="261" y="1238"/>
                    </a:lnTo>
                    <a:lnTo>
                      <a:pt x="267" y="1213"/>
                    </a:lnTo>
                    <a:lnTo>
                      <a:pt x="254" y="1187"/>
                    </a:lnTo>
                    <a:lnTo>
                      <a:pt x="261" y="1168"/>
                    </a:lnTo>
                    <a:lnTo>
                      <a:pt x="242" y="1130"/>
                    </a:lnTo>
                    <a:lnTo>
                      <a:pt x="222" y="1041"/>
                    </a:lnTo>
                    <a:lnTo>
                      <a:pt x="203" y="940"/>
                    </a:lnTo>
                    <a:lnTo>
                      <a:pt x="191" y="876"/>
                    </a:lnTo>
                    <a:lnTo>
                      <a:pt x="184" y="825"/>
                    </a:lnTo>
                    <a:lnTo>
                      <a:pt x="172" y="838"/>
                    </a:lnTo>
                    <a:lnTo>
                      <a:pt x="172" y="882"/>
                    </a:lnTo>
                    <a:lnTo>
                      <a:pt x="172" y="908"/>
                    </a:lnTo>
                    <a:lnTo>
                      <a:pt x="178" y="933"/>
                    </a:lnTo>
                    <a:lnTo>
                      <a:pt x="178" y="959"/>
                    </a:lnTo>
                    <a:lnTo>
                      <a:pt x="184" y="997"/>
                    </a:lnTo>
                    <a:lnTo>
                      <a:pt x="184" y="1054"/>
                    </a:lnTo>
                    <a:lnTo>
                      <a:pt x="191" y="1098"/>
                    </a:lnTo>
                    <a:lnTo>
                      <a:pt x="197" y="1111"/>
                    </a:lnTo>
                    <a:lnTo>
                      <a:pt x="203" y="1136"/>
                    </a:lnTo>
                    <a:lnTo>
                      <a:pt x="191" y="1155"/>
                    </a:lnTo>
                    <a:lnTo>
                      <a:pt x="191" y="1194"/>
                    </a:lnTo>
                    <a:lnTo>
                      <a:pt x="172" y="1206"/>
                    </a:lnTo>
                    <a:lnTo>
                      <a:pt x="165" y="1200"/>
                    </a:lnTo>
                    <a:lnTo>
                      <a:pt x="146" y="1225"/>
                    </a:lnTo>
                    <a:lnTo>
                      <a:pt x="140" y="1238"/>
                    </a:lnTo>
                    <a:lnTo>
                      <a:pt x="134" y="1244"/>
                    </a:lnTo>
                    <a:lnTo>
                      <a:pt x="121" y="1251"/>
                    </a:lnTo>
                    <a:lnTo>
                      <a:pt x="102" y="1251"/>
                    </a:lnTo>
                    <a:lnTo>
                      <a:pt x="76" y="1238"/>
                    </a:lnTo>
                    <a:lnTo>
                      <a:pt x="70" y="1225"/>
                    </a:lnTo>
                    <a:lnTo>
                      <a:pt x="89" y="1206"/>
                    </a:lnTo>
                    <a:lnTo>
                      <a:pt x="108" y="1181"/>
                    </a:lnTo>
                    <a:lnTo>
                      <a:pt x="121" y="1162"/>
                    </a:lnTo>
                    <a:lnTo>
                      <a:pt x="121" y="1136"/>
                    </a:lnTo>
                    <a:lnTo>
                      <a:pt x="102" y="1124"/>
                    </a:lnTo>
                    <a:lnTo>
                      <a:pt x="102" y="1111"/>
                    </a:lnTo>
                    <a:lnTo>
                      <a:pt x="95" y="1060"/>
                    </a:lnTo>
                    <a:lnTo>
                      <a:pt x="89" y="1022"/>
                    </a:lnTo>
                    <a:lnTo>
                      <a:pt x="83" y="965"/>
                    </a:lnTo>
                    <a:lnTo>
                      <a:pt x="64" y="889"/>
                    </a:lnTo>
                    <a:lnTo>
                      <a:pt x="51" y="819"/>
                    </a:lnTo>
                    <a:lnTo>
                      <a:pt x="38" y="749"/>
                    </a:lnTo>
                    <a:lnTo>
                      <a:pt x="32" y="730"/>
                    </a:lnTo>
                    <a:lnTo>
                      <a:pt x="7" y="692"/>
                    </a:lnTo>
                    <a:lnTo>
                      <a:pt x="0" y="654"/>
                    </a:lnTo>
                    <a:lnTo>
                      <a:pt x="7" y="597"/>
                    </a:lnTo>
                    <a:lnTo>
                      <a:pt x="7" y="520"/>
                    </a:lnTo>
                    <a:lnTo>
                      <a:pt x="19" y="470"/>
                    </a:lnTo>
                    <a:lnTo>
                      <a:pt x="26" y="406"/>
                    </a:lnTo>
                    <a:lnTo>
                      <a:pt x="32" y="336"/>
                    </a:lnTo>
                    <a:lnTo>
                      <a:pt x="38" y="298"/>
                    </a:lnTo>
                    <a:lnTo>
                      <a:pt x="38" y="292"/>
                    </a:lnTo>
                    <a:lnTo>
                      <a:pt x="57" y="27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>
                  <a:latin typeface="Arial" pitchFamily="-108" charset="0"/>
                  <a:cs typeface="ＭＳ Ｐゴシック" pitchFamily="-108" charset="-128"/>
                </a:endParaRPr>
              </a:p>
            </p:txBody>
          </p:sp>
        </p:grpSp>
        <p:sp>
          <p:nvSpPr>
            <p:cNvPr id="14352" name="Freeform 382"/>
            <p:cNvSpPr>
              <a:spLocks/>
            </p:cNvSpPr>
            <p:nvPr/>
          </p:nvSpPr>
          <p:spPr bwMode="auto">
            <a:xfrm>
              <a:off x="507477" y="1004877"/>
              <a:ext cx="758360" cy="2064112"/>
            </a:xfrm>
            <a:custGeom>
              <a:avLst/>
              <a:gdLst>
                <a:gd name="T0" fmla="*/ 2147483647 w 133"/>
                <a:gd name="T1" fmla="*/ 0 h 362"/>
                <a:gd name="T2" fmla="*/ 2147483647 w 133"/>
                <a:gd name="T3" fmla="*/ 2147483647 h 362"/>
                <a:gd name="T4" fmla="*/ 2147483647 w 133"/>
                <a:gd name="T5" fmla="*/ 2147483647 h 362"/>
                <a:gd name="T6" fmla="*/ 2147483647 w 133"/>
                <a:gd name="T7" fmla="*/ 2147483647 h 362"/>
                <a:gd name="T8" fmla="*/ 2147483647 w 133"/>
                <a:gd name="T9" fmla="*/ 2147483647 h 362"/>
                <a:gd name="T10" fmla="*/ 2147483647 w 133"/>
                <a:gd name="T11" fmla="*/ 2147483647 h 362"/>
                <a:gd name="T12" fmla="*/ 2147483647 w 133"/>
                <a:gd name="T13" fmla="*/ 2147483647 h 362"/>
                <a:gd name="T14" fmla="*/ 2147483647 w 133"/>
                <a:gd name="T15" fmla="*/ 2147483647 h 362"/>
                <a:gd name="T16" fmla="*/ 2147483647 w 133"/>
                <a:gd name="T17" fmla="*/ 2147483647 h 362"/>
                <a:gd name="T18" fmla="*/ 2147483647 w 133"/>
                <a:gd name="T19" fmla="*/ 2147483647 h 362"/>
                <a:gd name="T20" fmla="*/ 0 w 133"/>
                <a:gd name="T21" fmla="*/ 2147483647 h 362"/>
                <a:gd name="T22" fmla="*/ 2147483647 w 133"/>
                <a:gd name="T23" fmla="*/ 2147483647 h 362"/>
                <a:gd name="T24" fmla="*/ 2147483647 w 133"/>
                <a:gd name="T25" fmla="*/ 2147483647 h 362"/>
                <a:gd name="T26" fmla="*/ 2147483647 w 133"/>
                <a:gd name="T27" fmla="*/ 2147483647 h 362"/>
                <a:gd name="T28" fmla="*/ 2147483647 w 133"/>
                <a:gd name="T29" fmla="*/ 2147483647 h 362"/>
                <a:gd name="T30" fmla="*/ 2147483647 w 133"/>
                <a:gd name="T31" fmla="*/ 2147483647 h 362"/>
                <a:gd name="T32" fmla="*/ 2147483647 w 133"/>
                <a:gd name="T33" fmla="*/ 2147483647 h 362"/>
                <a:gd name="T34" fmla="*/ 2147483647 w 133"/>
                <a:gd name="T35" fmla="*/ 2147483647 h 362"/>
                <a:gd name="T36" fmla="*/ 2147483647 w 133"/>
                <a:gd name="T37" fmla="*/ 2147483647 h 362"/>
                <a:gd name="T38" fmla="*/ 2147483647 w 133"/>
                <a:gd name="T39" fmla="*/ 2147483647 h 362"/>
                <a:gd name="T40" fmla="*/ 2147483647 w 133"/>
                <a:gd name="T41" fmla="*/ 2147483647 h 362"/>
                <a:gd name="T42" fmla="*/ 2147483647 w 133"/>
                <a:gd name="T43" fmla="*/ 2147483647 h 362"/>
                <a:gd name="T44" fmla="*/ 2147483647 w 133"/>
                <a:gd name="T45" fmla="*/ 2147483647 h 362"/>
                <a:gd name="T46" fmla="*/ 2147483647 w 133"/>
                <a:gd name="T47" fmla="*/ 2147483647 h 362"/>
                <a:gd name="T48" fmla="*/ 2147483647 w 133"/>
                <a:gd name="T49" fmla="*/ 2147483647 h 362"/>
                <a:gd name="T50" fmla="*/ 2147483647 w 133"/>
                <a:gd name="T51" fmla="*/ 2147483647 h 362"/>
                <a:gd name="T52" fmla="*/ 2147483647 w 133"/>
                <a:gd name="T53" fmla="*/ 2147483647 h 362"/>
                <a:gd name="T54" fmla="*/ 2147483647 w 133"/>
                <a:gd name="T55" fmla="*/ 2147483647 h 362"/>
                <a:gd name="T56" fmla="*/ 2147483647 w 133"/>
                <a:gd name="T57" fmla="*/ 2147483647 h 362"/>
                <a:gd name="T58" fmla="*/ 2147483647 w 133"/>
                <a:gd name="T59" fmla="*/ 2147483647 h 362"/>
                <a:gd name="T60" fmla="*/ 2147483647 w 133"/>
                <a:gd name="T61" fmla="*/ 2147483647 h 362"/>
                <a:gd name="T62" fmla="*/ 2147483647 w 133"/>
                <a:gd name="T63" fmla="*/ 2147483647 h 362"/>
                <a:gd name="T64" fmla="*/ 2147483647 w 133"/>
                <a:gd name="T65" fmla="*/ 2147483647 h 362"/>
                <a:gd name="T66" fmla="*/ 2147483647 w 133"/>
                <a:gd name="T67" fmla="*/ 2147483647 h 362"/>
                <a:gd name="T68" fmla="*/ 2147483647 w 133"/>
                <a:gd name="T69" fmla="*/ 2147483647 h 362"/>
                <a:gd name="T70" fmla="*/ 2147483647 w 133"/>
                <a:gd name="T71" fmla="*/ 2147483647 h 362"/>
                <a:gd name="T72" fmla="*/ 2147483647 w 133"/>
                <a:gd name="T73" fmla="*/ 0 h 362"/>
                <a:gd name="T74" fmla="*/ 2147483647 w 133"/>
                <a:gd name="T75" fmla="*/ 0 h 36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33"/>
                <a:gd name="T115" fmla="*/ 0 h 362"/>
                <a:gd name="T116" fmla="*/ 133 w 133"/>
                <a:gd name="T117" fmla="*/ 362 h 36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33" h="362">
                  <a:moveTo>
                    <a:pt x="127" y="0"/>
                  </a:moveTo>
                  <a:lnTo>
                    <a:pt x="133" y="12"/>
                  </a:lnTo>
                  <a:lnTo>
                    <a:pt x="102" y="165"/>
                  </a:lnTo>
                  <a:lnTo>
                    <a:pt x="83" y="279"/>
                  </a:lnTo>
                  <a:lnTo>
                    <a:pt x="83" y="330"/>
                  </a:lnTo>
                  <a:lnTo>
                    <a:pt x="89" y="355"/>
                  </a:lnTo>
                  <a:lnTo>
                    <a:pt x="57" y="362"/>
                  </a:lnTo>
                  <a:lnTo>
                    <a:pt x="25" y="362"/>
                  </a:lnTo>
                  <a:lnTo>
                    <a:pt x="0" y="355"/>
                  </a:lnTo>
                  <a:lnTo>
                    <a:pt x="6" y="304"/>
                  </a:lnTo>
                  <a:lnTo>
                    <a:pt x="13" y="298"/>
                  </a:lnTo>
                  <a:lnTo>
                    <a:pt x="38" y="317"/>
                  </a:lnTo>
                  <a:lnTo>
                    <a:pt x="76" y="292"/>
                  </a:lnTo>
                  <a:lnTo>
                    <a:pt x="76" y="228"/>
                  </a:lnTo>
                  <a:lnTo>
                    <a:pt x="83" y="165"/>
                  </a:lnTo>
                  <a:lnTo>
                    <a:pt x="76" y="108"/>
                  </a:lnTo>
                  <a:lnTo>
                    <a:pt x="76" y="63"/>
                  </a:lnTo>
                  <a:lnTo>
                    <a:pt x="83" y="44"/>
                  </a:lnTo>
                  <a:lnTo>
                    <a:pt x="57" y="44"/>
                  </a:lnTo>
                  <a:lnTo>
                    <a:pt x="45" y="57"/>
                  </a:lnTo>
                  <a:lnTo>
                    <a:pt x="57" y="69"/>
                  </a:lnTo>
                  <a:lnTo>
                    <a:pt x="45" y="146"/>
                  </a:lnTo>
                  <a:lnTo>
                    <a:pt x="25" y="216"/>
                  </a:lnTo>
                  <a:lnTo>
                    <a:pt x="32" y="165"/>
                  </a:lnTo>
                  <a:lnTo>
                    <a:pt x="32" y="101"/>
                  </a:lnTo>
                  <a:lnTo>
                    <a:pt x="38" y="63"/>
                  </a:lnTo>
                  <a:lnTo>
                    <a:pt x="38" y="31"/>
                  </a:lnTo>
                  <a:lnTo>
                    <a:pt x="45" y="25"/>
                  </a:lnTo>
                  <a:lnTo>
                    <a:pt x="64" y="38"/>
                  </a:lnTo>
                  <a:lnTo>
                    <a:pt x="76" y="38"/>
                  </a:lnTo>
                  <a:lnTo>
                    <a:pt x="102" y="19"/>
                  </a:lnTo>
                  <a:lnTo>
                    <a:pt x="121" y="6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4353" name="Freeform 383"/>
            <p:cNvSpPr>
              <a:spLocks/>
            </p:cNvSpPr>
            <p:nvPr/>
          </p:nvSpPr>
          <p:spPr bwMode="auto">
            <a:xfrm>
              <a:off x="2605801" y="1147428"/>
              <a:ext cx="473262" cy="1699186"/>
            </a:xfrm>
            <a:custGeom>
              <a:avLst/>
              <a:gdLst>
                <a:gd name="T0" fmla="*/ 2147483647 w 83"/>
                <a:gd name="T1" fmla="*/ 0 h 298"/>
                <a:gd name="T2" fmla="*/ 2147483647 w 83"/>
                <a:gd name="T3" fmla="*/ 2147483647 h 298"/>
                <a:gd name="T4" fmla="*/ 2147483647 w 83"/>
                <a:gd name="T5" fmla="*/ 2147483647 h 298"/>
                <a:gd name="T6" fmla="*/ 2147483647 w 83"/>
                <a:gd name="T7" fmla="*/ 2147483647 h 298"/>
                <a:gd name="T8" fmla="*/ 2147483647 w 83"/>
                <a:gd name="T9" fmla="*/ 2147483647 h 298"/>
                <a:gd name="T10" fmla="*/ 2147483647 w 83"/>
                <a:gd name="T11" fmla="*/ 2147483647 h 298"/>
                <a:gd name="T12" fmla="*/ 2147483647 w 83"/>
                <a:gd name="T13" fmla="*/ 2147483647 h 298"/>
                <a:gd name="T14" fmla="*/ 2147483647 w 83"/>
                <a:gd name="T15" fmla="*/ 2147483647 h 298"/>
                <a:gd name="T16" fmla="*/ 2147483647 w 83"/>
                <a:gd name="T17" fmla="*/ 2147483647 h 298"/>
                <a:gd name="T18" fmla="*/ 2147483647 w 83"/>
                <a:gd name="T19" fmla="*/ 2147483647 h 298"/>
                <a:gd name="T20" fmla="*/ 2147483647 w 83"/>
                <a:gd name="T21" fmla="*/ 2147483647 h 298"/>
                <a:gd name="T22" fmla="*/ 2147483647 w 83"/>
                <a:gd name="T23" fmla="*/ 2147483647 h 298"/>
                <a:gd name="T24" fmla="*/ 2147483647 w 83"/>
                <a:gd name="T25" fmla="*/ 2147483647 h 298"/>
                <a:gd name="T26" fmla="*/ 2147483647 w 83"/>
                <a:gd name="T27" fmla="*/ 2147483647 h 298"/>
                <a:gd name="T28" fmla="*/ 2147483647 w 83"/>
                <a:gd name="T29" fmla="*/ 2147483647 h 298"/>
                <a:gd name="T30" fmla="*/ 2147483647 w 83"/>
                <a:gd name="T31" fmla="*/ 2147483647 h 298"/>
                <a:gd name="T32" fmla="*/ 0 w 83"/>
                <a:gd name="T33" fmla="*/ 2147483647 h 298"/>
                <a:gd name="T34" fmla="*/ 2147483647 w 83"/>
                <a:gd name="T35" fmla="*/ 0 h 2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3"/>
                <a:gd name="T55" fmla="*/ 0 h 298"/>
                <a:gd name="T56" fmla="*/ 83 w 83"/>
                <a:gd name="T57" fmla="*/ 298 h 29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3" h="298">
                  <a:moveTo>
                    <a:pt x="13" y="0"/>
                  </a:moveTo>
                  <a:lnTo>
                    <a:pt x="32" y="6"/>
                  </a:lnTo>
                  <a:lnTo>
                    <a:pt x="45" y="25"/>
                  </a:lnTo>
                  <a:lnTo>
                    <a:pt x="39" y="44"/>
                  </a:lnTo>
                  <a:lnTo>
                    <a:pt x="64" y="95"/>
                  </a:lnTo>
                  <a:lnTo>
                    <a:pt x="64" y="114"/>
                  </a:lnTo>
                  <a:lnTo>
                    <a:pt x="70" y="146"/>
                  </a:lnTo>
                  <a:lnTo>
                    <a:pt x="83" y="241"/>
                  </a:lnTo>
                  <a:lnTo>
                    <a:pt x="83" y="267"/>
                  </a:lnTo>
                  <a:lnTo>
                    <a:pt x="58" y="298"/>
                  </a:lnTo>
                  <a:lnTo>
                    <a:pt x="20" y="273"/>
                  </a:lnTo>
                  <a:lnTo>
                    <a:pt x="7" y="133"/>
                  </a:lnTo>
                  <a:lnTo>
                    <a:pt x="7" y="70"/>
                  </a:lnTo>
                  <a:lnTo>
                    <a:pt x="20" y="38"/>
                  </a:lnTo>
                  <a:lnTo>
                    <a:pt x="0" y="19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  <p:sp>
          <p:nvSpPr>
            <p:cNvPr id="14354" name="Freeform 384"/>
            <p:cNvSpPr>
              <a:spLocks/>
            </p:cNvSpPr>
            <p:nvPr/>
          </p:nvSpPr>
          <p:spPr bwMode="auto">
            <a:xfrm>
              <a:off x="3694875" y="1039089"/>
              <a:ext cx="473265" cy="650024"/>
            </a:xfrm>
            <a:custGeom>
              <a:avLst/>
              <a:gdLst>
                <a:gd name="T0" fmla="*/ 2147483647 w 83"/>
                <a:gd name="T1" fmla="*/ 2147483647 h 114"/>
                <a:gd name="T2" fmla="*/ 2147483647 w 83"/>
                <a:gd name="T3" fmla="*/ 2147483647 h 114"/>
                <a:gd name="T4" fmla="*/ 2147483647 w 83"/>
                <a:gd name="T5" fmla="*/ 2147483647 h 114"/>
                <a:gd name="T6" fmla="*/ 0 w 83"/>
                <a:gd name="T7" fmla="*/ 2147483647 h 114"/>
                <a:gd name="T8" fmla="*/ 2147483647 w 83"/>
                <a:gd name="T9" fmla="*/ 2147483647 h 114"/>
                <a:gd name="T10" fmla="*/ 2147483647 w 83"/>
                <a:gd name="T11" fmla="*/ 2147483647 h 114"/>
                <a:gd name="T12" fmla="*/ 2147483647 w 83"/>
                <a:gd name="T13" fmla="*/ 2147483647 h 114"/>
                <a:gd name="T14" fmla="*/ 2147483647 w 83"/>
                <a:gd name="T15" fmla="*/ 2147483647 h 114"/>
                <a:gd name="T16" fmla="*/ 2147483647 w 83"/>
                <a:gd name="T17" fmla="*/ 2147483647 h 114"/>
                <a:gd name="T18" fmla="*/ 2147483647 w 83"/>
                <a:gd name="T19" fmla="*/ 0 h 114"/>
                <a:gd name="T20" fmla="*/ 2147483647 w 83"/>
                <a:gd name="T21" fmla="*/ 2147483647 h 114"/>
                <a:gd name="T22" fmla="*/ 2147483647 w 83"/>
                <a:gd name="T23" fmla="*/ 2147483647 h 114"/>
                <a:gd name="T24" fmla="*/ 2147483647 w 83"/>
                <a:gd name="T25" fmla="*/ 2147483647 h 114"/>
                <a:gd name="T26" fmla="*/ 2147483647 w 83"/>
                <a:gd name="T27" fmla="*/ 2147483647 h 1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3"/>
                <a:gd name="T43" fmla="*/ 0 h 114"/>
                <a:gd name="T44" fmla="*/ 83 w 83"/>
                <a:gd name="T45" fmla="*/ 114 h 11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3" h="114">
                  <a:moveTo>
                    <a:pt x="25" y="114"/>
                  </a:moveTo>
                  <a:lnTo>
                    <a:pt x="19" y="114"/>
                  </a:lnTo>
                  <a:lnTo>
                    <a:pt x="13" y="76"/>
                  </a:lnTo>
                  <a:lnTo>
                    <a:pt x="0" y="57"/>
                  </a:lnTo>
                  <a:lnTo>
                    <a:pt x="6" y="32"/>
                  </a:lnTo>
                  <a:lnTo>
                    <a:pt x="13" y="13"/>
                  </a:lnTo>
                  <a:lnTo>
                    <a:pt x="25" y="32"/>
                  </a:lnTo>
                  <a:lnTo>
                    <a:pt x="44" y="32"/>
                  </a:lnTo>
                  <a:lnTo>
                    <a:pt x="70" y="19"/>
                  </a:lnTo>
                  <a:lnTo>
                    <a:pt x="83" y="0"/>
                  </a:lnTo>
                  <a:lnTo>
                    <a:pt x="83" y="32"/>
                  </a:lnTo>
                  <a:lnTo>
                    <a:pt x="57" y="57"/>
                  </a:lnTo>
                  <a:lnTo>
                    <a:pt x="44" y="76"/>
                  </a:lnTo>
                  <a:lnTo>
                    <a:pt x="25" y="1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a-DK"/>
            </a:p>
          </p:txBody>
        </p:sp>
      </p:grpSp>
      <p:sp>
        <p:nvSpPr>
          <p:cNvPr id="2" name="직사각형 1"/>
          <p:cNvSpPr/>
          <p:nvPr/>
        </p:nvSpPr>
        <p:spPr>
          <a:xfrm>
            <a:off x="119084" y="76645"/>
            <a:ext cx="91011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+ </a:t>
            </a:r>
            <a:r>
              <a:rPr lang="ko-KR" altLang="en-US" dirty="0" err="1" smtClean="0">
                <a:latin typeface="HY강B" pitchFamily="18" charset="-127"/>
                <a:ea typeface="HY강B" pitchFamily="18" charset="-127"/>
              </a:rPr>
              <a:t>클러스트화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 전략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: </a:t>
            </a:r>
            <a:r>
              <a:rPr lang="ko-KR" altLang="en-US" dirty="0" err="1" smtClean="0">
                <a:latin typeface="HY강B" pitchFamily="18" charset="-127"/>
                <a:ea typeface="HY강B" pitchFamily="18" charset="-127"/>
              </a:rPr>
              <a:t>집적외부성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(Agglomeration externality)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에 기반한 투자유치전략</a:t>
            </a:r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4243627" y="3333035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ko-KR" altLang="en-US" dirty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발전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12697" y="3579822"/>
            <a:ext cx="2920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rgbClr val="FF0000"/>
                </a:solidFill>
                <a:latin typeface="HY강B" pitchFamily="18" charset="-127"/>
                <a:ea typeface="HY강B" pitchFamily="18" charset="-127"/>
              </a:rPr>
              <a:t>한국 투자 </a:t>
            </a:r>
            <a:r>
              <a:rPr lang="ko-KR" altLang="en-US" dirty="0" smtClean="0">
                <a:solidFill>
                  <a:srgbClr val="FF0000"/>
                </a:solidFill>
                <a:latin typeface="HY강B" pitchFamily="18" charset="-127"/>
                <a:ea typeface="HY강B" pitchFamily="18" charset="-127"/>
              </a:rPr>
              <a:t>유치</a:t>
            </a:r>
            <a:endParaRPr lang="en-US" altLang="ko-KR" dirty="0" smtClean="0">
              <a:solidFill>
                <a:srgbClr val="FF0000"/>
              </a:solidFill>
              <a:latin typeface="HY강B" pitchFamily="18" charset="-127"/>
              <a:ea typeface="HY강B" pitchFamily="18" charset="-127"/>
            </a:endParaRPr>
          </a:p>
          <a:p>
            <a:pPr algn="ctr"/>
            <a:r>
              <a:rPr lang="ko-KR" altLang="en-US" dirty="0" smtClean="0">
                <a:solidFill>
                  <a:srgbClr val="FF0000"/>
                </a:solidFill>
                <a:latin typeface="HY강B" pitchFamily="18" charset="-127"/>
                <a:ea typeface="HY강B" pitchFamily="18" charset="-127"/>
              </a:rPr>
              <a:t>확대를 통한</a:t>
            </a:r>
            <a:endParaRPr lang="en-US" altLang="ko-KR" dirty="0" smtClean="0">
              <a:solidFill>
                <a:srgbClr val="FF0000"/>
              </a:solidFill>
              <a:latin typeface="HY강B" pitchFamily="18" charset="-127"/>
              <a:ea typeface="HY강B" pitchFamily="18" charset="-127"/>
            </a:endParaRPr>
          </a:p>
          <a:p>
            <a:pPr algn="ctr"/>
            <a:r>
              <a:rPr lang="ko-KR" altLang="en-US" dirty="0" smtClean="0">
                <a:solidFill>
                  <a:srgbClr val="FF0000"/>
                </a:solidFill>
                <a:latin typeface="HY강B" pitchFamily="18" charset="-127"/>
                <a:ea typeface="HY강B" pitchFamily="18" charset="-127"/>
              </a:rPr>
              <a:t>수입대체 산업화</a:t>
            </a:r>
            <a:endParaRPr lang="ko-KR" altLang="en-US" dirty="0">
              <a:solidFill>
                <a:srgbClr val="FF0000"/>
              </a:solidFill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138" name="직선 연결선 137"/>
          <p:cNvCxnSpPr/>
          <p:nvPr/>
        </p:nvCxnSpPr>
        <p:spPr>
          <a:xfrm>
            <a:off x="0" y="523897"/>
            <a:ext cx="1219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929345" y="1071888"/>
            <a:ext cx="28200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rgbClr val="FF0000"/>
                </a:solidFill>
              </a:rPr>
              <a:t>물길이 있는 곳을 찾아가 </a:t>
            </a:r>
            <a:endParaRPr lang="en-US" altLang="ko-KR" b="1" dirty="0" smtClean="0">
              <a:solidFill>
                <a:srgbClr val="FF0000"/>
              </a:solidFill>
            </a:endParaRPr>
          </a:p>
          <a:p>
            <a:pPr algn="ctr"/>
            <a:r>
              <a:rPr lang="ko-KR" altLang="en-US" b="1" dirty="0" smtClean="0">
                <a:solidFill>
                  <a:srgbClr val="FF0000"/>
                </a:solidFill>
              </a:rPr>
              <a:t>물길을 넓히거나 </a:t>
            </a:r>
            <a:endParaRPr lang="en-US" altLang="ko-KR" b="1" dirty="0" smtClean="0">
              <a:solidFill>
                <a:srgbClr val="FF0000"/>
              </a:solidFill>
            </a:endParaRPr>
          </a:p>
          <a:p>
            <a:pPr algn="ctr"/>
            <a:r>
              <a:rPr lang="ko-KR" altLang="en-US" b="1" dirty="0" smtClean="0">
                <a:solidFill>
                  <a:srgbClr val="FF0000"/>
                </a:solidFill>
              </a:rPr>
              <a:t>새로운 물길을 여는 전략</a:t>
            </a:r>
            <a:endParaRPr lang="en-US" altLang="ko-KR" b="1" dirty="0">
              <a:solidFill>
                <a:srgbClr val="FF0000"/>
              </a:solidFill>
            </a:endParaRPr>
          </a:p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: GVC</a:t>
            </a:r>
            <a:r>
              <a:rPr lang="ko-KR" altLang="en-US" b="1" dirty="0" smtClean="0">
                <a:solidFill>
                  <a:srgbClr val="FF0000"/>
                </a:solidFill>
              </a:rPr>
              <a:t>기반 </a:t>
            </a:r>
            <a:r>
              <a:rPr lang="en-US" altLang="ko-KR" b="1" dirty="0" smtClean="0">
                <a:solidFill>
                  <a:srgbClr val="FF0000"/>
                </a:solidFill>
              </a:rPr>
              <a:t>FDI</a:t>
            </a:r>
            <a:r>
              <a:rPr lang="ko-KR" altLang="en-US" b="1" dirty="0" smtClean="0">
                <a:solidFill>
                  <a:srgbClr val="FF0000"/>
                </a:solidFill>
              </a:rPr>
              <a:t>유치전략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550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그림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0" y="825500"/>
            <a:ext cx="8155459" cy="5207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3078052" y="810396"/>
            <a:ext cx="4799446" cy="5222104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05969" y="1359514"/>
            <a:ext cx="176843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6600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목</a:t>
            </a:r>
            <a:r>
              <a:rPr lang="ko-KR" altLang="en-US" sz="6600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차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1017431" y="2640578"/>
            <a:ext cx="1777284" cy="15454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3606085" y="1585597"/>
            <a:ext cx="347729" cy="3477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524358" y="1528628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rgbClr val="74C7C9"/>
                  </a:solidFill>
                </a:ln>
                <a:solidFill>
                  <a:srgbClr val="74C7C9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Ⅰ</a:t>
            </a:r>
            <a:endParaRPr lang="ko-KR" altLang="en-US" sz="2400" dirty="0">
              <a:ln>
                <a:solidFill>
                  <a:srgbClr val="74C7C9"/>
                </a:solidFill>
              </a:ln>
              <a:solidFill>
                <a:srgbClr val="74C7C9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16801" y="1523178"/>
            <a:ext cx="35381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n>
                  <a:solidFill>
                    <a:schemeClr val="tx1">
                      <a:lumMod val="85000"/>
                      <a:lumOff val="15000"/>
                      <a:alpha val="15000"/>
                    </a:scheme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GVC</a:t>
            </a:r>
            <a:r>
              <a:rPr lang="ko-KR" altLang="en-US" sz="2000" dirty="0" smtClean="0">
                <a:ln>
                  <a:solidFill>
                    <a:schemeClr val="tx1">
                      <a:lumMod val="85000"/>
                      <a:lumOff val="15000"/>
                      <a:alpha val="15000"/>
                    </a:scheme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와 </a:t>
            </a:r>
            <a:r>
              <a:rPr lang="en-US" altLang="ko-KR" sz="2000" dirty="0" smtClean="0">
                <a:ln>
                  <a:solidFill>
                    <a:schemeClr val="tx1">
                      <a:lumMod val="85000"/>
                      <a:lumOff val="15000"/>
                      <a:alpha val="15000"/>
                    </a:scheme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OLI </a:t>
            </a:r>
            <a:r>
              <a:rPr lang="ko-KR" altLang="en-US" sz="2000" dirty="0" smtClean="0">
                <a:ln>
                  <a:solidFill>
                    <a:schemeClr val="tx1">
                      <a:lumMod val="85000"/>
                      <a:lumOff val="15000"/>
                      <a:alpha val="15000"/>
                    </a:scheme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패러다임을 이용한</a:t>
            </a:r>
            <a:endParaRPr lang="en-US" altLang="ko-KR" sz="2000" dirty="0" smtClean="0">
              <a:ln>
                <a:solidFill>
                  <a:schemeClr val="tx1">
                    <a:lumMod val="85000"/>
                    <a:lumOff val="15000"/>
                    <a:alpha val="15000"/>
                  </a:schemeClr>
                </a:solidFill>
              </a:ln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  <a:p>
            <a:r>
              <a:rPr lang="ko-KR" altLang="en-US" sz="2000" dirty="0" smtClean="0">
                <a:ln>
                  <a:solidFill>
                    <a:schemeClr val="tx1">
                      <a:lumMod val="85000"/>
                      <a:lumOff val="15000"/>
                      <a:alpha val="15000"/>
                    </a:scheme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투자유치 전략</a:t>
            </a:r>
            <a:endParaRPr lang="ko-KR" altLang="en-US" sz="2000" dirty="0">
              <a:ln>
                <a:solidFill>
                  <a:schemeClr val="tx1">
                    <a:lumMod val="85000"/>
                    <a:lumOff val="15000"/>
                    <a:alpha val="15000"/>
                  </a:schemeClr>
                </a:solidFill>
              </a:ln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3606085" y="4244177"/>
            <a:ext cx="420087" cy="461665"/>
            <a:chOff x="3533727" y="2922367"/>
            <a:chExt cx="420087" cy="461665"/>
          </a:xfrm>
        </p:grpSpPr>
        <p:sp>
          <p:nvSpPr>
            <p:cNvPr id="12" name="직사각형 11"/>
            <p:cNvSpPr/>
            <p:nvPr/>
          </p:nvSpPr>
          <p:spPr>
            <a:xfrm>
              <a:off x="3606085" y="2984786"/>
              <a:ext cx="347729" cy="3477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3727" y="2922367"/>
              <a:ext cx="3051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rgbClr val="74C7C9"/>
                    </a:solidFill>
                  </a:ln>
                  <a:solidFill>
                    <a:srgbClr val="74C7C9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rPr>
                <a:t>Ⅲ</a:t>
              </a:r>
              <a:endParaRPr lang="ko-KR" altLang="en-US" sz="2400" dirty="0">
                <a:ln>
                  <a:solidFill>
                    <a:srgbClr val="74C7C9"/>
                  </a:solidFill>
                </a:ln>
                <a:solidFill>
                  <a:srgbClr val="74C7C9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endParaRP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3638070" y="2823133"/>
            <a:ext cx="378731" cy="461665"/>
            <a:chOff x="3706323" y="2715411"/>
            <a:chExt cx="378731" cy="461665"/>
          </a:xfrm>
        </p:grpSpPr>
        <p:sp>
          <p:nvSpPr>
            <p:cNvPr id="17" name="직사각형 16"/>
            <p:cNvSpPr/>
            <p:nvPr/>
          </p:nvSpPr>
          <p:spPr>
            <a:xfrm>
              <a:off x="3737325" y="2794138"/>
              <a:ext cx="347729" cy="3477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706323" y="2715411"/>
              <a:ext cx="1285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rgbClr val="74C7C9"/>
                    </a:solidFill>
                  </a:ln>
                  <a:solidFill>
                    <a:srgbClr val="74C7C9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rPr>
                <a:t>Ⅱ</a:t>
              </a:r>
              <a:endParaRPr lang="ko-KR" altLang="en-US" sz="2400" dirty="0">
                <a:ln>
                  <a:solidFill>
                    <a:srgbClr val="74C7C9"/>
                  </a:solidFill>
                </a:ln>
                <a:solidFill>
                  <a:srgbClr val="74C7C9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183475" y="2823133"/>
            <a:ext cx="30668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n>
                  <a:solidFill>
                    <a:schemeClr val="tx1">
                      <a:lumMod val="85000"/>
                      <a:lumOff val="15000"/>
                      <a:alpha val="15000"/>
                    </a:scheme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GVC </a:t>
            </a:r>
            <a:r>
              <a:rPr lang="ko-KR" altLang="en-US" sz="2000" dirty="0" smtClean="0">
                <a:ln>
                  <a:solidFill>
                    <a:schemeClr val="tx1">
                      <a:lumMod val="85000"/>
                      <a:lumOff val="15000"/>
                      <a:alpha val="15000"/>
                    </a:scheme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발전단계 모형 기반</a:t>
            </a:r>
            <a:endParaRPr lang="en-US" altLang="ko-KR" sz="2000" dirty="0" smtClean="0">
              <a:ln>
                <a:solidFill>
                  <a:schemeClr val="tx1">
                    <a:lumMod val="85000"/>
                    <a:lumOff val="15000"/>
                    <a:alpha val="15000"/>
                  </a:schemeClr>
                </a:solidFill>
              </a:ln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  <a:p>
            <a:r>
              <a:rPr lang="ko-KR" altLang="en-US" sz="2000" dirty="0" smtClean="0">
                <a:ln>
                  <a:solidFill>
                    <a:schemeClr val="tx1">
                      <a:lumMod val="85000"/>
                      <a:lumOff val="15000"/>
                      <a:alpha val="15000"/>
                    </a:scheme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지역발전 전략 사례 </a:t>
            </a:r>
            <a:r>
              <a:rPr lang="en-US" altLang="ko-KR" sz="2000" dirty="0" smtClean="0">
                <a:ln>
                  <a:solidFill>
                    <a:schemeClr val="tx1">
                      <a:lumMod val="85000"/>
                      <a:lumOff val="15000"/>
                      <a:alpha val="15000"/>
                    </a:scheme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(</a:t>
            </a:r>
            <a:r>
              <a:rPr lang="ko-KR" altLang="en-US" sz="2000" dirty="0" smtClean="0">
                <a:ln>
                  <a:solidFill>
                    <a:schemeClr val="tx1">
                      <a:lumMod val="85000"/>
                      <a:lumOff val="15000"/>
                      <a:alpha val="15000"/>
                    </a:scheme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부산</a:t>
            </a:r>
            <a:r>
              <a:rPr lang="en-US" altLang="ko-KR" sz="2000" dirty="0" smtClean="0">
                <a:ln>
                  <a:solidFill>
                    <a:schemeClr val="tx1">
                      <a:lumMod val="85000"/>
                      <a:lumOff val="15000"/>
                      <a:alpha val="15000"/>
                    </a:scheme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)</a:t>
            </a:r>
            <a:endParaRPr lang="ko-KR" altLang="en-US" sz="2000" dirty="0">
              <a:ln>
                <a:solidFill>
                  <a:schemeClr val="tx1">
                    <a:lumMod val="85000"/>
                    <a:lumOff val="15000"/>
                    <a:alpha val="15000"/>
                  </a:schemeClr>
                </a:solidFill>
              </a:ln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83475" y="4274955"/>
            <a:ext cx="27991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n>
                  <a:solidFill>
                    <a:schemeClr val="tx1">
                      <a:lumMod val="85000"/>
                      <a:lumOff val="15000"/>
                      <a:alpha val="15000"/>
                    </a:scheme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GVC</a:t>
            </a:r>
            <a:r>
              <a:rPr lang="ko-KR" altLang="en-US" sz="2000" dirty="0" smtClean="0">
                <a:ln>
                  <a:solidFill>
                    <a:schemeClr val="tx1">
                      <a:lumMod val="85000"/>
                      <a:lumOff val="15000"/>
                      <a:alpha val="15000"/>
                    </a:schemeClr>
                  </a:solidFill>
                </a:ln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기반 지역발전 전략</a:t>
            </a:r>
            <a:endParaRPr lang="ko-KR" altLang="en-US" sz="2000" dirty="0">
              <a:ln>
                <a:solidFill>
                  <a:schemeClr val="tx1">
                    <a:lumMod val="85000"/>
                    <a:lumOff val="15000"/>
                    <a:alpha val="15000"/>
                  </a:schemeClr>
                </a:solidFill>
              </a:ln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24357" y="528829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rgbClr val="74C7C9"/>
                  </a:solidFill>
                </a:ln>
                <a:solidFill>
                  <a:srgbClr val="74C7C9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Ⅵ</a:t>
            </a:r>
            <a:endParaRPr lang="ko-KR" altLang="en-US" sz="2400" dirty="0">
              <a:ln>
                <a:solidFill>
                  <a:srgbClr val="74C7C9"/>
                </a:solidFill>
              </a:ln>
              <a:solidFill>
                <a:srgbClr val="74C7C9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75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519" y="105458"/>
            <a:ext cx="200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결론</a:t>
            </a:r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142" name="직선 연결선 141"/>
          <p:cNvCxnSpPr/>
          <p:nvPr/>
        </p:nvCxnSpPr>
        <p:spPr>
          <a:xfrm>
            <a:off x="0" y="523897"/>
            <a:ext cx="1219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5" name="그룹 24"/>
          <p:cNvGrpSpPr/>
          <p:nvPr/>
        </p:nvGrpSpPr>
        <p:grpSpPr>
          <a:xfrm>
            <a:off x="533400" y="707132"/>
            <a:ext cx="11118851" cy="3658680"/>
            <a:chOff x="400050" y="707132"/>
            <a:chExt cx="8339138" cy="4311650"/>
          </a:xfrm>
        </p:grpSpPr>
        <p:grpSp>
          <p:nvGrpSpPr>
            <p:cNvPr id="13314" name="Group 16"/>
            <p:cNvGrpSpPr>
              <a:grpSpLocks/>
            </p:cNvGrpSpPr>
            <p:nvPr/>
          </p:nvGrpSpPr>
          <p:grpSpPr bwMode="auto">
            <a:xfrm flipH="1">
              <a:off x="6205538" y="1277045"/>
              <a:ext cx="579437" cy="3292475"/>
              <a:chOff x="2354580" y="1417622"/>
              <a:chExt cx="579120" cy="3291840"/>
            </a:xfrm>
          </p:grpSpPr>
          <p:sp>
            <p:nvSpPr>
              <p:cNvPr id="6" name="Line 33"/>
              <p:cNvSpPr>
                <a:spLocks noChangeShapeType="1"/>
              </p:cNvSpPr>
              <p:nvPr/>
            </p:nvSpPr>
            <p:spPr bwMode="auto">
              <a:xfrm rot="5400000">
                <a:off x="1287780" y="3063542"/>
                <a:ext cx="3291840" cy="0"/>
              </a:xfrm>
              <a:prstGeom prst="line">
                <a:avLst/>
              </a:prstGeom>
              <a:noFill/>
              <a:ln w="19050">
                <a:solidFill>
                  <a:srgbClr val="D7D8D9">
                    <a:lumMod val="25000"/>
                  </a:srgb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Text" lastClr="000000"/>
                  </a:solidFill>
                  <a:latin typeface="Arial" pitchFamily="34" charset="0"/>
                  <a:ea typeface="ＭＳ Ｐゴシック" pitchFamily="-65" charset="-128"/>
                  <a:cs typeface="ＭＳ Ｐゴシック" pitchFamily="-65" charset="-128"/>
                </a:endParaRPr>
              </a:p>
            </p:txBody>
          </p:sp>
          <p:sp>
            <p:nvSpPr>
              <p:cNvPr id="7" name="Line 33"/>
              <p:cNvSpPr>
                <a:spLocks noChangeShapeType="1"/>
              </p:cNvSpPr>
              <p:nvPr/>
            </p:nvSpPr>
            <p:spPr bwMode="auto">
              <a:xfrm>
                <a:off x="2354580" y="1427145"/>
                <a:ext cx="548975" cy="0"/>
              </a:xfrm>
              <a:prstGeom prst="line">
                <a:avLst/>
              </a:prstGeom>
              <a:noFill/>
              <a:ln w="19050">
                <a:solidFill>
                  <a:srgbClr val="D7D8D9">
                    <a:lumMod val="25000"/>
                  </a:srgb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Text" lastClr="000000"/>
                  </a:solidFill>
                  <a:latin typeface="Arial" pitchFamily="34" charset="0"/>
                  <a:ea typeface="+mn-ea"/>
                </a:endParaRPr>
              </a:p>
            </p:txBody>
          </p:sp>
          <p:sp>
            <p:nvSpPr>
              <p:cNvPr id="8" name="Line 33"/>
              <p:cNvSpPr>
                <a:spLocks noChangeShapeType="1"/>
              </p:cNvSpPr>
              <p:nvPr/>
            </p:nvSpPr>
            <p:spPr bwMode="auto">
              <a:xfrm>
                <a:off x="2354580" y="4680893"/>
                <a:ext cx="548975" cy="0"/>
              </a:xfrm>
              <a:prstGeom prst="line">
                <a:avLst/>
              </a:prstGeom>
              <a:noFill/>
              <a:ln w="19050">
                <a:solidFill>
                  <a:srgbClr val="D7D8D9">
                    <a:lumMod val="25000"/>
                  </a:srgb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Text" lastClr="000000"/>
                  </a:solidFill>
                  <a:latin typeface="Arial" pitchFamily="34" charset="0"/>
                  <a:ea typeface="+mn-ea"/>
                </a:endParaRPr>
              </a:p>
            </p:txBody>
          </p:sp>
          <p:sp>
            <p:nvSpPr>
              <p:cNvPr id="9" name="Line 33"/>
              <p:cNvSpPr>
                <a:spLocks noChangeShapeType="1"/>
              </p:cNvSpPr>
              <p:nvPr/>
            </p:nvSpPr>
            <p:spPr bwMode="auto">
              <a:xfrm>
                <a:off x="2354580" y="3000054"/>
                <a:ext cx="548975" cy="0"/>
              </a:xfrm>
              <a:prstGeom prst="line">
                <a:avLst/>
              </a:prstGeom>
              <a:noFill/>
              <a:ln w="19050">
                <a:solidFill>
                  <a:srgbClr val="D7D8D9">
                    <a:lumMod val="25000"/>
                  </a:srgb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Text" lastClr="000000"/>
                  </a:solidFill>
                  <a:latin typeface="Arial" pitchFamily="34" charset="0"/>
                  <a:ea typeface="+mn-ea"/>
                </a:endParaRPr>
              </a:p>
            </p:txBody>
          </p:sp>
        </p:grpSp>
        <p:grpSp>
          <p:nvGrpSpPr>
            <p:cNvPr id="13315" name="Group 15"/>
            <p:cNvGrpSpPr>
              <a:grpSpLocks/>
            </p:cNvGrpSpPr>
            <p:nvPr/>
          </p:nvGrpSpPr>
          <p:grpSpPr bwMode="auto">
            <a:xfrm>
              <a:off x="2354263" y="1277045"/>
              <a:ext cx="3867150" cy="3292475"/>
              <a:chOff x="2354580" y="1417622"/>
              <a:chExt cx="3866186" cy="3291840"/>
            </a:xfrm>
          </p:grpSpPr>
          <p:sp>
            <p:nvSpPr>
              <p:cNvPr id="11" name="Line 33"/>
              <p:cNvSpPr>
                <a:spLocks noChangeShapeType="1"/>
              </p:cNvSpPr>
              <p:nvPr/>
            </p:nvSpPr>
            <p:spPr bwMode="auto">
              <a:xfrm rot="5400000">
                <a:off x="1287952" y="3063542"/>
                <a:ext cx="3291840" cy="0"/>
              </a:xfrm>
              <a:prstGeom prst="line">
                <a:avLst/>
              </a:prstGeom>
              <a:noFill/>
              <a:ln w="19050">
                <a:solidFill>
                  <a:srgbClr val="D7D8D9">
                    <a:lumMod val="25000"/>
                  </a:srgb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Text" lastClr="000000"/>
                  </a:solidFill>
                  <a:latin typeface="Arial" pitchFamily="34" charset="0"/>
                  <a:ea typeface="ＭＳ Ｐゴシック" pitchFamily="-65" charset="-128"/>
                  <a:cs typeface="ＭＳ Ｐゴシック" pitchFamily="-65" charset="-128"/>
                </a:endParaRPr>
              </a:p>
            </p:txBody>
          </p:sp>
          <p:sp>
            <p:nvSpPr>
              <p:cNvPr id="12" name="Line 33"/>
              <p:cNvSpPr>
                <a:spLocks noChangeShapeType="1"/>
              </p:cNvSpPr>
              <p:nvPr/>
            </p:nvSpPr>
            <p:spPr bwMode="auto">
              <a:xfrm>
                <a:off x="2354580" y="1427145"/>
                <a:ext cx="549138" cy="0"/>
              </a:xfrm>
              <a:prstGeom prst="line">
                <a:avLst/>
              </a:prstGeom>
              <a:noFill/>
              <a:ln w="19050">
                <a:solidFill>
                  <a:srgbClr val="D7D8D9">
                    <a:lumMod val="25000"/>
                  </a:srgb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Text" lastClr="000000"/>
                  </a:solidFill>
                  <a:latin typeface="Arial" pitchFamily="34" charset="0"/>
                  <a:ea typeface="+mn-ea"/>
                </a:endParaRPr>
              </a:p>
            </p:txBody>
          </p:sp>
          <p:sp>
            <p:nvSpPr>
              <p:cNvPr id="13" name="Line 33"/>
              <p:cNvSpPr>
                <a:spLocks noChangeShapeType="1"/>
              </p:cNvSpPr>
              <p:nvPr/>
            </p:nvSpPr>
            <p:spPr bwMode="auto">
              <a:xfrm>
                <a:off x="2354580" y="4680893"/>
                <a:ext cx="549138" cy="0"/>
              </a:xfrm>
              <a:prstGeom prst="line">
                <a:avLst/>
              </a:prstGeom>
              <a:noFill/>
              <a:ln w="19050">
                <a:solidFill>
                  <a:srgbClr val="D7D8D9">
                    <a:lumMod val="25000"/>
                  </a:srgb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Text" lastClr="000000"/>
                  </a:solidFill>
                  <a:latin typeface="Arial" pitchFamily="34" charset="0"/>
                  <a:ea typeface="+mn-ea"/>
                </a:endParaRPr>
              </a:p>
            </p:txBody>
          </p:sp>
          <p:sp>
            <p:nvSpPr>
              <p:cNvPr id="14" name="Line 33"/>
              <p:cNvSpPr>
                <a:spLocks noChangeShapeType="1"/>
              </p:cNvSpPr>
              <p:nvPr/>
            </p:nvSpPr>
            <p:spPr bwMode="auto">
              <a:xfrm>
                <a:off x="2354580" y="3000054"/>
                <a:ext cx="549138" cy="0"/>
              </a:xfrm>
              <a:prstGeom prst="line">
                <a:avLst/>
              </a:prstGeom>
              <a:noFill/>
              <a:ln w="19050">
                <a:solidFill>
                  <a:srgbClr val="D7D8D9">
                    <a:lumMod val="25000"/>
                  </a:srgb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Text" lastClr="000000"/>
                  </a:solidFill>
                  <a:latin typeface="Arial" pitchFamily="34" charset="0"/>
                  <a:ea typeface="+mn-ea"/>
                </a:endParaRPr>
              </a:p>
            </p:txBody>
          </p:sp>
          <p:sp>
            <p:nvSpPr>
              <p:cNvPr id="15" name="Line 33"/>
              <p:cNvSpPr>
                <a:spLocks noChangeShapeType="1"/>
              </p:cNvSpPr>
              <p:nvPr/>
            </p:nvSpPr>
            <p:spPr bwMode="auto">
              <a:xfrm>
                <a:off x="2929112" y="3000054"/>
                <a:ext cx="3291654" cy="0"/>
              </a:xfrm>
              <a:prstGeom prst="line">
                <a:avLst/>
              </a:prstGeom>
              <a:noFill/>
              <a:ln w="19050">
                <a:solidFill>
                  <a:srgbClr val="D7D8D9">
                    <a:lumMod val="25000"/>
                  </a:srgb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Text" lastClr="000000"/>
                  </a:solidFill>
                  <a:latin typeface="Arial" pitchFamily="34" charset="0"/>
                  <a:ea typeface="+mn-ea"/>
                </a:endParaRPr>
              </a:p>
            </p:txBody>
          </p:sp>
        </p:grp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6784975" y="707132"/>
              <a:ext cx="1954213" cy="1119188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95000"/>
                  </a:schemeClr>
                </a:gs>
                <a:gs pos="74000">
                  <a:schemeClr val="bg1">
                    <a:lumMod val="65000"/>
                  </a:schemeClr>
                </a:gs>
              </a:gsLst>
              <a:lin ang="5400000"/>
            </a:gradFill>
            <a:ln w="952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000000"/>
                </a:solidFill>
                <a:ea typeface="ＭＳ Ｐゴシック" pitchFamily="-109" charset="-128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6784975" y="2335907"/>
              <a:ext cx="1954213" cy="1119188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95000"/>
                  </a:schemeClr>
                </a:gs>
                <a:gs pos="74000">
                  <a:schemeClr val="bg1">
                    <a:lumMod val="65000"/>
                  </a:schemeClr>
                </a:gs>
              </a:gsLst>
              <a:lin ang="5400000"/>
            </a:gradFill>
            <a:ln w="952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000000"/>
                </a:solidFill>
                <a:ea typeface="ＭＳ Ｐゴシック" pitchFamily="-109" charset="-128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6784975" y="3899595"/>
              <a:ext cx="1954213" cy="1119187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95000"/>
                  </a:schemeClr>
                </a:gs>
                <a:gs pos="74000">
                  <a:schemeClr val="bg1">
                    <a:lumMod val="65000"/>
                  </a:schemeClr>
                </a:gs>
              </a:gsLst>
              <a:lin ang="5400000"/>
            </a:gradFill>
            <a:ln w="952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000000"/>
                </a:solidFill>
                <a:ea typeface="ＭＳ Ｐゴシック" pitchFamily="-109" charset="-128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400050" y="707132"/>
              <a:ext cx="1954213" cy="1119188"/>
            </a:xfrm>
            <a:prstGeom prst="rect">
              <a:avLst/>
            </a:prstGeom>
            <a:gradFill rotWithShape="0">
              <a:gsLst>
                <a:gs pos="0">
                  <a:srgbClr val="70ECF7"/>
                </a:gs>
                <a:gs pos="100000">
                  <a:srgbClr val="002060"/>
                </a:gs>
              </a:gsLst>
              <a:lin ang="5400000"/>
            </a:gradFill>
            <a:ln w="9525">
              <a:solidFill>
                <a:srgbClr val="002060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400050" y="2335907"/>
              <a:ext cx="1954213" cy="1119188"/>
            </a:xfrm>
            <a:prstGeom prst="rect">
              <a:avLst/>
            </a:prstGeom>
            <a:gradFill rotWithShape="0">
              <a:gsLst>
                <a:gs pos="0">
                  <a:srgbClr val="70ECF7"/>
                </a:gs>
                <a:gs pos="100000">
                  <a:srgbClr val="002060"/>
                </a:gs>
              </a:gsLst>
              <a:lin ang="5400000"/>
            </a:gradFill>
            <a:ln w="9525">
              <a:solidFill>
                <a:srgbClr val="002060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ＭＳ Ｐゴシック" pitchFamily="-109" charset="-128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400050" y="3899595"/>
              <a:ext cx="1954213" cy="1119187"/>
            </a:xfrm>
            <a:prstGeom prst="rect">
              <a:avLst/>
            </a:prstGeom>
            <a:gradFill rotWithShape="0">
              <a:gsLst>
                <a:gs pos="0">
                  <a:srgbClr val="70ECF7"/>
                </a:gs>
                <a:gs pos="100000">
                  <a:srgbClr val="002060"/>
                </a:gs>
              </a:gsLst>
              <a:lin ang="5400000"/>
            </a:gradFill>
            <a:ln w="9525">
              <a:solidFill>
                <a:srgbClr val="002060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ＭＳ Ｐゴシック" pitchFamily="-109" charset="-128"/>
              </a:endParaRPr>
            </a:p>
          </p:txBody>
        </p:sp>
        <p:grpSp>
          <p:nvGrpSpPr>
            <p:cNvPr id="13328" name="Gruppe 291"/>
            <p:cNvGrpSpPr>
              <a:grpSpLocks/>
            </p:cNvGrpSpPr>
            <p:nvPr/>
          </p:nvGrpSpPr>
          <p:grpSpPr bwMode="auto">
            <a:xfrm>
              <a:off x="3735388" y="1329432"/>
              <a:ext cx="1682750" cy="3105150"/>
              <a:chOff x="0" y="-1241698"/>
              <a:chExt cx="5000628" cy="9231488"/>
            </a:xfrm>
          </p:grpSpPr>
          <p:grpSp>
            <p:nvGrpSpPr>
              <p:cNvPr id="5" name="Gruppe 111"/>
              <p:cNvGrpSpPr/>
              <p:nvPr/>
            </p:nvGrpSpPr>
            <p:grpSpPr>
              <a:xfrm>
                <a:off x="36" y="-1241643"/>
                <a:ext cx="5000644" cy="9231529"/>
                <a:chOff x="3295650" y="3451225"/>
                <a:chExt cx="1392238" cy="2570163"/>
              </a:xfrm>
              <a:solidFill>
                <a:schemeClr val="tx1"/>
              </a:solidFill>
            </p:grpSpPr>
            <p:sp>
              <p:nvSpPr>
                <p:cNvPr id="35" name="Freeform 207"/>
                <p:cNvSpPr>
                  <a:spLocks/>
                </p:cNvSpPr>
                <p:nvPr/>
              </p:nvSpPr>
              <p:spPr bwMode="auto">
                <a:xfrm>
                  <a:off x="4586288" y="4176713"/>
                  <a:ext cx="30162" cy="30162"/>
                </a:xfrm>
                <a:custGeom>
                  <a:avLst/>
                  <a:gdLst>
                    <a:gd name="T0" fmla="*/ 20637 w 19"/>
                    <a:gd name="T1" fmla="*/ 0 h 19"/>
                    <a:gd name="T2" fmla="*/ 20637 w 19"/>
                    <a:gd name="T3" fmla="*/ 0 h 19"/>
                    <a:gd name="T4" fmla="*/ 20637 w 19"/>
                    <a:gd name="T5" fmla="*/ 9525 h 19"/>
                    <a:gd name="T6" fmla="*/ 9525 w 19"/>
                    <a:gd name="T7" fmla="*/ 9525 h 19"/>
                    <a:gd name="T8" fmla="*/ 0 w 19"/>
                    <a:gd name="T9" fmla="*/ 0 h 19"/>
                    <a:gd name="T10" fmla="*/ 0 w 19"/>
                    <a:gd name="T11" fmla="*/ 0 h 19"/>
                    <a:gd name="T12" fmla="*/ 0 w 19"/>
                    <a:gd name="T13" fmla="*/ 30162 h 19"/>
                    <a:gd name="T14" fmla="*/ 0 w 19"/>
                    <a:gd name="T15" fmla="*/ 30162 h 19"/>
                    <a:gd name="T16" fmla="*/ 9525 w 19"/>
                    <a:gd name="T17" fmla="*/ 30162 h 19"/>
                    <a:gd name="T18" fmla="*/ 30162 w 19"/>
                    <a:gd name="T19" fmla="*/ 20637 h 19"/>
                    <a:gd name="T20" fmla="*/ 30162 w 19"/>
                    <a:gd name="T21" fmla="*/ 9525 h 19"/>
                    <a:gd name="T22" fmla="*/ 20637 w 19"/>
                    <a:gd name="T23" fmla="*/ 0 h 19"/>
                    <a:gd name="T24" fmla="*/ 20637 w 19"/>
                    <a:gd name="T25" fmla="*/ 0 h 1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9"/>
                    <a:gd name="T40" fmla="*/ 0 h 19"/>
                    <a:gd name="T41" fmla="*/ 19 w 19"/>
                    <a:gd name="T42" fmla="*/ 19 h 19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9" h="19">
                      <a:moveTo>
                        <a:pt x="13" y="0"/>
                      </a:moveTo>
                      <a:lnTo>
                        <a:pt x="13" y="0"/>
                      </a:lnTo>
                      <a:lnTo>
                        <a:pt x="13" y="6"/>
                      </a:lnTo>
                      <a:lnTo>
                        <a:pt x="6" y="6"/>
                      </a:lnTo>
                      <a:lnTo>
                        <a:pt x="0" y="0"/>
                      </a:lnTo>
                      <a:lnTo>
                        <a:pt x="0" y="19"/>
                      </a:lnTo>
                      <a:lnTo>
                        <a:pt x="6" y="19"/>
                      </a:lnTo>
                      <a:lnTo>
                        <a:pt x="19" y="13"/>
                      </a:lnTo>
                      <a:lnTo>
                        <a:pt x="19" y="6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36" name="Freeform 212"/>
                <p:cNvSpPr>
                  <a:spLocks/>
                </p:cNvSpPr>
                <p:nvPr/>
              </p:nvSpPr>
              <p:spPr bwMode="auto">
                <a:xfrm>
                  <a:off x="4465638" y="4348163"/>
                  <a:ext cx="80962" cy="20637"/>
                </a:xfrm>
                <a:custGeom>
                  <a:avLst/>
                  <a:gdLst>
                    <a:gd name="T0" fmla="*/ 0 w 51"/>
                    <a:gd name="T1" fmla="*/ 0 h 13"/>
                    <a:gd name="T2" fmla="*/ 0 w 51"/>
                    <a:gd name="T3" fmla="*/ 0 h 13"/>
                    <a:gd name="T4" fmla="*/ 0 w 51"/>
                    <a:gd name="T5" fmla="*/ 9525 h 13"/>
                    <a:gd name="T6" fmla="*/ 9525 w 51"/>
                    <a:gd name="T7" fmla="*/ 20637 h 13"/>
                    <a:gd name="T8" fmla="*/ 30162 w 51"/>
                    <a:gd name="T9" fmla="*/ 20637 h 13"/>
                    <a:gd name="T10" fmla="*/ 50800 w 51"/>
                    <a:gd name="T11" fmla="*/ 20637 h 13"/>
                    <a:gd name="T12" fmla="*/ 80962 w 51"/>
                    <a:gd name="T13" fmla="*/ 20637 h 13"/>
                    <a:gd name="T14" fmla="*/ 80962 w 51"/>
                    <a:gd name="T15" fmla="*/ 20637 h 13"/>
                    <a:gd name="T16" fmla="*/ 80962 w 51"/>
                    <a:gd name="T17" fmla="*/ 9525 h 13"/>
                    <a:gd name="T18" fmla="*/ 69850 w 51"/>
                    <a:gd name="T19" fmla="*/ 0 h 13"/>
                    <a:gd name="T20" fmla="*/ 39687 w 51"/>
                    <a:gd name="T21" fmla="*/ 0 h 13"/>
                    <a:gd name="T22" fmla="*/ 9525 w 51"/>
                    <a:gd name="T23" fmla="*/ 0 h 13"/>
                    <a:gd name="T24" fmla="*/ 0 w 51"/>
                    <a:gd name="T25" fmla="*/ 0 h 13"/>
                    <a:gd name="T26" fmla="*/ 0 w 51"/>
                    <a:gd name="T27" fmla="*/ 0 h 13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51"/>
                    <a:gd name="T43" fmla="*/ 0 h 13"/>
                    <a:gd name="T44" fmla="*/ 51 w 51"/>
                    <a:gd name="T45" fmla="*/ 13 h 13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51" h="1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6" y="13"/>
                      </a:lnTo>
                      <a:lnTo>
                        <a:pt x="19" y="13"/>
                      </a:lnTo>
                      <a:lnTo>
                        <a:pt x="32" y="13"/>
                      </a:lnTo>
                      <a:lnTo>
                        <a:pt x="51" y="13"/>
                      </a:lnTo>
                      <a:lnTo>
                        <a:pt x="51" y="6"/>
                      </a:lnTo>
                      <a:lnTo>
                        <a:pt x="44" y="0"/>
                      </a:lnTo>
                      <a:lnTo>
                        <a:pt x="25" y="0"/>
                      </a:lnTo>
                      <a:lnTo>
                        <a:pt x="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37" name="Freeform 214"/>
                <p:cNvSpPr>
                  <a:spLocks/>
                </p:cNvSpPr>
                <p:nvPr/>
              </p:nvSpPr>
              <p:spPr bwMode="auto">
                <a:xfrm>
                  <a:off x="4475163" y="4378325"/>
                  <a:ext cx="71437" cy="30163"/>
                </a:xfrm>
                <a:custGeom>
                  <a:avLst/>
                  <a:gdLst>
                    <a:gd name="T0" fmla="*/ 0 w 45"/>
                    <a:gd name="T1" fmla="*/ 0 h 19"/>
                    <a:gd name="T2" fmla="*/ 0 w 45"/>
                    <a:gd name="T3" fmla="*/ 0 h 19"/>
                    <a:gd name="T4" fmla="*/ 0 w 45"/>
                    <a:gd name="T5" fmla="*/ 30163 h 19"/>
                    <a:gd name="T6" fmla="*/ 0 w 45"/>
                    <a:gd name="T7" fmla="*/ 30163 h 19"/>
                    <a:gd name="T8" fmla="*/ 41275 w 45"/>
                    <a:gd name="T9" fmla="*/ 20638 h 19"/>
                    <a:gd name="T10" fmla="*/ 71437 w 45"/>
                    <a:gd name="T11" fmla="*/ 20638 h 19"/>
                    <a:gd name="T12" fmla="*/ 71437 w 45"/>
                    <a:gd name="T13" fmla="*/ 20638 h 19"/>
                    <a:gd name="T14" fmla="*/ 60325 w 45"/>
                    <a:gd name="T15" fmla="*/ 0 h 19"/>
                    <a:gd name="T16" fmla="*/ 41275 w 45"/>
                    <a:gd name="T17" fmla="*/ 0 h 19"/>
                    <a:gd name="T18" fmla="*/ 0 w 45"/>
                    <a:gd name="T19" fmla="*/ 0 h 19"/>
                    <a:gd name="T20" fmla="*/ 0 w 45"/>
                    <a:gd name="T21" fmla="*/ 0 h 1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45"/>
                    <a:gd name="T34" fmla="*/ 0 h 19"/>
                    <a:gd name="T35" fmla="*/ 45 w 45"/>
                    <a:gd name="T36" fmla="*/ 19 h 19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45" h="1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9"/>
                      </a:lnTo>
                      <a:lnTo>
                        <a:pt x="26" y="13"/>
                      </a:lnTo>
                      <a:lnTo>
                        <a:pt x="45" y="13"/>
                      </a:lnTo>
                      <a:lnTo>
                        <a:pt x="38" y="0"/>
                      </a:lnTo>
                      <a:lnTo>
                        <a:pt x="2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38" name="Freeform 216"/>
                <p:cNvSpPr>
                  <a:spLocks/>
                </p:cNvSpPr>
                <p:nvPr/>
              </p:nvSpPr>
              <p:spPr bwMode="auto">
                <a:xfrm>
                  <a:off x="4465638" y="4408488"/>
                  <a:ext cx="60325" cy="20637"/>
                </a:xfrm>
                <a:custGeom>
                  <a:avLst/>
                  <a:gdLst>
                    <a:gd name="T0" fmla="*/ 60325 w 38"/>
                    <a:gd name="T1" fmla="*/ 20637 h 13"/>
                    <a:gd name="T2" fmla="*/ 60325 w 38"/>
                    <a:gd name="T3" fmla="*/ 20637 h 13"/>
                    <a:gd name="T4" fmla="*/ 60325 w 38"/>
                    <a:gd name="T5" fmla="*/ 11112 h 13"/>
                    <a:gd name="T6" fmla="*/ 50800 w 38"/>
                    <a:gd name="T7" fmla="*/ 0 h 13"/>
                    <a:gd name="T8" fmla="*/ 30163 w 38"/>
                    <a:gd name="T9" fmla="*/ 0 h 13"/>
                    <a:gd name="T10" fmla="*/ 0 w 38"/>
                    <a:gd name="T11" fmla="*/ 0 h 13"/>
                    <a:gd name="T12" fmla="*/ 0 w 38"/>
                    <a:gd name="T13" fmla="*/ 11112 h 13"/>
                    <a:gd name="T14" fmla="*/ 0 w 38"/>
                    <a:gd name="T15" fmla="*/ 20637 h 13"/>
                    <a:gd name="T16" fmla="*/ 0 w 38"/>
                    <a:gd name="T17" fmla="*/ 20637 h 13"/>
                    <a:gd name="T18" fmla="*/ 9525 w 38"/>
                    <a:gd name="T19" fmla="*/ 20637 h 13"/>
                    <a:gd name="T20" fmla="*/ 30163 w 38"/>
                    <a:gd name="T21" fmla="*/ 20637 h 13"/>
                    <a:gd name="T22" fmla="*/ 50800 w 38"/>
                    <a:gd name="T23" fmla="*/ 11112 h 13"/>
                    <a:gd name="T24" fmla="*/ 60325 w 38"/>
                    <a:gd name="T25" fmla="*/ 20637 h 13"/>
                    <a:gd name="T26" fmla="*/ 60325 w 38"/>
                    <a:gd name="T27" fmla="*/ 20637 h 13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38"/>
                    <a:gd name="T43" fmla="*/ 0 h 13"/>
                    <a:gd name="T44" fmla="*/ 38 w 38"/>
                    <a:gd name="T45" fmla="*/ 13 h 13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38" h="13">
                      <a:moveTo>
                        <a:pt x="38" y="13"/>
                      </a:moveTo>
                      <a:lnTo>
                        <a:pt x="38" y="13"/>
                      </a:lnTo>
                      <a:lnTo>
                        <a:pt x="38" y="7"/>
                      </a:lnTo>
                      <a:lnTo>
                        <a:pt x="32" y="0"/>
                      </a:lnTo>
                      <a:lnTo>
                        <a:pt x="19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13"/>
                      </a:lnTo>
                      <a:lnTo>
                        <a:pt x="6" y="13"/>
                      </a:lnTo>
                      <a:lnTo>
                        <a:pt x="19" y="13"/>
                      </a:lnTo>
                      <a:lnTo>
                        <a:pt x="32" y="7"/>
                      </a:lnTo>
                      <a:lnTo>
                        <a:pt x="38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39" name="Freeform 219"/>
                <p:cNvSpPr>
                  <a:spLocks/>
                </p:cNvSpPr>
                <p:nvPr/>
              </p:nvSpPr>
              <p:spPr bwMode="auto">
                <a:xfrm>
                  <a:off x="4475163" y="4176713"/>
                  <a:ext cx="50800" cy="30162"/>
                </a:xfrm>
                <a:custGeom>
                  <a:avLst/>
                  <a:gdLst>
                    <a:gd name="T0" fmla="*/ 50800 w 32"/>
                    <a:gd name="T1" fmla="*/ 30162 h 19"/>
                    <a:gd name="T2" fmla="*/ 50800 w 32"/>
                    <a:gd name="T3" fmla="*/ 30162 h 19"/>
                    <a:gd name="T4" fmla="*/ 50800 w 32"/>
                    <a:gd name="T5" fmla="*/ 9525 h 19"/>
                    <a:gd name="T6" fmla="*/ 41275 w 32"/>
                    <a:gd name="T7" fmla="*/ 0 h 19"/>
                    <a:gd name="T8" fmla="*/ 41275 w 32"/>
                    <a:gd name="T9" fmla="*/ 0 h 19"/>
                    <a:gd name="T10" fmla="*/ 30162 w 32"/>
                    <a:gd name="T11" fmla="*/ 9525 h 19"/>
                    <a:gd name="T12" fmla="*/ 11112 w 32"/>
                    <a:gd name="T13" fmla="*/ 20637 h 19"/>
                    <a:gd name="T14" fmla="*/ 0 w 32"/>
                    <a:gd name="T15" fmla="*/ 20637 h 19"/>
                    <a:gd name="T16" fmla="*/ 0 w 32"/>
                    <a:gd name="T17" fmla="*/ 30162 h 19"/>
                    <a:gd name="T18" fmla="*/ 0 w 32"/>
                    <a:gd name="T19" fmla="*/ 30162 h 19"/>
                    <a:gd name="T20" fmla="*/ 11112 w 32"/>
                    <a:gd name="T21" fmla="*/ 30162 h 19"/>
                    <a:gd name="T22" fmla="*/ 20637 w 32"/>
                    <a:gd name="T23" fmla="*/ 30162 h 19"/>
                    <a:gd name="T24" fmla="*/ 50800 w 32"/>
                    <a:gd name="T25" fmla="*/ 30162 h 19"/>
                    <a:gd name="T26" fmla="*/ 50800 w 32"/>
                    <a:gd name="T27" fmla="*/ 30162 h 19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32"/>
                    <a:gd name="T43" fmla="*/ 0 h 19"/>
                    <a:gd name="T44" fmla="*/ 32 w 32"/>
                    <a:gd name="T45" fmla="*/ 19 h 19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32" h="19">
                      <a:moveTo>
                        <a:pt x="32" y="19"/>
                      </a:moveTo>
                      <a:lnTo>
                        <a:pt x="32" y="19"/>
                      </a:lnTo>
                      <a:lnTo>
                        <a:pt x="32" y="6"/>
                      </a:lnTo>
                      <a:lnTo>
                        <a:pt x="26" y="0"/>
                      </a:lnTo>
                      <a:lnTo>
                        <a:pt x="19" y="6"/>
                      </a:lnTo>
                      <a:lnTo>
                        <a:pt x="7" y="13"/>
                      </a:lnTo>
                      <a:lnTo>
                        <a:pt x="0" y="13"/>
                      </a:lnTo>
                      <a:lnTo>
                        <a:pt x="0" y="19"/>
                      </a:lnTo>
                      <a:lnTo>
                        <a:pt x="7" y="19"/>
                      </a:lnTo>
                      <a:lnTo>
                        <a:pt x="13" y="19"/>
                      </a:lnTo>
                      <a:lnTo>
                        <a:pt x="32" y="1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40" name="Freeform 220"/>
                <p:cNvSpPr>
                  <a:spLocks/>
                </p:cNvSpPr>
                <p:nvPr/>
              </p:nvSpPr>
              <p:spPr bwMode="auto">
                <a:xfrm>
                  <a:off x="4586288" y="4176713"/>
                  <a:ext cx="30162" cy="30162"/>
                </a:xfrm>
                <a:custGeom>
                  <a:avLst/>
                  <a:gdLst>
                    <a:gd name="T0" fmla="*/ 20637 w 19"/>
                    <a:gd name="T1" fmla="*/ 0 h 19"/>
                    <a:gd name="T2" fmla="*/ 20637 w 19"/>
                    <a:gd name="T3" fmla="*/ 0 h 19"/>
                    <a:gd name="T4" fmla="*/ 20637 w 19"/>
                    <a:gd name="T5" fmla="*/ 9525 h 19"/>
                    <a:gd name="T6" fmla="*/ 9525 w 19"/>
                    <a:gd name="T7" fmla="*/ 9525 h 19"/>
                    <a:gd name="T8" fmla="*/ 0 w 19"/>
                    <a:gd name="T9" fmla="*/ 0 h 19"/>
                    <a:gd name="T10" fmla="*/ 0 w 19"/>
                    <a:gd name="T11" fmla="*/ 0 h 19"/>
                    <a:gd name="T12" fmla="*/ 0 w 19"/>
                    <a:gd name="T13" fmla="*/ 30162 h 19"/>
                    <a:gd name="T14" fmla="*/ 0 w 19"/>
                    <a:gd name="T15" fmla="*/ 30162 h 19"/>
                    <a:gd name="T16" fmla="*/ 9525 w 19"/>
                    <a:gd name="T17" fmla="*/ 30162 h 19"/>
                    <a:gd name="T18" fmla="*/ 30162 w 19"/>
                    <a:gd name="T19" fmla="*/ 20637 h 19"/>
                    <a:gd name="T20" fmla="*/ 30162 w 19"/>
                    <a:gd name="T21" fmla="*/ 9525 h 19"/>
                    <a:gd name="T22" fmla="*/ 20637 w 19"/>
                    <a:gd name="T23" fmla="*/ 0 h 19"/>
                    <a:gd name="T24" fmla="*/ 20637 w 19"/>
                    <a:gd name="T25" fmla="*/ 0 h 1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9"/>
                    <a:gd name="T40" fmla="*/ 0 h 19"/>
                    <a:gd name="T41" fmla="*/ 19 w 19"/>
                    <a:gd name="T42" fmla="*/ 19 h 19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9" h="19">
                      <a:moveTo>
                        <a:pt x="13" y="0"/>
                      </a:moveTo>
                      <a:lnTo>
                        <a:pt x="13" y="0"/>
                      </a:lnTo>
                      <a:lnTo>
                        <a:pt x="13" y="6"/>
                      </a:lnTo>
                      <a:lnTo>
                        <a:pt x="6" y="6"/>
                      </a:lnTo>
                      <a:lnTo>
                        <a:pt x="0" y="0"/>
                      </a:lnTo>
                      <a:lnTo>
                        <a:pt x="0" y="19"/>
                      </a:lnTo>
                      <a:lnTo>
                        <a:pt x="6" y="19"/>
                      </a:lnTo>
                      <a:lnTo>
                        <a:pt x="19" y="13"/>
                      </a:lnTo>
                      <a:lnTo>
                        <a:pt x="19" y="6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41" name="Freeform 226"/>
                <p:cNvSpPr>
                  <a:spLocks/>
                </p:cNvSpPr>
                <p:nvPr/>
              </p:nvSpPr>
              <p:spPr bwMode="auto">
                <a:xfrm>
                  <a:off x="4465638" y="4348163"/>
                  <a:ext cx="80962" cy="20637"/>
                </a:xfrm>
                <a:custGeom>
                  <a:avLst/>
                  <a:gdLst>
                    <a:gd name="T0" fmla="*/ 0 w 51"/>
                    <a:gd name="T1" fmla="*/ 0 h 13"/>
                    <a:gd name="T2" fmla="*/ 0 w 51"/>
                    <a:gd name="T3" fmla="*/ 0 h 13"/>
                    <a:gd name="T4" fmla="*/ 0 w 51"/>
                    <a:gd name="T5" fmla="*/ 9525 h 13"/>
                    <a:gd name="T6" fmla="*/ 9525 w 51"/>
                    <a:gd name="T7" fmla="*/ 20637 h 13"/>
                    <a:gd name="T8" fmla="*/ 30162 w 51"/>
                    <a:gd name="T9" fmla="*/ 20637 h 13"/>
                    <a:gd name="T10" fmla="*/ 50800 w 51"/>
                    <a:gd name="T11" fmla="*/ 20637 h 13"/>
                    <a:gd name="T12" fmla="*/ 80962 w 51"/>
                    <a:gd name="T13" fmla="*/ 20637 h 13"/>
                    <a:gd name="T14" fmla="*/ 80962 w 51"/>
                    <a:gd name="T15" fmla="*/ 20637 h 13"/>
                    <a:gd name="T16" fmla="*/ 80962 w 51"/>
                    <a:gd name="T17" fmla="*/ 9525 h 13"/>
                    <a:gd name="T18" fmla="*/ 69850 w 51"/>
                    <a:gd name="T19" fmla="*/ 0 h 13"/>
                    <a:gd name="T20" fmla="*/ 39687 w 51"/>
                    <a:gd name="T21" fmla="*/ 0 h 13"/>
                    <a:gd name="T22" fmla="*/ 9525 w 51"/>
                    <a:gd name="T23" fmla="*/ 0 h 13"/>
                    <a:gd name="T24" fmla="*/ 0 w 51"/>
                    <a:gd name="T25" fmla="*/ 0 h 13"/>
                    <a:gd name="T26" fmla="*/ 0 w 51"/>
                    <a:gd name="T27" fmla="*/ 0 h 13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51"/>
                    <a:gd name="T43" fmla="*/ 0 h 13"/>
                    <a:gd name="T44" fmla="*/ 51 w 51"/>
                    <a:gd name="T45" fmla="*/ 13 h 13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51" h="1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6" y="13"/>
                      </a:lnTo>
                      <a:lnTo>
                        <a:pt x="19" y="13"/>
                      </a:lnTo>
                      <a:lnTo>
                        <a:pt x="32" y="13"/>
                      </a:lnTo>
                      <a:lnTo>
                        <a:pt x="51" y="13"/>
                      </a:lnTo>
                      <a:lnTo>
                        <a:pt x="51" y="6"/>
                      </a:lnTo>
                      <a:lnTo>
                        <a:pt x="44" y="0"/>
                      </a:lnTo>
                      <a:lnTo>
                        <a:pt x="25" y="0"/>
                      </a:lnTo>
                      <a:lnTo>
                        <a:pt x="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42" name="Freeform 228"/>
                <p:cNvSpPr>
                  <a:spLocks/>
                </p:cNvSpPr>
                <p:nvPr/>
              </p:nvSpPr>
              <p:spPr bwMode="auto">
                <a:xfrm>
                  <a:off x="4475163" y="4378325"/>
                  <a:ext cx="71437" cy="30163"/>
                </a:xfrm>
                <a:custGeom>
                  <a:avLst/>
                  <a:gdLst>
                    <a:gd name="T0" fmla="*/ 0 w 45"/>
                    <a:gd name="T1" fmla="*/ 0 h 19"/>
                    <a:gd name="T2" fmla="*/ 0 w 45"/>
                    <a:gd name="T3" fmla="*/ 0 h 19"/>
                    <a:gd name="T4" fmla="*/ 0 w 45"/>
                    <a:gd name="T5" fmla="*/ 30163 h 19"/>
                    <a:gd name="T6" fmla="*/ 0 w 45"/>
                    <a:gd name="T7" fmla="*/ 30163 h 19"/>
                    <a:gd name="T8" fmla="*/ 41275 w 45"/>
                    <a:gd name="T9" fmla="*/ 20638 h 19"/>
                    <a:gd name="T10" fmla="*/ 71437 w 45"/>
                    <a:gd name="T11" fmla="*/ 20638 h 19"/>
                    <a:gd name="T12" fmla="*/ 71437 w 45"/>
                    <a:gd name="T13" fmla="*/ 20638 h 19"/>
                    <a:gd name="T14" fmla="*/ 60325 w 45"/>
                    <a:gd name="T15" fmla="*/ 0 h 19"/>
                    <a:gd name="T16" fmla="*/ 41275 w 45"/>
                    <a:gd name="T17" fmla="*/ 0 h 19"/>
                    <a:gd name="T18" fmla="*/ 0 w 45"/>
                    <a:gd name="T19" fmla="*/ 0 h 19"/>
                    <a:gd name="T20" fmla="*/ 0 w 45"/>
                    <a:gd name="T21" fmla="*/ 0 h 1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45"/>
                    <a:gd name="T34" fmla="*/ 0 h 19"/>
                    <a:gd name="T35" fmla="*/ 45 w 45"/>
                    <a:gd name="T36" fmla="*/ 19 h 19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45" h="1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9"/>
                      </a:lnTo>
                      <a:lnTo>
                        <a:pt x="26" y="13"/>
                      </a:lnTo>
                      <a:lnTo>
                        <a:pt x="45" y="13"/>
                      </a:lnTo>
                      <a:lnTo>
                        <a:pt x="38" y="0"/>
                      </a:lnTo>
                      <a:lnTo>
                        <a:pt x="2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43" name="Freeform 231"/>
                <p:cNvSpPr>
                  <a:spLocks/>
                </p:cNvSpPr>
                <p:nvPr/>
              </p:nvSpPr>
              <p:spPr bwMode="auto">
                <a:xfrm>
                  <a:off x="4475163" y="4498975"/>
                  <a:ext cx="50800" cy="30163"/>
                </a:xfrm>
                <a:custGeom>
                  <a:avLst/>
                  <a:gdLst>
                    <a:gd name="T0" fmla="*/ 50800 w 32"/>
                    <a:gd name="T1" fmla="*/ 30163 h 19"/>
                    <a:gd name="T2" fmla="*/ 50800 w 32"/>
                    <a:gd name="T3" fmla="*/ 30163 h 19"/>
                    <a:gd name="T4" fmla="*/ 50800 w 32"/>
                    <a:gd name="T5" fmla="*/ 11113 h 19"/>
                    <a:gd name="T6" fmla="*/ 41275 w 32"/>
                    <a:gd name="T7" fmla="*/ 0 h 19"/>
                    <a:gd name="T8" fmla="*/ 41275 w 32"/>
                    <a:gd name="T9" fmla="*/ 0 h 19"/>
                    <a:gd name="T10" fmla="*/ 30162 w 32"/>
                    <a:gd name="T11" fmla="*/ 11113 h 19"/>
                    <a:gd name="T12" fmla="*/ 11112 w 32"/>
                    <a:gd name="T13" fmla="*/ 20638 h 19"/>
                    <a:gd name="T14" fmla="*/ 0 w 32"/>
                    <a:gd name="T15" fmla="*/ 20638 h 19"/>
                    <a:gd name="T16" fmla="*/ 0 w 32"/>
                    <a:gd name="T17" fmla="*/ 30163 h 19"/>
                    <a:gd name="T18" fmla="*/ 0 w 32"/>
                    <a:gd name="T19" fmla="*/ 30163 h 19"/>
                    <a:gd name="T20" fmla="*/ 11112 w 32"/>
                    <a:gd name="T21" fmla="*/ 30163 h 19"/>
                    <a:gd name="T22" fmla="*/ 20637 w 32"/>
                    <a:gd name="T23" fmla="*/ 30163 h 19"/>
                    <a:gd name="T24" fmla="*/ 50800 w 32"/>
                    <a:gd name="T25" fmla="*/ 30163 h 19"/>
                    <a:gd name="T26" fmla="*/ 50800 w 32"/>
                    <a:gd name="T27" fmla="*/ 30163 h 19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32"/>
                    <a:gd name="T43" fmla="*/ 0 h 19"/>
                    <a:gd name="T44" fmla="*/ 32 w 32"/>
                    <a:gd name="T45" fmla="*/ 19 h 19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32" h="19">
                      <a:moveTo>
                        <a:pt x="32" y="19"/>
                      </a:moveTo>
                      <a:lnTo>
                        <a:pt x="32" y="19"/>
                      </a:lnTo>
                      <a:lnTo>
                        <a:pt x="32" y="7"/>
                      </a:lnTo>
                      <a:lnTo>
                        <a:pt x="26" y="0"/>
                      </a:lnTo>
                      <a:lnTo>
                        <a:pt x="19" y="7"/>
                      </a:lnTo>
                      <a:lnTo>
                        <a:pt x="7" y="13"/>
                      </a:lnTo>
                      <a:lnTo>
                        <a:pt x="0" y="13"/>
                      </a:lnTo>
                      <a:lnTo>
                        <a:pt x="0" y="19"/>
                      </a:lnTo>
                      <a:lnTo>
                        <a:pt x="7" y="19"/>
                      </a:lnTo>
                      <a:lnTo>
                        <a:pt x="13" y="19"/>
                      </a:lnTo>
                      <a:lnTo>
                        <a:pt x="32" y="1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44" name="Freeform 234"/>
                <p:cNvSpPr>
                  <a:spLocks/>
                </p:cNvSpPr>
                <p:nvPr/>
              </p:nvSpPr>
              <p:spPr bwMode="auto">
                <a:xfrm>
                  <a:off x="4465638" y="4579938"/>
                  <a:ext cx="80962" cy="20637"/>
                </a:xfrm>
                <a:custGeom>
                  <a:avLst/>
                  <a:gdLst>
                    <a:gd name="T0" fmla="*/ 80962 w 51"/>
                    <a:gd name="T1" fmla="*/ 0 h 13"/>
                    <a:gd name="T2" fmla="*/ 80962 w 51"/>
                    <a:gd name="T3" fmla="*/ 0 h 13"/>
                    <a:gd name="T4" fmla="*/ 39687 w 51"/>
                    <a:gd name="T5" fmla="*/ 0 h 13"/>
                    <a:gd name="T6" fmla="*/ 20637 w 51"/>
                    <a:gd name="T7" fmla="*/ 0 h 13"/>
                    <a:gd name="T8" fmla="*/ 0 w 51"/>
                    <a:gd name="T9" fmla="*/ 20637 h 13"/>
                    <a:gd name="T10" fmla="*/ 0 w 51"/>
                    <a:gd name="T11" fmla="*/ 20637 h 13"/>
                    <a:gd name="T12" fmla="*/ 50800 w 51"/>
                    <a:gd name="T13" fmla="*/ 20637 h 13"/>
                    <a:gd name="T14" fmla="*/ 69850 w 51"/>
                    <a:gd name="T15" fmla="*/ 9525 h 13"/>
                    <a:gd name="T16" fmla="*/ 80962 w 51"/>
                    <a:gd name="T17" fmla="*/ 0 h 13"/>
                    <a:gd name="T18" fmla="*/ 80962 w 51"/>
                    <a:gd name="T19" fmla="*/ 0 h 1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1"/>
                    <a:gd name="T31" fmla="*/ 0 h 13"/>
                    <a:gd name="T32" fmla="*/ 51 w 51"/>
                    <a:gd name="T33" fmla="*/ 13 h 1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1" h="13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25" y="0"/>
                      </a:lnTo>
                      <a:lnTo>
                        <a:pt x="13" y="0"/>
                      </a:lnTo>
                      <a:lnTo>
                        <a:pt x="0" y="13"/>
                      </a:lnTo>
                      <a:lnTo>
                        <a:pt x="32" y="13"/>
                      </a:lnTo>
                      <a:lnTo>
                        <a:pt x="44" y="6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45" name="Freeform 236"/>
                <p:cNvSpPr>
                  <a:spLocks/>
                </p:cNvSpPr>
                <p:nvPr/>
              </p:nvSpPr>
              <p:spPr bwMode="auto">
                <a:xfrm>
                  <a:off x="4465638" y="4610100"/>
                  <a:ext cx="60325" cy="20638"/>
                </a:xfrm>
                <a:custGeom>
                  <a:avLst/>
                  <a:gdLst>
                    <a:gd name="T0" fmla="*/ 9525 w 38"/>
                    <a:gd name="T1" fmla="*/ 20638 h 13"/>
                    <a:gd name="T2" fmla="*/ 9525 w 38"/>
                    <a:gd name="T3" fmla="*/ 20638 h 13"/>
                    <a:gd name="T4" fmla="*/ 30163 w 38"/>
                    <a:gd name="T5" fmla="*/ 20638 h 13"/>
                    <a:gd name="T6" fmla="*/ 60325 w 38"/>
                    <a:gd name="T7" fmla="*/ 20638 h 13"/>
                    <a:gd name="T8" fmla="*/ 60325 w 38"/>
                    <a:gd name="T9" fmla="*/ 20638 h 13"/>
                    <a:gd name="T10" fmla="*/ 60325 w 38"/>
                    <a:gd name="T11" fmla="*/ 0 h 13"/>
                    <a:gd name="T12" fmla="*/ 60325 w 38"/>
                    <a:gd name="T13" fmla="*/ 0 h 13"/>
                    <a:gd name="T14" fmla="*/ 60325 w 38"/>
                    <a:gd name="T15" fmla="*/ 0 h 13"/>
                    <a:gd name="T16" fmla="*/ 50800 w 38"/>
                    <a:gd name="T17" fmla="*/ 0 h 13"/>
                    <a:gd name="T18" fmla="*/ 50800 w 38"/>
                    <a:gd name="T19" fmla="*/ 0 h 13"/>
                    <a:gd name="T20" fmla="*/ 39687 w 38"/>
                    <a:gd name="T21" fmla="*/ 0 h 13"/>
                    <a:gd name="T22" fmla="*/ 20637 w 38"/>
                    <a:gd name="T23" fmla="*/ 11113 h 13"/>
                    <a:gd name="T24" fmla="*/ 0 w 38"/>
                    <a:gd name="T25" fmla="*/ 11113 h 13"/>
                    <a:gd name="T26" fmla="*/ 0 w 38"/>
                    <a:gd name="T27" fmla="*/ 11113 h 13"/>
                    <a:gd name="T28" fmla="*/ 9525 w 38"/>
                    <a:gd name="T29" fmla="*/ 20638 h 13"/>
                    <a:gd name="T30" fmla="*/ 9525 w 38"/>
                    <a:gd name="T31" fmla="*/ 20638 h 1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38"/>
                    <a:gd name="T49" fmla="*/ 0 h 13"/>
                    <a:gd name="T50" fmla="*/ 38 w 38"/>
                    <a:gd name="T51" fmla="*/ 13 h 13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38" h="13">
                      <a:moveTo>
                        <a:pt x="6" y="13"/>
                      </a:moveTo>
                      <a:lnTo>
                        <a:pt x="6" y="13"/>
                      </a:lnTo>
                      <a:lnTo>
                        <a:pt x="19" y="13"/>
                      </a:lnTo>
                      <a:lnTo>
                        <a:pt x="38" y="13"/>
                      </a:lnTo>
                      <a:lnTo>
                        <a:pt x="38" y="0"/>
                      </a:lnTo>
                      <a:lnTo>
                        <a:pt x="32" y="0"/>
                      </a:lnTo>
                      <a:lnTo>
                        <a:pt x="25" y="0"/>
                      </a:lnTo>
                      <a:lnTo>
                        <a:pt x="13" y="7"/>
                      </a:lnTo>
                      <a:lnTo>
                        <a:pt x="0" y="7"/>
                      </a:lnTo>
                      <a:lnTo>
                        <a:pt x="6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46" name="Freeform 238"/>
                <p:cNvSpPr>
                  <a:spLocks/>
                </p:cNvSpPr>
                <p:nvPr/>
              </p:nvSpPr>
              <p:spPr bwMode="auto">
                <a:xfrm>
                  <a:off x="4465638" y="4540250"/>
                  <a:ext cx="60325" cy="30163"/>
                </a:xfrm>
                <a:custGeom>
                  <a:avLst/>
                  <a:gdLst>
                    <a:gd name="T0" fmla="*/ 50800 w 38"/>
                    <a:gd name="T1" fmla="*/ 0 h 19"/>
                    <a:gd name="T2" fmla="*/ 50800 w 38"/>
                    <a:gd name="T3" fmla="*/ 0 h 19"/>
                    <a:gd name="T4" fmla="*/ 50800 w 38"/>
                    <a:gd name="T5" fmla="*/ 9525 h 19"/>
                    <a:gd name="T6" fmla="*/ 50800 w 38"/>
                    <a:gd name="T7" fmla="*/ 9525 h 19"/>
                    <a:gd name="T8" fmla="*/ 30163 w 38"/>
                    <a:gd name="T9" fmla="*/ 9525 h 19"/>
                    <a:gd name="T10" fmla="*/ 9525 w 38"/>
                    <a:gd name="T11" fmla="*/ 9525 h 19"/>
                    <a:gd name="T12" fmla="*/ 0 w 38"/>
                    <a:gd name="T13" fmla="*/ 9525 h 19"/>
                    <a:gd name="T14" fmla="*/ 0 w 38"/>
                    <a:gd name="T15" fmla="*/ 30163 h 19"/>
                    <a:gd name="T16" fmla="*/ 0 w 38"/>
                    <a:gd name="T17" fmla="*/ 30163 h 19"/>
                    <a:gd name="T18" fmla="*/ 50800 w 38"/>
                    <a:gd name="T19" fmla="*/ 30163 h 19"/>
                    <a:gd name="T20" fmla="*/ 60325 w 38"/>
                    <a:gd name="T21" fmla="*/ 19050 h 19"/>
                    <a:gd name="T22" fmla="*/ 50800 w 38"/>
                    <a:gd name="T23" fmla="*/ 0 h 19"/>
                    <a:gd name="T24" fmla="*/ 50800 w 38"/>
                    <a:gd name="T25" fmla="*/ 0 h 1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8"/>
                    <a:gd name="T40" fmla="*/ 0 h 19"/>
                    <a:gd name="T41" fmla="*/ 38 w 38"/>
                    <a:gd name="T42" fmla="*/ 19 h 19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8" h="19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32" y="6"/>
                      </a:lnTo>
                      <a:lnTo>
                        <a:pt x="19" y="6"/>
                      </a:lnTo>
                      <a:lnTo>
                        <a:pt x="6" y="6"/>
                      </a:lnTo>
                      <a:lnTo>
                        <a:pt x="0" y="6"/>
                      </a:lnTo>
                      <a:lnTo>
                        <a:pt x="0" y="19"/>
                      </a:lnTo>
                      <a:lnTo>
                        <a:pt x="32" y="19"/>
                      </a:lnTo>
                      <a:lnTo>
                        <a:pt x="38" y="12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47" name="Freeform 241"/>
                <p:cNvSpPr>
                  <a:spLocks/>
                </p:cNvSpPr>
                <p:nvPr/>
              </p:nvSpPr>
              <p:spPr bwMode="auto">
                <a:xfrm>
                  <a:off x="4465638" y="4579938"/>
                  <a:ext cx="80962" cy="20637"/>
                </a:xfrm>
                <a:custGeom>
                  <a:avLst/>
                  <a:gdLst>
                    <a:gd name="T0" fmla="*/ 80962 w 51"/>
                    <a:gd name="T1" fmla="*/ 0 h 13"/>
                    <a:gd name="T2" fmla="*/ 80962 w 51"/>
                    <a:gd name="T3" fmla="*/ 0 h 13"/>
                    <a:gd name="T4" fmla="*/ 39687 w 51"/>
                    <a:gd name="T5" fmla="*/ 0 h 13"/>
                    <a:gd name="T6" fmla="*/ 20637 w 51"/>
                    <a:gd name="T7" fmla="*/ 0 h 13"/>
                    <a:gd name="T8" fmla="*/ 0 w 51"/>
                    <a:gd name="T9" fmla="*/ 20637 h 13"/>
                    <a:gd name="T10" fmla="*/ 0 w 51"/>
                    <a:gd name="T11" fmla="*/ 20637 h 13"/>
                    <a:gd name="T12" fmla="*/ 50800 w 51"/>
                    <a:gd name="T13" fmla="*/ 20637 h 13"/>
                    <a:gd name="T14" fmla="*/ 69850 w 51"/>
                    <a:gd name="T15" fmla="*/ 9525 h 13"/>
                    <a:gd name="T16" fmla="*/ 80962 w 51"/>
                    <a:gd name="T17" fmla="*/ 0 h 13"/>
                    <a:gd name="T18" fmla="*/ 80962 w 51"/>
                    <a:gd name="T19" fmla="*/ 0 h 1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1"/>
                    <a:gd name="T31" fmla="*/ 0 h 13"/>
                    <a:gd name="T32" fmla="*/ 51 w 51"/>
                    <a:gd name="T33" fmla="*/ 13 h 1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1" h="13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25" y="0"/>
                      </a:lnTo>
                      <a:lnTo>
                        <a:pt x="13" y="0"/>
                      </a:lnTo>
                      <a:lnTo>
                        <a:pt x="0" y="13"/>
                      </a:lnTo>
                      <a:lnTo>
                        <a:pt x="32" y="13"/>
                      </a:lnTo>
                      <a:lnTo>
                        <a:pt x="44" y="6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48" name="Freeform 243"/>
                <p:cNvSpPr>
                  <a:spLocks/>
                </p:cNvSpPr>
                <p:nvPr/>
              </p:nvSpPr>
              <p:spPr bwMode="auto">
                <a:xfrm>
                  <a:off x="4465638" y="4610100"/>
                  <a:ext cx="60325" cy="20638"/>
                </a:xfrm>
                <a:custGeom>
                  <a:avLst/>
                  <a:gdLst>
                    <a:gd name="T0" fmla="*/ 9525 w 38"/>
                    <a:gd name="T1" fmla="*/ 20638 h 13"/>
                    <a:gd name="T2" fmla="*/ 9525 w 38"/>
                    <a:gd name="T3" fmla="*/ 20638 h 13"/>
                    <a:gd name="T4" fmla="*/ 30163 w 38"/>
                    <a:gd name="T5" fmla="*/ 20638 h 13"/>
                    <a:gd name="T6" fmla="*/ 60325 w 38"/>
                    <a:gd name="T7" fmla="*/ 20638 h 13"/>
                    <a:gd name="T8" fmla="*/ 60325 w 38"/>
                    <a:gd name="T9" fmla="*/ 20638 h 13"/>
                    <a:gd name="T10" fmla="*/ 60325 w 38"/>
                    <a:gd name="T11" fmla="*/ 0 h 13"/>
                    <a:gd name="T12" fmla="*/ 60325 w 38"/>
                    <a:gd name="T13" fmla="*/ 0 h 13"/>
                    <a:gd name="T14" fmla="*/ 60325 w 38"/>
                    <a:gd name="T15" fmla="*/ 0 h 13"/>
                    <a:gd name="T16" fmla="*/ 50800 w 38"/>
                    <a:gd name="T17" fmla="*/ 0 h 13"/>
                    <a:gd name="T18" fmla="*/ 50800 w 38"/>
                    <a:gd name="T19" fmla="*/ 0 h 13"/>
                    <a:gd name="T20" fmla="*/ 39687 w 38"/>
                    <a:gd name="T21" fmla="*/ 0 h 13"/>
                    <a:gd name="T22" fmla="*/ 20637 w 38"/>
                    <a:gd name="T23" fmla="*/ 11113 h 13"/>
                    <a:gd name="T24" fmla="*/ 0 w 38"/>
                    <a:gd name="T25" fmla="*/ 11113 h 13"/>
                    <a:gd name="T26" fmla="*/ 0 w 38"/>
                    <a:gd name="T27" fmla="*/ 11113 h 13"/>
                    <a:gd name="T28" fmla="*/ 9525 w 38"/>
                    <a:gd name="T29" fmla="*/ 20638 h 13"/>
                    <a:gd name="T30" fmla="*/ 9525 w 38"/>
                    <a:gd name="T31" fmla="*/ 20638 h 1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38"/>
                    <a:gd name="T49" fmla="*/ 0 h 13"/>
                    <a:gd name="T50" fmla="*/ 38 w 38"/>
                    <a:gd name="T51" fmla="*/ 13 h 13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38" h="13">
                      <a:moveTo>
                        <a:pt x="6" y="13"/>
                      </a:moveTo>
                      <a:lnTo>
                        <a:pt x="6" y="13"/>
                      </a:lnTo>
                      <a:lnTo>
                        <a:pt x="19" y="13"/>
                      </a:lnTo>
                      <a:lnTo>
                        <a:pt x="38" y="13"/>
                      </a:lnTo>
                      <a:lnTo>
                        <a:pt x="38" y="0"/>
                      </a:lnTo>
                      <a:lnTo>
                        <a:pt x="32" y="0"/>
                      </a:lnTo>
                      <a:lnTo>
                        <a:pt x="25" y="0"/>
                      </a:lnTo>
                      <a:lnTo>
                        <a:pt x="13" y="7"/>
                      </a:lnTo>
                      <a:lnTo>
                        <a:pt x="0" y="7"/>
                      </a:lnTo>
                      <a:lnTo>
                        <a:pt x="6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49" name="Freeform 245"/>
                <p:cNvSpPr>
                  <a:spLocks/>
                </p:cNvSpPr>
                <p:nvPr/>
              </p:nvSpPr>
              <p:spPr bwMode="auto">
                <a:xfrm>
                  <a:off x="4465638" y="4540250"/>
                  <a:ext cx="60325" cy="30163"/>
                </a:xfrm>
                <a:custGeom>
                  <a:avLst/>
                  <a:gdLst>
                    <a:gd name="T0" fmla="*/ 50800 w 38"/>
                    <a:gd name="T1" fmla="*/ 0 h 19"/>
                    <a:gd name="T2" fmla="*/ 50800 w 38"/>
                    <a:gd name="T3" fmla="*/ 0 h 19"/>
                    <a:gd name="T4" fmla="*/ 50800 w 38"/>
                    <a:gd name="T5" fmla="*/ 9525 h 19"/>
                    <a:gd name="T6" fmla="*/ 50800 w 38"/>
                    <a:gd name="T7" fmla="*/ 9525 h 19"/>
                    <a:gd name="T8" fmla="*/ 30163 w 38"/>
                    <a:gd name="T9" fmla="*/ 9525 h 19"/>
                    <a:gd name="T10" fmla="*/ 9525 w 38"/>
                    <a:gd name="T11" fmla="*/ 9525 h 19"/>
                    <a:gd name="T12" fmla="*/ 0 w 38"/>
                    <a:gd name="T13" fmla="*/ 9525 h 19"/>
                    <a:gd name="T14" fmla="*/ 0 w 38"/>
                    <a:gd name="T15" fmla="*/ 30163 h 19"/>
                    <a:gd name="T16" fmla="*/ 0 w 38"/>
                    <a:gd name="T17" fmla="*/ 30163 h 19"/>
                    <a:gd name="T18" fmla="*/ 50800 w 38"/>
                    <a:gd name="T19" fmla="*/ 30163 h 19"/>
                    <a:gd name="T20" fmla="*/ 60325 w 38"/>
                    <a:gd name="T21" fmla="*/ 19050 h 19"/>
                    <a:gd name="T22" fmla="*/ 50800 w 38"/>
                    <a:gd name="T23" fmla="*/ 0 h 19"/>
                    <a:gd name="T24" fmla="*/ 50800 w 38"/>
                    <a:gd name="T25" fmla="*/ 0 h 1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8"/>
                    <a:gd name="T40" fmla="*/ 0 h 19"/>
                    <a:gd name="T41" fmla="*/ 38 w 38"/>
                    <a:gd name="T42" fmla="*/ 19 h 19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8" h="19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32" y="6"/>
                      </a:lnTo>
                      <a:lnTo>
                        <a:pt x="19" y="6"/>
                      </a:lnTo>
                      <a:lnTo>
                        <a:pt x="6" y="6"/>
                      </a:lnTo>
                      <a:lnTo>
                        <a:pt x="0" y="6"/>
                      </a:lnTo>
                      <a:lnTo>
                        <a:pt x="0" y="19"/>
                      </a:lnTo>
                      <a:lnTo>
                        <a:pt x="32" y="19"/>
                      </a:lnTo>
                      <a:lnTo>
                        <a:pt x="38" y="12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50" name="Freeform 281"/>
                <p:cNvSpPr>
                  <a:spLocks/>
                </p:cNvSpPr>
                <p:nvPr/>
              </p:nvSpPr>
              <p:spPr bwMode="auto">
                <a:xfrm>
                  <a:off x="3629025" y="3451225"/>
                  <a:ext cx="1588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588"/>
                    <a:gd name="T20" fmla="*/ 1588 w 1588"/>
                    <a:gd name="T21" fmla="*/ 1588 h 15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51" name="Freeform 282"/>
                <p:cNvSpPr>
                  <a:spLocks/>
                </p:cNvSpPr>
                <p:nvPr/>
              </p:nvSpPr>
              <p:spPr bwMode="auto">
                <a:xfrm>
                  <a:off x="3629025" y="3511550"/>
                  <a:ext cx="1588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w 1588"/>
                    <a:gd name="T13" fmla="*/ 0 h 1588"/>
                    <a:gd name="T14" fmla="*/ 0 w 1588"/>
                    <a:gd name="T15" fmla="*/ 0 h 1588"/>
                    <a:gd name="T16" fmla="*/ 0 w 1588"/>
                    <a:gd name="T17" fmla="*/ 0 h 1588"/>
                    <a:gd name="T18" fmla="*/ 0 w 1588"/>
                    <a:gd name="T19" fmla="*/ 0 h 158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88"/>
                    <a:gd name="T31" fmla="*/ 0 h 1588"/>
                    <a:gd name="T32" fmla="*/ 1588 w 1588"/>
                    <a:gd name="T33" fmla="*/ 1588 h 1588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52" name="Freeform 283"/>
                <p:cNvSpPr>
                  <a:spLocks/>
                </p:cNvSpPr>
                <p:nvPr/>
              </p:nvSpPr>
              <p:spPr bwMode="auto">
                <a:xfrm>
                  <a:off x="3629025" y="3511550"/>
                  <a:ext cx="1588" cy="9525"/>
                </a:xfrm>
                <a:custGeom>
                  <a:avLst/>
                  <a:gdLst>
                    <a:gd name="T0" fmla="*/ 0 w 1588"/>
                    <a:gd name="T1" fmla="*/ 9525 h 6"/>
                    <a:gd name="T2" fmla="*/ 0 w 1588"/>
                    <a:gd name="T3" fmla="*/ 9525 h 6"/>
                    <a:gd name="T4" fmla="*/ 0 w 1588"/>
                    <a:gd name="T5" fmla="*/ 0 h 6"/>
                    <a:gd name="T6" fmla="*/ 0 w 1588"/>
                    <a:gd name="T7" fmla="*/ 0 h 6"/>
                    <a:gd name="T8" fmla="*/ 0 w 1588"/>
                    <a:gd name="T9" fmla="*/ 9525 h 6"/>
                    <a:gd name="T10" fmla="*/ 0 w 1588"/>
                    <a:gd name="T11" fmla="*/ 9525 h 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6"/>
                    <a:gd name="T20" fmla="*/ 1588 w 1588"/>
                    <a:gd name="T21" fmla="*/ 6 h 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6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53" name="Rectangle 284"/>
                <p:cNvSpPr>
                  <a:spLocks noChangeArrowheads="1"/>
                </p:cNvSpPr>
                <p:nvPr/>
              </p:nvSpPr>
              <p:spPr bwMode="auto">
                <a:xfrm>
                  <a:off x="3629025" y="3521075"/>
                  <a:ext cx="1588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54" name="Freeform 285"/>
                <p:cNvSpPr>
                  <a:spLocks/>
                </p:cNvSpPr>
                <p:nvPr/>
              </p:nvSpPr>
              <p:spPr bwMode="auto">
                <a:xfrm>
                  <a:off x="3608388" y="3532188"/>
                  <a:ext cx="1587" cy="1587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588"/>
                    <a:gd name="T20" fmla="*/ 1588 w 1588"/>
                    <a:gd name="T21" fmla="*/ 1588 h 15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55" name="Freeform 286"/>
                <p:cNvSpPr>
                  <a:spLocks/>
                </p:cNvSpPr>
                <p:nvPr/>
              </p:nvSpPr>
              <p:spPr bwMode="auto">
                <a:xfrm>
                  <a:off x="3629025" y="3532188"/>
                  <a:ext cx="1588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9525 h 6"/>
                    <a:gd name="T8" fmla="*/ 0 w 1588"/>
                    <a:gd name="T9" fmla="*/ 0 h 6"/>
                    <a:gd name="T10" fmla="*/ 0 w 1588"/>
                    <a:gd name="T11" fmla="*/ 0 h 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6"/>
                    <a:gd name="T20" fmla="*/ 1588 w 1588"/>
                    <a:gd name="T21" fmla="*/ 6 h 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56" name="Freeform 287"/>
                <p:cNvSpPr>
                  <a:spLocks/>
                </p:cNvSpPr>
                <p:nvPr/>
              </p:nvSpPr>
              <p:spPr bwMode="auto">
                <a:xfrm>
                  <a:off x="3648075" y="3551238"/>
                  <a:ext cx="1588" cy="1587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w 1588"/>
                    <a:gd name="T13" fmla="*/ 0 h 1588"/>
                    <a:gd name="T14" fmla="*/ 0 w 1588"/>
                    <a:gd name="T15" fmla="*/ 0 h 1588"/>
                    <a:gd name="T16" fmla="*/ 0 w 1588"/>
                    <a:gd name="T17" fmla="*/ 0 h 158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588"/>
                    <a:gd name="T28" fmla="*/ 0 h 1588"/>
                    <a:gd name="T29" fmla="*/ 1588 w 1588"/>
                    <a:gd name="T30" fmla="*/ 1588 h 158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57" name="Rectangle 290"/>
                <p:cNvSpPr>
                  <a:spLocks noChangeArrowheads="1"/>
                </p:cNvSpPr>
                <p:nvPr/>
              </p:nvSpPr>
              <p:spPr bwMode="auto">
                <a:xfrm>
                  <a:off x="3648075" y="3833813"/>
                  <a:ext cx="1588" cy="1587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58" name="Freeform 291"/>
                <p:cNvSpPr>
                  <a:spLocks/>
                </p:cNvSpPr>
                <p:nvPr/>
              </p:nvSpPr>
              <p:spPr bwMode="auto">
                <a:xfrm>
                  <a:off x="3659188" y="3833813"/>
                  <a:ext cx="1587" cy="11112"/>
                </a:xfrm>
                <a:custGeom>
                  <a:avLst/>
                  <a:gdLst>
                    <a:gd name="T0" fmla="*/ 0 w 1588"/>
                    <a:gd name="T1" fmla="*/ 11112 h 7"/>
                    <a:gd name="T2" fmla="*/ 0 w 1588"/>
                    <a:gd name="T3" fmla="*/ 11112 h 7"/>
                    <a:gd name="T4" fmla="*/ 0 w 1588"/>
                    <a:gd name="T5" fmla="*/ 0 h 7"/>
                    <a:gd name="T6" fmla="*/ 0 w 1588"/>
                    <a:gd name="T7" fmla="*/ 11112 h 7"/>
                    <a:gd name="T8" fmla="*/ 0 w 1588"/>
                    <a:gd name="T9" fmla="*/ 11112 h 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88"/>
                    <a:gd name="T16" fmla="*/ 0 h 7"/>
                    <a:gd name="T17" fmla="*/ 1588 w 1588"/>
                    <a:gd name="T18" fmla="*/ 7 h 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88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59" name="Rectangle 292"/>
                <p:cNvSpPr>
                  <a:spLocks noChangeArrowheads="1"/>
                </p:cNvSpPr>
                <p:nvPr/>
              </p:nvSpPr>
              <p:spPr bwMode="auto">
                <a:xfrm>
                  <a:off x="3538538" y="3844925"/>
                  <a:ext cx="1587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60" name="Rectangle 293"/>
                <p:cNvSpPr>
                  <a:spLocks noChangeArrowheads="1"/>
                </p:cNvSpPr>
                <p:nvPr/>
              </p:nvSpPr>
              <p:spPr bwMode="auto">
                <a:xfrm>
                  <a:off x="3659188" y="3844925"/>
                  <a:ext cx="1587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61" name="Freeform 294"/>
                <p:cNvSpPr>
                  <a:spLocks/>
                </p:cNvSpPr>
                <p:nvPr/>
              </p:nvSpPr>
              <p:spPr bwMode="auto">
                <a:xfrm>
                  <a:off x="3648075" y="3844925"/>
                  <a:ext cx="1588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w 1588"/>
                    <a:gd name="T13" fmla="*/ 0 h 158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588"/>
                    <a:gd name="T23" fmla="*/ 1588 w 1588"/>
                    <a:gd name="T24" fmla="*/ 1588 h 158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62" name="Freeform 295"/>
                <p:cNvSpPr>
                  <a:spLocks/>
                </p:cNvSpPr>
                <p:nvPr/>
              </p:nvSpPr>
              <p:spPr bwMode="auto">
                <a:xfrm>
                  <a:off x="3648075" y="3844925"/>
                  <a:ext cx="1588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588"/>
                    <a:gd name="T20" fmla="*/ 1588 w 1588"/>
                    <a:gd name="T21" fmla="*/ 1588 h 15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63" name="Rectangle 296"/>
                <p:cNvSpPr>
                  <a:spLocks noChangeArrowheads="1"/>
                </p:cNvSpPr>
                <p:nvPr/>
              </p:nvSpPr>
              <p:spPr bwMode="auto">
                <a:xfrm>
                  <a:off x="3659188" y="3914775"/>
                  <a:ext cx="1587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64" name="Freeform 297"/>
                <p:cNvSpPr>
                  <a:spLocks/>
                </p:cNvSpPr>
                <p:nvPr/>
              </p:nvSpPr>
              <p:spPr bwMode="auto">
                <a:xfrm>
                  <a:off x="3638550" y="3914775"/>
                  <a:ext cx="1588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588"/>
                    <a:gd name="T20" fmla="*/ 1588 w 1588"/>
                    <a:gd name="T21" fmla="*/ 1588 h 15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65" name="Rectangle 298"/>
                <p:cNvSpPr>
                  <a:spLocks noChangeArrowheads="1"/>
                </p:cNvSpPr>
                <p:nvPr/>
              </p:nvSpPr>
              <p:spPr bwMode="auto">
                <a:xfrm>
                  <a:off x="3668713" y="3914775"/>
                  <a:ext cx="1587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66" name="Freeform 299"/>
                <p:cNvSpPr>
                  <a:spLocks/>
                </p:cNvSpPr>
                <p:nvPr/>
              </p:nvSpPr>
              <p:spPr bwMode="auto">
                <a:xfrm>
                  <a:off x="3679825" y="3914775"/>
                  <a:ext cx="1588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9525 h 6"/>
                    <a:gd name="T8" fmla="*/ 0 w 1588"/>
                    <a:gd name="T9" fmla="*/ 0 h 6"/>
                    <a:gd name="T10" fmla="*/ 0 w 1588"/>
                    <a:gd name="T11" fmla="*/ 0 h 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6"/>
                    <a:gd name="T20" fmla="*/ 1588 w 1588"/>
                    <a:gd name="T21" fmla="*/ 6 h 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67" name="Rectangle 300"/>
                <p:cNvSpPr>
                  <a:spLocks noChangeArrowheads="1"/>
                </p:cNvSpPr>
                <p:nvPr/>
              </p:nvSpPr>
              <p:spPr bwMode="auto">
                <a:xfrm>
                  <a:off x="3709988" y="3914775"/>
                  <a:ext cx="1587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68" name="Freeform 301"/>
                <p:cNvSpPr>
                  <a:spLocks/>
                </p:cNvSpPr>
                <p:nvPr/>
              </p:nvSpPr>
              <p:spPr bwMode="auto">
                <a:xfrm>
                  <a:off x="3587750" y="3914775"/>
                  <a:ext cx="1588" cy="30163"/>
                </a:xfrm>
                <a:custGeom>
                  <a:avLst/>
                  <a:gdLst>
                    <a:gd name="T0" fmla="*/ 0 w 1588"/>
                    <a:gd name="T1" fmla="*/ 30163 h 19"/>
                    <a:gd name="T2" fmla="*/ 0 w 1588"/>
                    <a:gd name="T3" fmla="*/ 30163 h 19"/>
                    <a:gd name="T4" fmla="*/ 0 w 1588"/>
                    <a:gd name="T5" fmla="*/ 0 h 19"/>
                    <a:gd name="T6" fmla="*/ 0 w 1588"/>
                    <a:gd name="T7" fmla="*/ 0 h 19"/>
                    <a:gd name="T8" fmla="*/ 0 w 1588"/>
                    <a:gd name="T9" fmla="*/ 30163 h 19"/>
                    <a:gd name="T10" fmla="*/ 0 w 1588"/>
                    <a:gd name="T11" fmla="*/ 30163 h 1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9"/>
                    <a:gd name="T20" fmla="*/ 1588 w 1588"/>
                    <a:gd name="T21" fmla="*/ 19 h 1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9">
                      <a:moveTo>
                        <a:pt x="0" y="19"/>
                      </a:moveTo>
                      <a:lnTo>
                        <a:pt x="0" y="19"/>
                      </a:lnTo>
                      <a:lnTo>
                        <a:pt x="0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69" name="Freeform 302"/>
                <p:cNvSpPr>
                  <a:spLocks/>
                </p:cNvSpPr>
                <p:nvPr/>
              </p:nvSpPr>
              <p:spPr bwMode="auto">
                <a:xfrm>
                  <a:off x="3698875" y="3914775"/>
                  <a:ext cx="1588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9525 h 6"/>
                    <a:gd name="T8" fmla="*/ 0 w 1588"/>
                    <a:gd name="T9" fmla="*/ 9525 h 6"/>
                    <a:gd name="T10" fmla="*/ 0 w 1588"/>
                    <a:gd name="T11" fmla="*/ 9525 h 6"/>
                    <a:gd name="T12" fmla="*/ 0 w 1588"/>
                    <a:gd name="T13" fmla="*/ 0 h 6"/>
                    <a:gd name="T14" fmla="*/ 0 w 1588"/>
                    <a:gd name="T15" fmla="*/ 0 h 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588"/>
                    <a:gd name="T25" fmla="*/ 0 h 6"/>
                    <a:gd name="T26" fmla="*/ 1588 w 1588"/>
                    <a:gd name="T27" fmla="*/ 6 h 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70" name="Freeform 303"/>
                <p:cNvSpPr>
                  <a:spLocks/>
                </p:cNvSpPr>
                <p:nvPr/>
              </p:nvSpPr>
              <p:spPr bwMode="auto">
                <a:xfrm>
                  <a:off x="3587750" y="3924300"/>
                  <a:ext cx="1588" cy="20638"/>
                </a:xfrm>
                <a:custGeom>
                  <a:avLst/>
                  <a:gdLst>
                    <a:gd name="T0" fmla="*/ 0 w 1588"/>
                    <a:gd name="T1" fmla="*/ 20638 h 13"/>
                    <a:gd name="T2" fmla="*/ 0 w 1588"/>
                    <a:gd name="T3" fmla="*/ 20638 h 13"/>
                    <a:gd name="T4" fmla="*/ 0 w 1588"/>
                    <a:gd name="T5" fmla="*/ 0 h 13"/>
                    <a:gd name="T6" fmla="*/ 0 w 1588"/>
                    <a:gd name="T7" fmla="*/ 0 h 13"/>
                    <a:gd name="T8" fmla="*/ 0 w 1588"/>
                    <a:gd name="T9" fmla="*/ 11113 h 13"/>
                    <a:gd name="T10" fmla="*/ 0 w 1588"/>
                    <a:gd name="T11" fmla="*/ 20638 h 13"/>
                    <a:gd name="T12" fmla="*/ 0 w 1588"/>
                    <a:gd name="T13" fmla="*/ 20638 h 1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3"/>
                    <a:gd name="T23" fmla="*/ 1588 w 1588"/>
                    <a:gd name="T24" fmla="*/ 13 h 1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3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71" name="Rectangle 304"/>
                <p:cNvSpPr>
                  <a:spLocks noChangeArrowheads="1"/>
                </p:cNvSpPr>
                <p:nvPr/>
              </p:nvSpPr>
              <p:spPr bwMode="auto">
                <a:xfrm>
                  <a:off x="3659188" y="3924300"/>
                  <a:ext cx="1587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72" name="Freeform 305"/>
                <p:cNvSpPr>
                  <a:spLocks/>
                </p:cNvSpPr>
                <p:nvPr/>
              </p:nvSpPr>
              <p:spPr bwMode="auto">
                <a:xfrm>
                  <a:off x="3578225" y="3924300"/>
                  <a:ext cx="1588" cy="30163"/>
                </a:xfrm>
                <a:custGeom>
                  <a:avLst/>
                  <a:gdLst>
                    <a:gd name="T0" fmla="*/ 0 w 1588"/>
                    <a:gd name="T1" fmla="*/ 30163 h 19"/>
                    <a:gd name="T2" fmla="*/ 0 w 1588"/>
                    <a:gd name="T3" fmla="*/ 30163 h 19"/>
                    <a:gd name="T4" fmla="*/ 0 w 1588"/>
                    <a:gd name="T5" fmla="*/ 0 h 19"/>
                    <a:gd name="T6" fmla="*/ 0 w 1588"/>
                    <a:gd name="T7" fmla="*/ 0 h 19"/>
                    <a:gd name="T8" fmla="*/ 0 w 1588"/>
                    <a:gd name="T9" fmla="*/ 20638 h 19"/>
                    <a:gd name="T10" fmla="*/ 0 w 1588"/>
                    <a:gd name="T11" fmla="*/ 30163 h 19"/>
                    <a:gd name="T12" fmla="*/ 0 w 1588"/>
                    <a:gd name="T13" fmla="*/ 30163 h 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9"/>
                    <a:gd name="T23" fmla="*/ 1588 w 1588"/>
                    <a:gd name="T24" fmla="*/ 19 h 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9">
                      <a:moveTo>
                        <a:pt x="0" y="19"/>
                      </a:moveTo>
                      <a:lnTo>
                        <a:pt x="0" y="19"/>
                      </a:lnTo>
                      <a:lnTo>
                        <a:pt x="0" y="0"/>
                      </a:lnTo>
                      <a:lnTo>
                        <a:pt x="0" y="13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73" name="Freeform 306"/>
                <p:cNvSpPr>
                  <a:spLocks/>
                </p:cNvSpPr>
                <p:nvPr/>
              </p:nvSpPr>
              <p:spPr bwMode="auto">
                <a:xfrm>
                  <a:off x="3568700" y="3924300"/>
                  <a:ext cx="9525" cy="30163"/>
                </a:xfrm>
                <a:custGeom>
                  <a:avLst/>
                  <a:gdLst>
                    <a:gd name="T0" fmla="*/ 0 w 6"/>
                    <a:gd name="T1" fmla="*/ 0 h 19"/>
                    <a:gd name="T2" fmla="*/ 0 w 6"/>
                    <a:gd name="T3" fmla="*/ 0 h 19"/>
                    <a:gd name="T4" fmla="*/ 0 w 6"/>
                    <a:gd name="T5" fmla="*/ 20638 h 19"/>
                    <a:gd name="T6" fmla="*/ 9525 w 6"/>
                    <a:gd name="T7" fmla="*/ 30163 h 19"/>
                    <a:gd name="T8" fmla="*/ 9525 w 6"/>
                    <a:gd name="T9" fmla="*/ 30163 h 19"/>
                    <a:gd name="T10" fmla="*/ 0 w 6"/>
                    <a:gd name="T11" fmla="*/ 0 h 19"/>
                    <a:gd name="T12" fmla="*/ 0 w 6"/>
                    <a:gd name="T13" fmla="*/ 0 h 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6"/>
                    <a:gd name="T22" fmla="*/ 0 h 19"/>
                    <a:gd name="T23" fmla="*/ 6 w 6"/>
                    <a:gd name="T24" fmla="*/ 19 h 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6" h="1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3"/>
                      </a:lnTo>
                      <a:lnTo>
                        <a:pt x="6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74" name="Rectangle 307"/>
                <p:cNvSpPr>
                  <a:spLocks noChangeArrowheads="1"/>
                </p:cNvSpPr>
                <p:nvPr/>
              </p:nvSpPr>
              <p:spPr bwMode="auto">
                <a:xfrm>
                  <a:off x="3648075" y="3935413"/>
                  <a:ext cx="1588" cy="1587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75" name="Rectangle 308"/>
                <p:cNvSpPr>
                  <a:spLocks noChangeArrowheads="1"/>
                </p:cNvSpPr>
                <p:nvPr/>
              </p:nvSpPr>
              <p:spPr bwMode="auto">
                <a:xfrm>
                  <a:off x="3648075" y="3935413"/>
                  <a:ext cx="1588" cy="1587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76" name="Freeform 309"/>
                <p:cNvSpPr>
                  <a:spLocks/>
                </p:cNvSpPr>
                <p:nvPr/>
              </p:nvSpPr>
              <p:spPr bwMode="auto">
                <a:xfrm>
                  <a:off x="3557588" y="3944938"/>
                  <a:ext cx="1587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0 h 6"/>
                    <a:gd name="T6" fmla="*/ 0 w 1588"/>
                    <a:gd name="T7" fmla="*/ 0 h 6"/>
                    <a:gd name="T8" fmla="*/ 0 w 1588"/>
                    <a:gd name="T9" fmla="*/ 9525 h 6"/>
                    <a:gd name="T10" fmla="*/ 0 w 1588"/>
                    <a:gd name="T11" fmla="*/ 9525 h 6"/>
                    <a:gd name="T12" fmla="*/ 0 w 1588"/>
                    <a:gd name="T13" fmla="*/ 0 h 6"/>
                    <a:gd name="T14" fmla="*/ 0 w 1588"/>
                    <a:gd name="T15" fmla="*/ 0 h 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588"/>
                    <a:gd name="T25" fmla="*/ 0 h 6"/>
                    <a:gd name="T26" fmla="*/ 1588 w 1588"/>
                    <a:gd name="T27" fmla="*/ 6 h 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77" name="Freeform 310"/>
                <p:cNvSpPr>
                  <a:spLocks/>
                </p:cNvSpPr>
                <p:nvPr/>
              </p:nvSpPr>
              <p:spPr bwMode="auto">
                <a:xfrm>
                  <a:off x="3557588" y="3954463"/>
                  <a:ext cx="1587" cy="1587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588"/>
                    <a:gd name="T20" fmla="*/ 1588 w 1588"/>
                    <a:gd name="T21" fmla="*/ 1588 h 15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78" name="Freeform 311"/>
                <p:cNvSpPr>
                  <a:spLocks/>
                </p:cNvSpPr>
                <p:nvPr/>
              </p:nvSpPr>
              <p:spPr bwMode="auto">
                <a:xfrm>
                  <a:off x="3557588" y="3954463"/>
                  <a:ext cx="11112" cy="11112"/>
                </a:xfrm>
                <a:custGeom>
                  <a:avLst/>
                  <a:gdLst>
                    <a:gd name="T0" fmla="*/ 11112 w 7"/>
                    <a:gd name="T1" fmla="*/ 0 h 7"/>
                    <a:gd name="T2" fmla="*/ 11112 w 7"/>
                    <a:gd name="T3" fmla="*/ 0 h 7"/>
                    <a:gd name="T4" fmla="*/ 0 w 7"/>
                    <a:gd name="T5" fmla="*/ 0 h 7"/>
                    <a:gd name="T6" fmla="*/ 0 w 7"/>
                    <a:gd name="T7" fmla="*/ 11112 h 7"/>
                    <a:gd name="T8" fmla="*/ 0 w 7"/>
                    <a:gd name="T9" fmla="*/ 11112 h 7"/>
                    <a:gd name="T10" fmla="*/ 11112 w 7"/>
                    <a:gd name="T11" fmla="*/ 11112 h 7"/>
                    <a:gd name="T12" fmla="*/ 11112 w 7"/>
                    <a:gd name="T13" fmla="*/ 0 h 7"/>
                    <a:gd name="T14" fmla="*/ 11112 w 7"/>
                    <a:gd name="T15" fmla="*/ 0 h 7"/>
                    <a:gd name="T16" fmla="*/ 11112 w 7"/>
                    <a:gd name="T17" fmla="*/ 0 h 7"/>
                    <a:gd name="T18" fmla="*/ 11112 w 7"/>
                    <a:gd name="T19" fmla="*/ 0 h 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7"/>
                    <a:gd name="T31" fmla="*/ 0 h 7"/>
                    <a:gd name="T32" fmla="*/ 7 w 7"/>
                    <a:gd name="T33" fmla="*/ 7 h 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7" h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7" y="7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79" name="Freeform 312"/>
                <p:cNvSpPr>
                  <a:spLocks/>
                </p:cNvSpPr>
                <p:nvPr/>
              </p:nvSpPr>
              <p:spPr bwMode="auto">
                <a:xfrm>
                  <a:off x="3587750" y="3954463"/>
                  <a:ext cx="1588" cy="20637"/>
                </a:xfrm>
                <a:custGeom>
                  <a:avLst/>
                  <a:gdLst>
                    <a:gd name="T0" fmla="*/ 0 w 1588"/>
                    <a:gd name="T1" fmla="*/ 20637 h 13"/>
                    <a:gd name="T2" fmla="*/ 0 w 1588"/>
                    <a:gd name="T3" fmla="*/ 20637 h 13"/>
                    <a:gd name="T4" fmla="*/ 0 w 1588"/>
                    <a:gd name="T5" fmla="*/ 11112 h 13"/>
                    <a:gd name="T6" fmla="*/ 0 w 1588"/>
                    <a:gd name="T7" fmla="*/ 0 h 13"/>
                    <a:gd name="T8" fmla="*/ 0 w 1588"/>
                    <a:gd name="T9" fmla="*/ 0 h 13"/>
                    <a:gd name="T10" fmla="*/ 0 w 1588"/>
                    <a:gd name="T11" fmla="*/ 20637 h 13"/>
                    <a:gd name="T12" fmla="*/ 0 w 1588"/>
                    <a:gd name="T13" fmla="*/ 20637 h 1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3"/>
                    <a:gd name="T23" fmla="*/ 1588 w 1588"/>
                    <a:gd name="T24" fmla="*/ 13 h 1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3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80" name="Freeform 313"/>
                <p:cNvSpPr>
                  <a:spLocks/>
                </p:cNvSpPr>
                <p:nvPr/>
              </p:nvSpPr>
              <p:spPr bwMode="auto">
                <a:xfrm>
                  <a:off x="3587750" y="3954463"/>
                  <a:ext cx="1588" cy="30162"/>
                </a:xfrm>
                <a:custGeom>
                  <a:avLst/>
                  <a:gdLst>
                    <a:gd name="T0" fmla="*/ 0 w 1588"/>
                    <a:gd name="T1" fmla="*/ 30162 h 19"/>
                    <a:gd name="T2" fmla="*/ 0 w 1588"/>
                    <a:gd name="T3" fmla="*/ 30162 h 19"/>
                    <a:gd name="T4" fmla="*/ 0 w 1588"/>
                    <a:gd name="T5" fmla="*/ 11112 h 19"/>
                    <a:gd name="T6" fmla="*/ 0 w 1588"/>
                    <a:gd name="T7" fmla="*/ 0 h 19"/>
                    <a:gd name="T8" fmla="*/ 0 w 1588"/>
                    <a:gd name="T9" fmla="*/ 0 h 19"/>
                    <a:gd name="T10" fmla="*/ 0 w 1588"/>
                    <a:gd name="T11" fmla="*/ 30162 h 19"/>
                    <a:gd name="T12" fmla="*/ 0 w 1588"/>
                    <a:gd name="T13" fmla="*/ 30162 h 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9"/>
                    <a:gd name="T23" fmla="*/ 1588 w 1588"/>
                    <a:gd name="T24" fmla="*/ 19 h 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9">
                      <a:moveTo>
                        <a:pt x="0" y="19"/>
                      </a:moveTo>
                      <a:lnTo>
                        <a:pt x="0" y="19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81" name="Freeform 314"/>
                <p:cNvSpPr>
                  <a:spLocks/>
                </p:cNvSpPr>
                <p:nvPr/>
              </p:nvSpPr>
              <p:spPr bwMode="auto">
                <a:xfrm>
                  <a:off x="3578225" y="3965575"/>
                  <a:ext cx="1588" cy="19050"/>
                </a:xfrm>
                <a:custGeom>
                  <a:avLst/>
                  <a:gdLst>
                    <a:gd name="T0" fmla="*/ 0 w 1588"/>
                    <a:gd name="T1" fmla="*/ 0 h 12"/>
                    <a:gd name="T2" fmla="*/ 0 w 1588"/>
                    <a:gd name="T3" fmla="*/ 0 h 12"/>
                    <a:gd name="T4" fmla="*/ 0 w 1588"/>
                    <a:gd name="T5" fmla="*/ 9525 h 12"/>
                    <a:gd name="T6" fmla="*/ 0 w 1588"/>
                    <a:gd name="T7" fmla="*/ 19050 h 12"/>
                    <a:gd name="T8" fmla="*/ 0 w 1588"/>
                    <a:gd name="T9" fmla="*/ 19050 h 12"/>
                    <a:gd name="T10" fmla="*/ 0 w 1588"/>
                    <a:gd name="T11" fmla="*/ 9525 h 12"/>
                    <a:gd name="T12" fmla="*/ 0 w 1588"/>
                    <a:gd name="T13" fmla="*/ 0 h 12"/>
                    <a:gd name="T14" fmla="*/ 0 w 1588"/>
                    <a:gd name="T15" fmla="*/ 0 h 1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588"/>
                    <a:gd name="T25" fmla="*/ 0 h 12"/>
                    <a:gd name="T26" fmla="*/ 1588 w 1588"/>
                    <a:gd name="T27" fmla="*/ 12 h 12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588" h="1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82" name="Freeform 315"/>
                <p:cNvSpPr>
                  <a:spLocks/>
                </p:cNvSpPr>
                <p:nvPr/>
              </p:nvSpPr>
              <p:spPr bwMode="auto">
                <a:xfrm>
                  <a:off x="3568700" y="3965575"/>
                  <a:ext cx="9525" cy="19050"/>
                </a:xfrm>
                <a:custGeom>
                  <a:avLst/>
                  <a:gdLst>
                    <a:gd name="T0" fmla="*/ 9525 w 6"/>
                    <a:gd name="T1" fmla="*/ 19050 h 12"/>
                    <a:gd name="T2" fmla="*/ 9525 w 6"/>
                    <a:gd name="T3" fmla="*/ 19050 h 12"/>
                    <a:gd name="T4" fmla="*/ 0 w 6"/>
                    <a:gd name="T5" fmla="*/ 0 h 12"/>
                    <a:gd name="T6" fmla="*/ 0 w 6"/>
                    <a:gd name="T7" fmla="*/ 0 h 12"/>
                    <a:gd name="T8" fmla="*/ 9525 w 6"/>
                    <a:gd name="T9" fmla="*/ 19050 h 12"/>
                    <a:gd name="T10" fmla="*/ 9525 w 6"/>
                    <a:gd name="T11" fmla="*/ 19050 h 1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6"/>
                    <a:gd name="T19" fmla="*/ 0 h 12"/>
                    <a:gd name="T20" fmla="*/ 6 w 6"/>
                    <a:gd name="T21" fmla="*/ 12 h 1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6" h="12">
                      <a:moveTo>
                        <a:pt x="6" y="12"/>
                      </a:moveTo>
                      <a:lnTo>
                        <a:pt x="6" y="12"/>
                      </a:lnTo>
                      <a:lnTo>
                        <a:pt x="0" y="0"/>
                      </a:lnTo>
                      <a:lnTo>
                        <a:pt x="6" y="1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83" name="Freeform 316"/>
                <p:cNvSpPr>
                  <a:spLocks/>
                </p:cNvSpPr>
                <p:nvPr/>
              </p:nvSpPr>
              <p:spPr bwMode="auto">
                <a:xfrm>
                  <a:off x="3648075" y="3965575"/>
                  <a:ext cx="1588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588"/>
                    <a:gd name="T20" fmla="*/ 1588 w 1588"/>
                    <a:gd name="T21" fmla="*/ 1588 h 15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84" name="Freeform 317"/>
                <p:cNvSpPr>
                  <a:spLocks/>
                </p:cNvSpPr>
                <p:nvPr/>
              </p:nvSpPr>
              <p:spPr bwMode="auto">
                <a:xfrm>
                  <a:off x="3568700" y="3965575"/>
                  <a:ext cx="1588" cy="30163"/>
                </a:xfrm>
                <a:custGeom>
                  <a:avLst/>
                  <a:gdLst>
                    <a:gd name="T0" fmla="*/ 0 w 1588"/>
                    <a:gd name="T1" fmla="*/ 30163 h 19"/>
                    <a:gd name="T2" fmla="*/ 0 w 1588"/>
                    <a:gd name="T3" fmla="*/ 30163 h 19"/>
                    <a:gd name="T4" fmla="*/ 0 w 1588"/>
                    <a:gd name="T5" fmla="*/ 19050 h 19"/>
                    <a:gd name="T6" fmla="*/ 0 w 1588"/>
                    <a:gd name="T7" fmla="*/ 0 h 19"/>
                    <a:gd name="T8" fmla="*/ 0 w 1588"/>
                    <a:gd name="T9" fmla="*/ 0 h 19"/>
                    <a:gd name="T10" fmla="*/ 0 w 1588"/>
                    <a:gd name="T11" fmla="*/ 30163 h 19"/>
                    <a:gd name="T12" fmla="*/ 0 w 1588"/>
                    <a:gd name="T13" fmla="*/ 30163 h 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9"/>
                    <a:gd name="T23" fmla="*/ 1588 w 1588"/>
                    <a:gd name="T24" fmla="*/ 19 h 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9">
                      <a:moveTo>
                        <a:pt x="0" y="19"/>
                      </a:moveTo>
                      <a:lnTo>
                        <a:pt x="0" y="19"/>
                      </a:lnTo>
                      <a:lnTo>
                        <a:pt x="0" y="12"/>
                      </a:lnTo>
                      <a:lnTo>
                        <a:pt x="0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85" name="Freeform 318"/>
                <p:cNvSpPr>
                  <a:spLocks/>
                </p:cNvSpPr>
                <p:nvPr/>
              </p:nvSpPr>
              <p:spPr bwMode="auto">
                <a:xfrm>
                  <a:off x="3557588" y="3975100"/>
                  <a:ext cx="1587" cy="20638"/>
                </a:xfrm>
                <a:custGeom>
                  <a:avLst/>
                  <a:gdLst>
                    <a:gd name="T0" fmla="*/ 0 w 1588"/>
                    <a:gd name="T1" fmla="*/ 20638 h 13"/>
                    <a:gd name="T2" fmla="*/ 0 w 1588"/>
                    <a:gd name="T3" fmla="*/ 20638 h 13"/>
                    <a:gd name="T4" fmla="*/ 0 w 1588"/>
                    <a:gd name="T5" fmla="*/ 0 h 13"/>
                    <a:gd name="T6" fmla="*/ 0 w 1588"/>
                    <a:gd name="T7" fmla="*/ 0 h 13"/>
                    <a:gd name="T8" fmla="*/ 0 w 1588"/>
                    <a:gd name="T9" fmla="*/ 9525 h 13"/>
                    <a:gd name="T10" fmla="*/ 0 w 1588"/>
                    <a:gd name="T11" fmla="*/ 20638 h 13"/>
                    <a:gd name="T12" fmla="*/ 0 w 1588"/>
                    <a:gd name="T13" fmla="*/ 20638 h 1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3"/>
                    <a:gd name="T23" fmla="*/ 1588 w 1588"/>
                    <a:gd name="T24" fmla="*/ 13 h 1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3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86" name="Freeform 319"/>
                <p:cNvSpPr>
                  <a:spLocks/>
                </p:cNvSpPr>
                <p:nvPr/>
              </p:nvSpPr>
              <p:spPr bwMode="auto">
                <a:xfrm>
                  <a:off x="3659188" y="3984625"/>
                  <a:ext cx="1587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w 1588"/>
                    <a:gd name="T13" fmla="*/ 0 h 158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588"/>
                    <a:gd name="T23" fmla="*/ 1588 w 1588"/>
                    <a:gd name="T24" fmla="*/ 1588 h 158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87" name="Freeform 320"/>
                <p:cNvSpPr>
                  <a:spLocks/>
                </p:cNvSpPr>
                <p:nvPr/>
              </p:nvSpPr>
              <p:spPr bwMode="auto">
                <a:xfrm>
                  <a:off x="3729038" y="3984625"/>
                  <a:ext cx="1587" cy="20638"/>
                </a:xfrm>
                <a:custGeom>
                  <a:avLst/>
                  <a:gdLst>
                    <a:gd name="T0" fmla="*/ 0 w 1588"/>
                    <a:gd name="T1" fmla="*/ 20638 h 13"/>
                    <a:gd name="T2" fmla="*/ 0 w 1588"/>
                    <a:gd name="T3" fmla="*/ 20638 h 13"/>
                    <a:gd name="T4" fmla="*/ 0 w 1588"/>
                    <a:gd name="T5" fmla="*/ 0 h 13"/>
                    <a:gd name="T6" fmla="*/ 0 w 1588"/>
                    <a:gd name="T7" fmla="*/ 0 h 13"/>
                    <a:gd name="T8" fmla="*/ 0 w 1588"/>
                    <a:gd name="T9" fmla="*/ 20638 h 13"/>
                    <a:gd name="T10" fmla="*/ 0 w 1588"/>
                    <a:gd name="T11" fmla="*/ 20638 h 1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3"/>
                    <a:gd name="T20" fmla="*/ 1588 w 1588"/>
                    <a:gd name="T21" fmla="*/ 13 h 1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3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0" y="0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88" name="Freeform 322"/>
                <p:cNvSpPr>
                  <a:spLocks/>
                </p:cNvSpPr>
                <p:nvPr/>
              </p:nvSpPr>
              <p:spPr bwMode="auto">
                <a:xfrm>
                  <a:off x="3659188" y="3995738"/>
                  <a:ext cx="1587" cy="1587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588"/>
                    <a:gd name="T20" fmla="*/ 1588 w 1588"/>
                    <a:gd name="T21" fmla="*/ 1588 h 15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89" name="Rectangle 323"/>
                <p:cNvSpPr>
                  <a:spLocks noChangeArrowheads="1"/>
                </p:cNvSpPr>
                <p:nvPr/>
              </p:nvSpPr>
              <p:spPr bwMode="auto">
                <a:xfrm>
                  <a:off x="3648075" y="3995738"/>
                  <a:ext cx="1588" cy="1587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90" name="Freeform 324"/>
                <p:cNvSpPr>
                  <a:spLocks/>
                </p:cNvSpPr>
                <p:nvPr/>
              </p:nvSpPr>
              <p:spPr bwMode="auto">
                <a:xfrm>
                  <a:off x="3538538" y="3995738"/>
                  <a:ext cx="1587" cy="1587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588"/>
                    <a:gd name="T20" fmla="*/ 1588 w 1588"/>
                    <a:gd name="T21" fmla="*/ 1588 h 15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91" name="Freeform 325"/>
                <p:cNvSpPr>
                  <a:spLocks/>
                </p:cNvSpPr>
                <p:nvPr/>
              </p:nvSpPr>
              <p:spPr bwMode="auto">
                <a:xfrm>
                  <a:off x="3587750" y="3995738"/>
                  <a:ext cx="1588" cy="20637"/>
                </a:xfrm>
                <a:custGeom>
                  <a:avLst/>
                  <a:gdLst>
                    <a:gd name="T0" fmla="*/ 0 w 1588"/>
                    <a:gd name="T1" fmla="*/ 20637 h 13"/>
                    <a:gd name="T2" fmla="*/ 0 w 1588"/>
                    <a:gd name="T3" fmla="*/ 20637 h 13"/>
                    <a:gd name="T4" fmla="*/ 0 w 1588"/>
                    <a:gd name="T5" fmla="*/ 0 h 13"/>
                    <a:gd name="T6" fmla="*/ 0 w 1588"/>
                    <a:gd name="T7" fmla="*/ 0 h 13"/>
                    <a:gd name="T8" fmla="*/ 0 w 1588"/>
                    <a:gd name="T9" fmla="*/ 9525 h 13"/>
                    <a:gd name="T10" fmla="*/ 0 w 1588"/>
                    <a:gd name="T11" fmla="*/ 20637 h 13"/>
                    <a:gd name="T12" fmla="*/ 0 w 1588"/>
                    <a:gd name="T13" fmla="*/ 20637 h 1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3"/>
                    <a:gd name="T23" fmla="*/ 1588 w 1588"/>
                    <a:gd name="T24" fmla="*/ 13 h 1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3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92" name="Rectangle 326"/>
                <p:cNvSpPr>
                  <a:spLocks noChangeArrowheads="1"/>
                </p:cNvSpPr>
                <p:nvPr/>
              </p:nvSpPr>
              <p:spPr bwMode="auto">
                <a:xfrm>
                  <a:off x="3538538" y="3995738"/>
                  <a:ext cx="1587" cy="1587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93" name="Freeform 327"/>
                <p:cNvSpPr>
                  <a:spLocks/>
                </p:cNvSpPr>
                <p:nvPr/>
              </p:nvSpPr>
              <p:spPr bwMode="auto">
                <a:xfrm>
                  <a:off x="3587750" y="4005263"/>
                  <a:ext cx="11113" cy="11112"/>
                </a:xfrm>
                <a:custGeom>
                  <a:avLst/>
                  <a:gdLst>
                    <a:gd name="T0" fmla="*/ 0 w 7"/>
                    <a:gd name="T1" fmla="*/ 11112 h 7"/>
                    <a:gd name="T2" fmla="*/ 0 w 7"/>
                    <a:gd name="T3" fmla="*/ 11112 h 7"/>
                    <a:gd name="T4" fmla="*/ 11113 w 7"/>
                    <a:gd name="T5" fmla="*/ 0 h 7"/>
                    <a:gd name="T6" fmla="*/ 0 w 7"/>
                    <a:gd name="T7" fmla="*/ 0 h 7"/>
                    <a:gd name="T8" fmla="*/ 0 w 7"/>
                    <a:gd name="T9" fmla="*/ 0 h 7"/>
                    <a:gd name="T10" fmla="*/ 0 w 7"/>
                    <a:gd name="T11" fmla="*/ 11112 h 7"/>
                    <a:gd name="T12" fmla="*/ 0 w 7"/>
                    <a:gd name="T13" fmla="*/ 11112 h 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7"/>
                    <a:gd name="T22" fmla="*/ 0 h 7"/>
                    <a:gd name="T23" fmla="*/ 7 w 7"/>
                    <a:gd name="T24" fmla="*/ 7 h 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7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94" name="Rectangle 328"/>
                <p:cNvSpPr>
                  <a:spLocks noChangeArrowheads="1"/>
                </p:cNvSpPr>
                <p:nvPr/>
              </p:nvSpPr>
              <p:spPr bwMode="auto">
                <a:xfrm>
                  <a:off x="3527425" y="4005263"/>
                  <a:ext cx="1588" cy="1587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95" name="Freeform 329"/>
                <p:cNvSpPr>
                  <a:spLocks/>
                </p:cNvSpPr>
                <p:nvPr/>
              </p:nvSpPr>
              <p:spPr bwMode="auto">
                <a:xfrm>
                  <a:off x="3578225" y="4005263"/>
                  <a:ext cx="1588" cy="11112"/>
                </a:xfrm>
                <a:custGeom>
                  <a:avLst/>
                  <a:gdLst>
                    <a:gd name="T0" fmla="*/ 0 w 1588"/>
                    <a:gd name="T1" fmla="*/ 0 h 7"/>
                    <a:gd name="T2" fmla="*/ 0 w 1588"/>
                    <a:gd name="T3" fmla="*/ 0 h 7"/>
                    <a:gd name="T4" fmla="*/ 0 w 1588"/>
                    <a:gd name="T5" fmla="*/ 0 h 7"/>
                    <a:gd name="T6" fmla="*/ 0 w 1588"/>
                    <a:gd name="T7" fmla="*/ 11112 h 7"/>
                    <a:gd name="T8" fmla="*/ 0 w 1588"/>
                    <a:gd name="T9" fmla="*/ 11112 h 7"/>
                    <a:gd name="T10" fmla="*/ 0 w 1588"/>
                    <a:gd name="T11" fmla="*/ 0 h 7"/>
                    <a:gd name="T12" fmla="*/ 0 w 1588"/>
                    <a:gd name="T13" fmla="*/ 0 h 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7"/>
                    <a:gd name="T23" fmla="*/ 1588 w 1588"/>
                    <a:gd name="T24" fmla="*/ 7 h 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96" name="Freeform 330"/>
                <p:cNvSpPr>
                  <a:spLocks/>
                </p:cNvSpPr>
                <p:nvPr/>
              </p:nvSpPr>
              <p:spPr bwMode="auto">
                <a:xfrm>
                  <a:off x="3568700" y="4005263"/>
                  <a:ext cx="9525" cy="20637"/>
                </a:xfrm>
                <a:custGeom>
                  <a:avLst/>
                  <a:gdLst>
                    <a:gd name="T0" fmla="*/ 9525 w 6"/>
                    <a:gd name="T1" fmla="*/ 0 h 13"/>
                    <a:gd name="T2" fmla="*/ 9525 w 6"/>
                    <a:gd name="T3" fmla="*/ 0 h 13"/>
                    <a:gd name="T4" fmla="*/ 0 w 6"/>
                    <a:gd name="T5" fmla="*/ 0 h 13"/>
                    <a:gd name="T6" fmla="*/ 9525 w 6"/>
                    <a:gd name="T7" fmla="*/ 20637 h 13"/>
                    <a:gd name="T8" fmla="*/ 9525 w 6"/>
                    <a:gd name="T9" fmla="*/ 20637 h 13"/>
                    <a:gd name="T10" fmla="*/ 9525 w 6"/>
                    <a:gd name="T11" fmla="*/ 0 h 13"/>
                    <a:gd name="T12" fmla="*/ 9525 w 6"/>
                    <a:gd name="T13" fmla="*/ 0 h 1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6"/>
                    <a:gd name="T22" fmla="*/ 0 h 13"/>
                    <a:gd name="T23" fmla="*/ 6 w 6"/>
                    <a:gd name="T24" fmla="*/ 13 h 1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6" h="13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0" y="0"/>
                      </a:lnTo>
                      <a:lnTo>
                        <a:pt x="6" y="13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97" name="Freeform 331"/>
                <p:cNvSpPr>
                  <a:spLocks/>
                </p:cNvSpPr>
                <p:nvPr/>
              </p:nvSpPr>
              <p:spPr bwMode="auto">
                <a:xfrm>
                  <a:off x="3648075" y="4005263"/>
                  <a:ext cx="11113" cy="11112"/>
                </a:xfrm>
                <a:custGeom>
                  <a:avLst/>
                  <a:gdLst>
                    <a:gd name="T0" fmla="*/ 0 w 7"/>
                    <a:gd name="T1" fmla="*/ 0 h 7"/>
                    <a:gd name="T2" fmla="*/ 0 w 7"/>
                    <a:gd name="T3" fmla="*/ 0 h 7"/>
                    <a:gd name="T4" fmla="*/ 0 w 7"/>
                    <a:gd name="T5" fmla="*/ 11112 h 7"/>
                    <a:gd name="T6" fmla="*/ 0 w 7"/>
                    <a:gd name="T7" fmla="*/ 11112 h 7"/>
                    <a:gd name="T8" fmla="*/ 0 w 7"/>
                    <a:gd name="T9" fmla="*/ 0 h 7"/>
                    <a:gd name="T10" fmla="*/ 0 w 7"/>
                    <a:gd name="T11" fmla="*/ 0 h 7"/>
                    <a:gd name="T12" fmla="*/ 11113 w 7"/>
                    <a:gd name="T13" fmla="*/ 0 h 7"/>
                    <a:gd name="T14" fmla="*/ 11113 w 7"/>
                    <a:gd name="T15" fmla="*/ 0 h 7"/>
                    <a:gd name="T16" fmla="*/ 0 w 7"/>
                    <a:gd name="T17" fmla="*/ 0 h 7"/>
                    <a:gd name="T18" fmla="*/ 0 w 7"/>
                    <a:gd name="T19" fmla="*/ 0 h 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7"/>
                    <a:gd name="T31" fmla="*/ 0 h 7"/>
                    <a:gd name="T32" fmla="*/ 7 w 7"/>
                    <a:gd name="T33" fmla="*/ 7 h 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7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98" name="Rectangle 332"/>
                <p:cNvSpPr>
                  <a:spLocks noChangeArrowheads="1"/>
                </p:cNvSpPr>
                <p:nvPr/>
              </p:nvSpPr>
              <p:spPr bwMode="auto">
                <a:xfrm>
                  <a:off x="3648075" y="4005263"/>
                  <a:ext cx="1588" cy="1587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99" name="Rectangle 333"/>
                <p:cNvSpPr>
                  <a:spLocks noChangeArrowheads="1"/>
                </p:cNvSpPr>
                <p:nvPr/>
              </p:nvSpPr>
              <p:spPr bwMode="auto">
                <a:xfrm>
                  <a:off x="3779838" y="4005263"/>
                  <a:ext cx="1587" cy="1587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00" name="Freeform 334"/>
                <p:cNvSpPr>
                  <a:spLocks/>
                </p:cNvSpPr>
                <p:nvPr/>
              </p:nvSpPr>
              <p:spPr bwMode="auto">
                <a:xfrm>
                  <a:off x="3729038" y="4016375"/>
                  <a:ext cx="1587" cy="9525"/>
                </a:xfrm>
                <a:custGeom>
                  <a:avLst/>
                  <a:gdLst>
                    <a:gd name="T0" fmla="*/ 0 w 1588"/>
                    <a:gd name="T1" fmla="*/ 9525 h 6"/>
                    <a:gd name="T2" fmla="*/ 0 w 1588"/>
                    <a:gd name="T3" fmla="*/ 9525 h 6"/>
                    <a:gd name="T4" fmla="*/ 0 w 1588"/>
                    <a:gd name="T5" fmla="*/ 0 h 6"/>
                    <a:gd name="T6" fmla="*/ 0 w 1588"/>
                    <a:gd name="T7" fmla="*/ 0 h 6"/>
                    <a:gd name="T8" fmla="*/ 0 w 1588"/>
                    <a:gd name="T9" fmla="*/ 9525 h 6"/>
                    <a:gd name="T10" fmla="*/ 0 w 1588"/>
                    <a:gd name="T11" fmla="*/ 9525 h 6"/>
                    <a:gd name="T12" fmla="*/ 0 w 1588"/>
                    <a:gd name="T13" fmla="*/ 9525 h 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6"/>
                    <a:gd name="T23" fmla="*/ 1588 w 1588"/>
                    <a:gd name="T24" fmla="*/ 6 h 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6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01" name="Rectangle 335"/>
                <p:cNvSpPr>
                  <a:spLocks noChangeArrowheads="1"/>
                </p:cNvSpPr>
                <p:nvPr/>
              </p:nvSpPr>
              <p:spPr bwMode="auto">
                <a:xfrm>
                  <a:off x="3648075" y="4016375"/>
                  <a:ext cx="1588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02" name="Freeform 336"/>
                <p:cNvSpPr>
                  <a:spLocks/>
                </p:cNvSpPr>
                <p:nvPr/>
              </p:nvSpPr>
              <p:spPr bwMode="auto">
                <a:xfrm>
                  <a:off x="3729038" y="4016375"/>
                  <a:ext cx="1587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9525 h 6"/>
                    <a:gd name="T8" fmla="*/ 0 w 1588"/>
                    <a:gd name="T9" fmla="*/ 0 h 6"/>
                    <a:gd name="T10" fmla="*/ 0 w 1588"/>
                    <a:gd name="T11" fmla="*/ 0 h 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6"/>
                    <a:gd name="T20" fmla="*/ 1588 w 1588"/>
                    <a:gd name="T21" fmla="*/ 6 h 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03" name="Freeform 337"/>
                <p:cNvSpPr>
                  <a:spLocks/>
                </p:cNvSpPr>
                <p:nvPr/>
              </p:nvSpPr>
              <p:spPr bwMode="auto">
                <a:xfrm>
                  <a:off x="3648075" y="4016375"/>
                  <a:ext cx="1588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w 1588"/>
                    <a:gd name="T13" fmla="*/ 0 h 1588"/>
                    <a:gd name="T14" fmla="*/ 0 w 1588"/>
                    <a:gd name="T15" fmla="*/ 0 h 1588"/>
                    <a:gd name="T16" fmla="*/ 0 w 1588"/>
                    <a:gd name="T17" fmla="*/ 0 h 1588"/>
                    <a:gd name="T18" fmla="*/ 0 w 1588"/>
                    <a:gd name="T19" fmla="*/ 0 h 158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88"/>
                    <a:gd name="T31" fmla="*/ 0 h 1588"/>
                    <a:gd name="T32" fmla="*/ 1588 w 1588"/>
                    <a:gd name="T33" fmla="*/ 1588 h 1588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04" name="Freeform 338"/>
                <p:cNvSpPr>
                  <a:spLocks/>
                </p:cNvSpPr>
                <p:nvPr/>
              </p:nvSpPr>
              <p:spPr bwMode="auto">
                <a:xfrm>
                  <a:off x="3648075" y="4016375"/>
                  <a:ext cx="1588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0 h 6"/>
                    <a:gd name="T8" fmla="*/ 0 w 1588"/>
                    <a:gd name="T9" fmla="*/ 0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88"/>
                    <a:gd name="T16" fmla="*/ 0 h 6"/>
                    <a:gd name="T17" fmla="*/ 1588 w 1588"/>
                    <a:gd name="T18" fmla="*/ 6 h 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05" name="Rectangle 339"/>
                <p:cNvSpPr>
                  <a:spLocks noChangeArrowheads="1"/>
                </p:cNvSpPr>
                <p:nvPr/>
              </p:nvSpPr>
              <p:spPr bwMode="auto">
                <a:xfrm>
                  <a:off x="3587750" y="4025900"/>
                  <a:ext cx="1588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06" name="Freeform 340"/>
                <p:cNvSpPr>
                  <a:spLocks/>
                </p:cNvSpPr>
                <p:nvPr/>
              </p:nvSpPr>
              <p:spPr bwMode="auto">
                <a:xfrm>
                  <a:off x="3587750" y="4025900"/>
                  <a:ext cx="1588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588"/>
                    <a:gd name="T20" fmla="*/ 1588 w 1588"/>
                    <a:gd name="T21" fmla="*/ 1588 h 15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07" name="Freeform 341"/>
                <p:cNvSpPr>
                  <a:spLocks/>
                </p:cNvSpPr>
                <p:nvPr/>
              </p:nvSpPr>
              <p:spPr bwMode="auto">
                <a:xfrm>
                  <a:off x="3587750" y="4025900"/>
                  <a:ext cx="1588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9525 h 6"/>
                    <a:gd name="T8" fmla="*/ 0 w 1588"/>
                    <a:gd name="T9" fmla="*/ 0 h 6"/>
                    <a:gd name="T10" fmla="*/ 0 w 1588"/>
                    <a:gd name="T11" fmla="*/ 0 h 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6"/>
                    <a:gd name="T20" fmla="*/ 1588 w 1588"/>
                    <a:gd name="T21" fmla="*/ 6 h 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08" name="Rectangle 342"/>
                <p:cNvSpPr>
                  <a:spLocks noChangeArrowheads="1"/>
                </p:cNvSpPr>
                <p:nvPr/>
              </p:nvSpPr>
              <p:spPr bwMode="auto">
                <a:xfrm>
                  <a:off x="3578225" y="4025900"/>
                  <a:ext cx="1588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09" name="Freeform 343"/>
                <p:cNvSpPr>
                  <a:spLocks/>
                </p:cNvSpPr>
                <p:nvPr/>
              </p:nvSpPr>
              <p:spPr bwMode="auto">
                <a:xfrm>
                  <a:off x="3578225" y="4025900"/>
                  <a:ext cx="1588" cy="20638"/>
                </a:xfrm>
                <a:custGeom>
                  <a:avLst/>
                  <a:gdLst>
                    <a:gd name="T0" fmla="*/ 0 w 1588"/>
                    <a:gd name="T1" fmla="*/ 20638 h 13"/>
                    <a:gd name="T2" fmla="*/ 0 w 1588"/>
                    <a:gd name="T3" fmla="*/ 20638 h 13"/>
                    <a:gd name="T4" fmla="*/ 0 w 1588"/>
                    <a:gd name="T5" fmla="*/ 0 h 13"/>
                    <a:gd name="T6" fmla="*/ 0 w 1588"/>
                    <a:gd name="T7" fmla="*/ 0 h 13"/>
                    <a:gd name="T8" fmla="*/ 0 w 1588"/>
                    <a:gd name="T9" fmla="*/ 20638 h 13"/>
                    <a:gd name="T10" fmla="*/ 0 w 1588"/>
                    <a:gd name="T11" fmla="*/ 20638 h 1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3"/>
                    <a:gd name="T20" fmla="*/ 1588 w 1588"/>
                    <a:gd name="T21" fmla="*/ 13 h 1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3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0" y="0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10" name="Freeform 344"/>
                <p:cNvSpPr>
                  <a:spLocks/>
                </p:cNvSpPr>
                <p:nvPr/>
              </p:nvSpPr>
              <p:spPr bwMode="auto">
                <a:xfrm>
                  <a:off x="3648075" y="4025900"/>
                  <a:ext cx="1588" cy="9525"/>
                </a:xfrm>
                <a:custGeom>
                  <a:avLst/>
                  <a:gdLst>
                    <a:gd name="T0" fmla="*/ 0 w 1588"/>
                    <a:gd name="T1" fmla="*/ 9525 h 6"/>
                    <a:gd name="T2" fmla="*/ 0 w 1588"/>
                    <a:gd name="T3" fmla="*/ 9525 h 6"/>
                    <a:gd name="T4" fmla="*/ 0 w 1588"/>
                    <a:gd name="T5" fmla="*/ 0 h 6"/>
                    <a:gd name="T6" fmla="*/ 0 w 1588"/>
                    <a:gd name="T7" fmla="*/ 0 h 6"/>
                    <a:gd name="T8" fmla="*/ 0 w 1588"/>
                    <a:gd name="T9" fmla="*/ 9525 h 6"/>
                    <a:gd name="T10" fmla="*/ 0 w 1588"/>
                    <a:gd name="T11" fmla="*/ 9525 h 6"/>
                    <a:gd name="T12" fmla="*/ 0 w 1588"/>
                    <a:gd name="T13" fmla="*/ 9525 h 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6"/>
                    <a:gd name="T23" fmla="*/ 1588 w 1588"/>
                    <a:gd name="T24" fmla="*/ 6 h 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6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11" name="Freeform 345"/>
                <p:cNvSpPr>
                  <a:spLocks/>
                </p:cNvSpPr>
                <p:nvPr/>
              </p:nvSpPr>
              <p:spPr bwMode="auto">
                <a:xfrm>
                  <a:off x="3568700" y="4025900"/>
                  <a:ext cx="9525" cy="20638"/>
                </a:xfrm>
                <a:custGeom>
                  <a:avLst/>
                  <a:gdLst>
                    <a:gd name="T0" fmla="*/ 0 w 6"/>
                    <a:gd name="T1" fmla="*/ 0 h 13"/>
                    <a:gd name="T2" fmla="*/ 0 w 6"/>
                    <a:gd name="T3" fmla="*/ 0 h 13"/>
                    <a:gd name="T4" fmla="*/ 0 w 6"/>
                    <a:gd name="T5" fmla="*/ 9525 h 13"/>
                    <a:gd name="T6" fmla="*/ 9525 w 6"/>
                    <a:gd name="T7" fmla="*/ 20638 h 13"/>
                    <a:gd name="T8" fmla="*/ 9525 w 6"/>
                    <a:gd name="T9" fmla="*/ 20638 h 13"/>
                    <a:gd name="T10" fmla="*/ 9525 w 6"/>
                    <a:gd name="T11" fmla="*/ 9525 h 13"/>
                    <a:gd name="T12" fmla="*/ 0 w 6"/>
                    <a:gd name="T13" fmla="*/ 0 h 13"/>
                    <a:gd name="T14" fmla="*/ 0 w 6"/>
                    <a:gd name="T15" fmla="*/ 0 h 1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6"/>
                    <a:gd name="T25" fmla="*/ 0 h 13"/>
                    <a:gd name="T26" fmla="*/ 6 w 6"/>
                    <a:gd name="T27" fmla="*/ 13 h 13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6" h="1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6" y="13"/>
                      </a:lnTo>
                      <a:lnTo>
                        <a:pt x="6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12" name="Freeform 346"/>
                <p:cNvSpPr>
                  <a:spLocks/>
                </p:cNvSpPr>
                <p:nvPr/>
              </p:nvSpPr>
              <p:spPr bwMode="auto">
                <a:xfrm>
                  <a:off x="3587750" y="4025900"/>
                  <a:ext cx="1588" cy="9525"/>
                </a:xfrm>
                <a:custGeom>
                  <a:avLst/>
                  <a:gdLst>
                    <a:gd name="T0" fmla="*/ 0 w 1588"/>
                    <a:gd name="T1" fmla="*/ 9525 h 6"/>
                    <a:gd name="T2" fmla="*/ 0 w 1588"/>
                    <a:gd name="T3" fmla="*/ 9525 h 6"/>
                    <a:gd name="T4" fmla="*/ 0 w 1588"/>
                    <a:gd name="T5" fmla="*/ 0 h 6"/>
                    <a:gd name="T6" fmla="*/ 0 w 1588"/>
                    <a:gd name="T7" fmla="*/ 0 h 6"/>
                    <a:gd name="T8" fmla="*/ 0 w 1588"/>
                    <a:gd name="T9" fmla="*/ 9525 h 6"/>
                    <a:gd name="T10" fmla="*/ 0 w 1588"/>
                    <a:gd name="T11" fmla="*/ 9525 h 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6"/>
                    <a:gd name="T20" fmla="*/ 1588 w 1588"/>
                    <a:gd name="T21" fmla="*/ 6 h 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6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13" name="Freeform 347"/>
                <p:cNvSpPr>
                  <a:spLocks/>
                </p:cNvSpPr>
                <p:nvPr/>
              </p:nvSpPr>
              <p:spPr bwMode="auto">
                <a:xfrm>
                  <a:off x="3527425" y="4035425"/>
                  <a:ext cx="11113" cy="11113"/>
                </a:xfrm>
                <a:custGeom>
                  <a:avLst/>
                  <a:gdLst>
                    <a:gd name="T0" fmla="*/ 11113 w 7"/>
                    <a:gd name="T1" fmla="*/ 11113 h 7"/>
                    <a:gd name="T2" fmla="*/ 11113 w 7"/>
                    <a:gd name="T3" fmla="*/ 11113 h 7"/>
                    <a:gd name="T4" fmla="*/ 11113 w 7"/>
                    <a:gd name="T5" fmla="*/ 0 h 7"/>
                    <a:gd name="T6" fmla="*/ 11113 w 7"/>
                    <a:gd name="T7" fmla="*/ 0 h 7"/>
                    <a:gd name="T8" fmla="*/ 0 w 7"/>
                    <a:gd name="T9" fmla="*/ 0 h 7"/>
                    <a:gd name="T10" fmla="*/ 0 w 7"/>
                    <a:gd name="T11" fmla="*/ 0 h 7"/>
                    <a:gd name="T12" fmla="*/ 0 w 7"/>
                    <a:gd name="T13" fmla="*/ 11113 h 7"/>
                    <a:gd name="T14" fmla="*/ 0 w 7"/>
                    <a:gd name="T15" fmla="*/ 11113 h 7"/>
                    <a:gd name="T16" fmla="*/ 11113 w 7"/>
                    <a:gd name="T17" fmla="*/ 11113 h 7"/>
                    <a:gd name="T18" fmla="*/ 11113 w 7"/>
                    <a:gd name="T19" fmla="*/ 11113 h 7"/>
                    <a:gd name="T20" fmla="*/ 11113 w 7"/>
                    <a:gd name="T21" fmla="*/ 11113 h 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7"/>
                    <a:gd name="T34" fmla="*/ 0 h 7"/>
                    <a:gd name="T35" fmla="*/ 7 w 7"/>
                    <a:gd name="T36" fmla="*/ 7 h 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7" h="7">
                      <a:moveTo>
                        <a:pt x="7" y="7"/>
                      </a:moveTo>
                      <a:lnTo>
                        <a:pt x="7" y="7"/>
                      </a:lnTo>
                      <a:lnTo>
                        <a:pt x="7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7" y="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14" name="Rectangle 348"/>
                <p:cNvSpPr>
                  <a:spLocks noChangeArrowheads="1"/>
                </p:cNvSpPr>
                <p:nvPr/>
              </p:nvSpPr>
              <p:spPr bwMode="auto">
                <a:xfrm>
                  <a:off x="3648075" y="4035425"/>
                  <a:ext cx="1588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15" name="Freeform 349"/>
                <p:cNvSpPr>
                  <a:spLocks/>
                </p:cNvSpPr>
                <p:nvPr/>
              </p:nvSpPr>
              <p:spPr bwMode="auto">
                <a:xfrm>
                  <a:off x="3648075" y="4035425"/>
                  <a:ext cx="1588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588"/>
                    <a:gd name="T20" fmla="*/ 1588 w 1588"/>
                    <a:gd name="T21" fmla="*/ 1588 h 15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16" name="Freeform 350"/>
                <p:cNvSpPr>
                  <a:spLocks/>
                </p:cNvSpPr>
                <p:nvPr/>
              </p:nvSpPr>
              <p:spPr bwMode="auto">
                <a:xfrm>
                  <a:off x="3729038" y="4035425"/>
                  <a:ext cx="1587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588"/>
                    <a:gd name="T20" fmla="*/ 1588 w 1588"/>
                    <a:gd name="T21" fmla="*/ 1588 h 15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17" name="Freeform 351"/>
                <p:cNvSpPr>
                  <a:spLocks/>
                </p:cNvSpPr>
                <p:nvPr/>
              </p:nvSpPr>
              <p:spPr bwMode="auto">
                <a:xfrm>
                  <a:off x="3587750" y="4046538"/>
                  <a:ext cx="11113" cy="19050"/>
                </a:xfrm>
                <a:custGeom>
                  <a:avLst/>
                  <a:gdLst>
                    <a:gd name="T0" fmla="*/ 0 w 7"/>
                    <a:gd name="T1" fmla="*/ 0 h 12"/>
                    <a:gd name="T2" fmla="*/ 0 w 7"/>
                    <a:gd name="T3" fmla="*/ 0 h 12"/>
                    <a:gd name="T4" fmla="*/ 0 w 7"/>
                    <a:gd name="T5" fmla="*/ 9525 h 12"/>
                    <a:gd name="T6" fmla="*/ 11113 w 7"/>
                    <a:gd name="T7" fmla="*/ 19050 h 12"/>
                    <a:gd name="T8" fmla="*/ 11113 w 7"/>
                    <a:gd name="T9" fmla="*/ 19050 h 12"/>
                    <a:gd name="T10" fmla="*/ 0 w 7"/>
                    <a:gd name="T11" fmla="*/ 0 h 12"/>
                    <a:gd name="T12" fmla="*/ 0 w 7"/>
                    <a:gd name="T13" fmla="*/ 0 h 1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7"/>
                    <a:gd name="T22" fmla="*/ 0 h 12"/>
                    <a:gd name="T23" fmla="*/ 7 w 7"/>
                    <a:gd name="T24" fmla="*/ 12 h 1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7" h="1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7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18" name="Freeform 352"/>
                <p:cNvSpPr>
                  <a:spLocks/>
                </p:cNvSpPr>
                <p:nvPr/>
              </p:nvSpPr>
              <p:spPr bwMode="auto">
                <a:xfrm>
                  <a:off x="3729038" y="4046538"/>
                  <a:ext cx="1587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9525 h 6"/>
                    <a:gd name="T8" fmla="*/ 0 w 1588"/>
                    <a:gd name="T9" fmla="*/ 0 h 6"/>
                    <a:gd name="T10" fmla="*/ 0 w 1588"/>
                    <a:gd name="T11" fmla="*/ 0 h 6"/>
                    <a:gd name="T12" fmla="*/ 0 w 1588"/>
                    <a:gd name="T13" fmla="*/ 0 h 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6"/>
                    <a:gd name="T23" fmla="*/ 1588 w 1588"/>
                    <a:gd name="T24" fmla="*/ 6 h 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19" name="Freeform 353"/>
                <p:cNvSpPr>
                  <a:spLocks/>
                </p:cNvSpPr>
                <p:nvPr/>
              </p:nvSpPr>
              <p:spPr bwMode="auto">
                <a:xfrm>
                  <a:off x="3729038" y="4046538"/>
                  <a:ext cx="1587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9525 h 6"/>
                    <a:gd name="T8" fmla="*/ 0 w 1588"/>
                    <a:gd name="T9" fmla="*/ 0 h 6"/>
                    <a:gd name="T10" fmla="*/ 0 w 1588"/>
                    <a:gd name="T11" fmla="*/ 0 h 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6"/>
                    <a:gd name="T20" fmla="*/ 1588 w 1588"/>
                    <a:gd name="T21" fmla="*/ 6 h 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20" name="Freeform 354"/>
                <p:cNvSpPr>
                  <a:spLocks/>
                </p:cNvSpPr>
                <p:nvPr/>
              </p:nvSpPr>
              <p:spPr bwMode="auto">
                <a:xfrm>
                  <a:off x="3578225" y="4056063"/>
                  <a:ext cx="1588" cy="9525"/>
                </a:xfrm>
                <a:custGeom>
                  <a:avLst/>
                  <a:gdLst>
                    <a:gd name="T0" fmla="*/ 0 w 1588"/>
                    <a:gd name="T1" fmla="*/ 9525 h 6"/>
                    <a:gd name="T2" fmla="*/ 0 w 1588"/>
                    <a:gd name="T3" fmla="*/ 9525 h 6"/>
                    <a:gd name="T4" fmla="*/ 0 w 1588"/>
                    <a:gd name="T5" fmla="*/ 0 h 6"/>
                    <a:gd name="T6" fmla="*/ 0 w 1588"/>
                    <a:gd name="T7" fmla="*/ 0 h 6"/>
                    <a:gd name="T8" fmla="*/ 0 w 1588"/>
                    <a:gd name="T9" fmla="*/ 9525 h 6"/>
                    <a:gd name="T10" fmla="*/ 0 w 1588"/>
                    <a:gd name="T11" fmla="*/ 9525 h 6"/>
                    <a:gd name="T12" fmla="*/ 0 w 1588"/>
                    <a:gd name="T13" fmla="*/ 9525 h 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6"/>
                    <a:gd name="T23" fmla="*/ 1588 w 1588"/>
                    <a:gd name="T24" fmla="*/ 6 h 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6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21" name="Freeform 355"/>
                <p:cNvSpPr>
                  <a:spLocks/>
                </p:cNvSpPr>
                <p:nvPr/>
              </p:nvSpPr>
              <p:spPr bwMode="auto">
                <a:xfrm>
                  <a:off x="3587750" y="4056063"/>
                  <a:ext cx="1588" cy="9525"/>
                </a:xfrm>
                <a:custGeom>
                  <a:avLst/>
                  <a:gdLst>
                    <a:gd name="T0" fmla="*/ 0 w 1588"/>
                    <a:gd name="T1" fmla="*/ 9525 h 6"/>
                    <a:gd name="T2" fmla="*/ 0 w 1588"/>
                    <a:gd name="T3" fmla="*/ 9525 h 6"/>
                    <a:gd name="T4" fmla="*/ 0 w 1588"/>
                    <a:gd name="T5" fmla="*/ 0 h 6"/>
                    <a:gd name="T6" fmla="*/ 0 w 1588"/>
                    <a:gd name="T7" fmla="*/ 0 h 6"/>
                    <a:gd name="T8" fmla="*/ 0 w 1588"/>
                    <a:gd name="T9" fmla="*/ 9525 h 6"/>
                    <a:gd name="T10" fmla="*/ 0 w 1588"/>
                    <a:gd name="T11" fmla="*/ 9525 h 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6"/>
                    <a:gd name="T20" fmla="*/ 1588 w 1588"/>
                    <a:gd name="T21" fmla="*/ 6 h 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6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22" name="Freeform 356"/>
                <p:cNvSpPr>
                  <a:spLocks/>
                </p:cNvSpPr>
                <p:nvPr/>
              </p:nvSpPr>
              <p:spPr bwMode="auto">
                <a:xfrm>
                  <a:off x="3568700" y="4056063"/>
                  <a:ext cx="9525" cy="9525"/>
                </a:xfrm>
                <a:custGeom>
                  <a:avLst/>
                  <a:gdLst>
                    <a:gd name="T0" fmla="*/ 0 w 6"/>
                    <a:gd name="T1" fmla="*/ 0 h 6"/>
                    <a:gd name="T2" fmla="*/ 0 w 6"/>
                    <a:gd name="T3" fmla="*/ 0 h 6"/>
                    <a:gd name="T4" fmla="*/ 0 w 6"/>
                    <a:gd name="T5" fmla="*/ 9525 h 6"/>
                    <a:gd name="T6" fmla="*/ 9525 w 6"/>
                    <a:gd name="T7" fmla="*/ 9525 h 6"/>
                    <a:gd name="T8" fmla="*/ 9525 w 6"/>
                    <a:gd name="T9" fmla="*/ 9525 h 6"/>
                    <a:gd name="T10" fmla="*/ 9525 w 6"/>
                    <a:gd name="T11" fmla="*/ 0 h 6"/>
                    <a:gd name="T12" fmla="*/ 0 w 6"/>
                    <a:gd name="T13" fmla="*/ 0 h 6"/>
                    <a:gd name="T14" fmla="*/ 0 w 6"/>
                    <a:gd name="T15" fmla="*/ 0 h 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6"/>
                    <a:gd name="T25" fmla="*/ 0 h 6"/>
                    <a:gd name="T26" fmla="*/ 6 w 6"/>
                    <a:gd name="T27" fmla="*/ 6 h 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6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6" y="6"/>
                      </a:lnTo>
                      <a:lnTo>
                        <a:pt x="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23" name="Freeform 357"/>
                <p:cNvSpPr>
                  <a:spLocks/>
                </p:cNvSpPr>
                <p:nvPr/>
              </p:nvSpPr>
              <p:spPr bwMode="auto">
                <a:xfrm>
                  <a:off x="3568700" y="4056063"/>
                  <a:ext cx="1588" cy="20637"/>
                </a:xfrm>
                <a:custGeom>
                  <a:avLst/>
                  <a:gdLst>
                    <a:gd name="T0" fmla="*/ 0 w 1588"/>
                    <a:gd name="T1" fmla="*/ 20637 h 13"/>
                    <a:gd name="T2" fmla="*/ 0 w 1588"/>
                    <a:gd name="T3" fmla="*/ 20637 h 13"/>
                    <a:gd name="T4" fmla="*/ 0 w 1588"/>
                    <a:gd name="T5" fmla="*/ 9525 h 13"/>
                    <a:gd name="T6" fmla="*/ 0 w 1588"/>
                    <a:gd name="T7" fmla="*/ 0 h 13"/>
                    <a:gd name="T8" fmla="*/ 0 w 1588"/>
                    <a:gd name="T9" fmla="*/ 0 h 13"/>
                    <a:gd name="T10" fmla="*/ 0 w 1588"/>
                    <a:gd name="T11" fmla="*/ 9525 h 13"/>
                    <a:gd name="T12" fmla="*/ 0 w 1588"/>
                    <a:gd name="T13" fmla="*/ 20637 h 13"/>
                    <a:gd name="T14" fmla="*/ 0 w 1588"/>
                    <a:gd name="T15" fmla="*/ 20637 h 1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588"/>
                    <a:gd name="T25" fmla="*/ 0 h 13"/>
                    <a:gd name="T26" fmla="*/ 1588 w 1588"/>
                    <a:gd name="T27" fmla="*/ 13 h 13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588" h="13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24" name="Freeform 358"/>
                <p:cNvSpPr>
                  <a:spLocks/>
                </p:cNvSpPr>
                <p:nvPr/>
              </p:nvSpPr>
              <p:spPr bwMode="auto">
                <a:xfrm>
                  <a:off x="3557588" y="4056063"/>
                  <a:ext cx="1587" cy="20637"/>
                </a:xfrm>
                <a:custGeom>
                  <a:avLst/>
                  <a:gdLst>
                    <a:gd name="T0" fmla="*/ 0 w 1588"/>
                    <a:gd name="T1" fmla="*/ 20637 h 13"/>
                    <a:gd name="T2" fmla="*/ 0 w 1588"/>
                    <a:gd name="T3" fmla="*/ 20637 h 13"/>
                    <a:gd name="T4" fmla="*/ 0 w 1588"/>
                    <a:gd name="T5" fmla="*/ 9525 h 13"/>
                    <a:gd name="T6" fmla="*/ 0 w 1588"/>
                    <a:gd name="T7" fmla="*/ 0 h 13"/>
                    <a:gd name="T8" fmla="*/ 0 w 1588"/>
                    <a:gd name="T9" fmla="*/ 0 h 13"/>
                    <a:gd name="T10" fmla="*/ 0 w 1588"/>
                    <a:gd name="T11" fmla="*/ 20637 h 13"/>
                    <a:gd name="T12" fmla="*/ 0 w 1588"/>
                    <a:gd name="T13" fmla="*/ 20637 h 1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3"/>
                    <a:gd name="T23" fmla="*/ 1588 w 1588"/>
                    <a:gd name="T24" fmla="*/ 13 h 1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3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25" name="Rectangle 359"/>
                <p:cNvSpPr>
                  <a:spLocks noChangeArrowheads="1"/>
                </p:cNvSpPr>
                <p:nvPr/>
              </p:nvSpPr>
              <p:spPr bwMode="auto">
                <a:xfrm>
                  <a:off x="3729038" y="4065588"/>
                  <a:ext cx="1587" cy="1587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26" name="Freeform 360"/>
                <p:cNvSpPr>
                  <a:spLocks/>
                </p:cNvSpPr>
                <p:nvPr/>
              </p:nvSpPr>
              <p:spPr bwMode="auto">
                <a:xfrm>
                  <a:off x="3729038" y="4065588"/>
                  <a:ext cx="1587" cy="11112"/>
                </a:xfrm>
                <a:custGeom>
                  <a:avLst/>
                  <a:gdLst>
                    <a:gd name="T0" fmla="*/ 0 w 1588"/>
                    <a:gd name="T1" fmla="*/ 0 h 7"/>
                    <a:gd name="T2" fmla="*/ 0 w 1588"/>
                    <a:gd name="T3" fmla="*/ 0 h 7"/>
                    <a:gd name="T4" fmla="*/ 0 w 1588"/>
                    <a:gd name="T5" fmla="*/ 11112 h 7"/>
                    <a:gd name="T6" fmla="*/ 0 w 1588"/>
                    <a:gd name="T7" fmla="*/ 11112 h 7"/>
                    <a:gd name="T8" fmla="*/ 0 w 1588"/>
                    <a:gd name="T9" fmla="*/ 0 h 7"/>
                    <a:gd name="T10" fmla="*/ 0 w 1588"/>
                    <a:gd name="T11" fmla="*/ 0 h 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7"/>
                    <a:gd name="T20" fmla="*/ 1588 w 1588"/>
                    <a:gd name="T21" fmla="*/ 7 h 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27" name="Freeform 361"/>
                <p:cNvSpPr>
                  <a:spLocks/>
                </p:cNvSpPr>
                <p:nvPr/>
              </p:nvSpPr>
              <p:spPr bwMode="auto">
                <a:xfrm>
                  <a:off x="3729038" y="4076700"/>
                  <a:ext cx="1587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9525 h 6"/>
                    <a:gd name="T8" fmla="*/ 0 w 1588"/>
                    <a:gd name="T9" fmla="*/ 0 h 6"/>
                    <a:gd name="T10" fmla="*/ 0 w 1588"/>
                    <a:gd name="T11" fmla="*/ 0 h 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6"/>
                    <a:gd name="T20" fmla="*/ 1588 w 1588"/>
                    <a:gd name="T21" fmla="*/ 6 h 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28" name="Freeform 362"/>
                <p:cNvSpPr>
                  <a:spLocks/>
                </p:cNvSpPr>
                <p:nvPr/>
              </p:nvSpPr>
              <p:spPr bwMode="auto">
                <a:xfrm>
                  <a:off x="3578225" y="4076700"/>
                  <a:ext cx="1588" cy="19050"/>
                </a:xfrm>
                <a:custGeom>
                  <a:avLst/>
                  <a:gdLst>
                    <a:gd name="T0" fmla="*/ 0 w 1588"/>
                    <a:gd name="T1" fmla="*/ 0 h 12"/>
                    <a:gd name="T2" fmla="*/ 0 w 1588"/>
                    <a:gd name="T3" fmla="*/ 0 h 12"/>
                    <a:gd name="T4" fmla="*/ 0 w 1588"/>
                    <a:gd name="T5" fmla="*/ 19050 h 12"/>
                    <a:gd name="T6" fmla="*/ 0 w 1588"/>
                    <a:gd name="T7" fmla="*/ 19050 h 12"/>
                    <a:gd name="T8" fmla="*/ 0 w 1588"/>
                    <a:gd name="T9" fmla="*/ 9525 h 12"/>
                    <a:gd name="T10" fmla="*/ 0 w 1588"/>
                    <a:gd name="T11" fmla="*/ 0 h 12"/>
                    <a:gd name="T12" fmla="*/ 0 w 1588"/>
                    <a:gd name="T13" fmla="*/ 0 h 1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2"/>
                    <a:gd name="T23" fmla="*/ 1588 w 1588"/>
                    <a:gd name="T24" fmla="*/ 12 h 1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29" name="Rectangle 363"/>
                <p:cNvSpPr>
                  <a:spLocks noChangeArrowheads="1"/>
                </p:cNvSpPr>
                <p:nvPr/>
              </p:nvSpPr>
              <p:spPr bwMode="auto">
                <a:xfrm>
                  <a:off x="3568700" y="4076700"/>
                  <a:ext cx="1588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30" name="Freeform 364"/>
                <p:cNvSpPr>
                  <a:spLocks/>
                </p:cNvSpPr>
                <p:nvPr/>
              </p:nvSpPr>
              <p:spPr bwMode="auto">
                <a:xfrm>
                  <a:off x="3578225" y="4076700"/>
                  <a:ext cx="1588" cy="19050"/>
                </a:xfrm>
                <a:custGeom>
                  <a:avLst/>
                  <a:gdLst>
                    <a:gd name="T0" fmla="*/ 0 w 1588"/>
                    <a:gd name="T1" fmla="*/ 0 h 12"/>
                    <a:gd name="T2" fmla="*/ 0 w 1588"/>
                    <a:gd name="T3" fmla="*/ 0 h 12"/>
                    <a:gd name="T4" fmla="*/ 0 w 1588"/>
                    <a:gd name="T5" fmla="*/ 19050 h 12"/>
                    <a:gd name="T6" fmla="*/ 0 w 1588"/>
                    <a:gd name="T7" fmla="*/ 19050 h 12"/>
                    <a:gd name="T8" fmla="*/ 0 w 1588"/>
                    <a:gd name="T9" fmla="*/ 19050 h 12"/>
                    <a:gd name="T10" fmla="*/ 0 w 1588"/>
                    <a:gd name="T11" fmla="*/ 0 h 12"/>
                    <a:gd name="T12" fmla="*/ 0 w 1588"/>
                    <a:gd name="T13" fmla="*/ 0 h 1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2"/>
                    <a:gd name="T23" fmla="*/ 1588 w 1588"/>
                    <a:gd name="T24" fmla="*/ 12 h 1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31" name="Freeform 365"/>
                <p:cNvSpPr>
                  <a:spLocks/>
                </p:cNvSpPr>
                <p:nvPr/>
              </p:nvSpPr>
              <p:spPr bwMode="auto">
                <a:xfrm>
                  <a:off x="3527425" y="4076700"/>
                  <a:ext cx="11113" cy="9525"/>
                </a:xfrm>
                <a:custGeom>
                  <a:avLst/>
                  <a:gdLst>
                    <a:gd name="T0" fmla="*/ 11113 w 7"/>
                    <a:gd name="T1" fmla="*/ 9525 h 6"/>
                    <a:gd name="T2" fmla="*/ 11113 w 7"/>
                    <a:gd name="T3" fmla="*/ 9525 h 6"/>
                    <a:gd name="T4" fmla="*/ 0 w 7"/>
                    <a:gd name="T5" fmla="*/ 9525 h 6"/>
                    <a:gd name="T6" fmla="*/ 0 w 7"/>
                    <a:gd name="T7" fmla="*/ 9525 h 6"/>
                    <a:gd name="T8" fmla="*/ 0 w 7"/>
                    <a:gd name="T9" fmla="*/ 9525 h 6"/>
                    <a:gd name="T10" fmla="*/ 0 w 7"/>
                    <a:gd name="T11" fmla="*/ 9525 h 6"/>
                    <a:gd name="T12" fmla="*/ 0 w 7"/>
                    <a:gd name="T13" fmla="*/ 9525 h 6"/>
                    <a:gd name="T14" fmla="*/ 11113 w 7"/>
                    <a:gd name="T15" fmla="*/ 9525 h 6"/>
                    <a:gd name="T16" fmla="*/ 11113 w 7"/>
                    <a:gd name="T17" fmla="*/ 9525 h 6"/>
                    <a:gd name="T18" fmla="*/ 11113 w 7"/>
                    <a:gd name="T19" fmla="*/ 0 h 6"/>
                    <a:gd name="T20" fmla="*/ 11113 w 7"/>
                    <a:gd name="T21" fmla="*/ 0 h 6"/>
                    <a:gd name="T22" fmla="*/ 11113 w 7"/>
                    <a:gd name="T23" fmla="*/ 9525 h 6"/>
                    <a:gd name="T24" fmla="*/ 11113 w 7"/>
                    <a:gd name="T25" fmla="*/ 9525 h 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7"/>
                    <a:gd name="T40" fmla="*/ 0 h 6"/>
                    <a:gd name="T41" fmla="*/ 7 w 7"/>
                    <a:gd name="T42" fmla="*/ 6 h 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7" h="6">
                      <a:moveTo>
                        <a:pt x="7" y="6"/>
                      </a:moveTo>
                      <a:lnTo>
                        <a:pt x="7" y="6"/>
                      </a:lnTo>
                      <a:lnTo>
                        <a:pt x="0" y="6"/>
                      </a:lnTo>
                      <a:lnTo>
                        <a:pt x="7" y="6"/>
                      </a:lnTo>
                      <a:lnTo>
                        <a:pt x="7" y="0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32" name="Freeform 366"/>
                <p:cNvSpPr>
                  <a:spLocks/>
                </p:cNvSpPr>
                <p:nvPr/>
              </p:nvSpPr>
              <p:spPr bwMode="auto">
                <a:xfrm>
                  <a:off x="3587750" y="4076700"/>
                  <a:ext cx="1588" cy="9525"/>
                </a:xfrm>
                <a:custGeom>
                  <a:avLst/>
                  <a:gdLst>
                    <a:gd name="T0" fmla="*/ 0 w 1588"/>
                    <a:gd name="T1" fmla="*/ 9525 h 6"/>
                    <a:gd name="T2" fmla="*/ 0 w 1588"/>
                    <a:gd name="T3" fmla="*/ 9525 h 6"/>
                    <a:gd name="T4" fmla="*/ 0 w 1588"/>
                    <a:gd name="T5" fmla="*/ 0 h 6"/>
                    <a:gd name="T6" fmla="*/ 0 w 1588"/>
                    <a:gd name="T7" fmla="*/ 0 h 6"/>
                    <a:gd name="T8" fmla="*/ 0 w 1588"/>
                    <a:gd name="T9" fmla="*/ 9525 h 6"/>
                    <a:gd name="T10" fmla="*/ 0 w 1588"/>
                    <a:gd name="T11" fmla="*/ 9525 h 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6"/>
                    <a:gd name="T20" fmla="*/ 1588 w 1588"/>
                    <a:gd name="T21" fmla="*/ 6 h 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6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33" name="Freeform 367"/>
                <p:cNvSpPr>
                  <a:spLocks/>
                </p:cNvSpPr>
                <p:nvPr/>
              </p:nvSpPr>
              <p:spPr bwMode="auto">
                <a:xfrm>
                  <a:off x="3587750" y="4076700"/>
                  <a:ext cx="11113" cy="9525"/>
                </a:xfrm>
                <a:custGeom>
                  <a:avLst/>
                  <a:gdLst>
                    <a:gd name="T0" fmla="*/ 0 w 7"/>
                    <a:gd name="T1" fmla="*/ 0 h 6"/>
                    <a:gd name="T2" fmla="*/ 0 w 7"/>
                    <a:gd name="T3" fmla="*/ 0 h 6"/>
                    <a:gd name="T4" fmla="*/ 11113 w 7"/>
                    <a:gd name="T5" fmla="*/ 9525 h 6"/>
                    <a:gd name="T6" fmla="*/ 11113 w 7"/>
                    <a:gd name="T7" fmla="*/ 9525 h 6"/>
                    <a:gd name="T8" fmla="*/ 11113 w 7"/>
                    <a:gd name="T9" fmla="*/ 9525 h 6"/>
                    <a:gd name="T10" fmla="*/ 0 w 7"/>
                    <a:gd name="T11" fmla="*/ 0 h 6"/>
                    <a:gd name="T12" fmla="*/ 0 w 7"/>
                    <a:gd name="T13" fmla="*/ 0 h 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7"/>
                    <a:gd name="T22" fmla="*/ 0 h 6"/>
                    <a:gd name="T23" fmla="*/ 7 w 7"/>
                    <a:gd name="T24" fmla="*/ 6 h 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7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34" name="Freeform 368"/>
                <p:cNvSpPr>
                  <a:spLocks/>
                </p:cNvSpPr>
                <p:nvPr/>
              </p:nvSpPr>
              <p:spPr bwMode="auto">
                <a:xfrm>
                  <a:off x="3557588" y="4086225"/>
                  <a:ext cx="1587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9525 h 6"/>
                    <a:gd name="T8" fmla="*/ 0 w 1588"/>
                    <a:gd name="T9" fmla="*/ 9525 h 6"/>
                    <a:gd name="T10" fmla="*/ 0 w 1588"/>
                    <a:gd name="T11" fmla="*/ 0 h 6"/>
                    <a:gd name="T12" fmla="*/ 0 w 1588"/>
                    <a:gd name="T13" fmla="*/ 0 h 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6"/>
                    <a:gd name="T23" fmla="*/ 1588 w 1588"/>
                    <a:gd name="T24" fmla="*/ 6 h 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35" name="Freeform 369"/>
                <p:cNvSpPr>
                  <a:spLocks/>
                </p:cNvSpPr>
                <p:nvPr/>
              </p:nvSpPr>
              <p:spPr bwMode="auto">
                <a:xfrm>
                  <a:off x="3568700" y="4086225"/>
                  <a:ext cx="1588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9525 h 6"/>
                    <a:gd name="T8" fmla="*/ 0 w 1588"/>
                    <a:gd name="T9" fmla="*/ 9525 h 6"/>
                    <a:gd name="T10" fmla="*/ 0 w 1588"/>
                    <a:gd name="T11" fmla="*/ 0 h 6"/>
                    <a:gd name="T12" fmla="*/ 0 w 1588"/>
                    <a:gd name="T13" fmla="*/ 0 h 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6"/>
                    <a:gd name="T23" fmla="*/ 1588 w 1588"/>
                    <a:gd name="T24" fmla="*/ 6 h 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36" name="Freeform 370"/>
                <p:cNvSpPr>
                  <a:spLocks/>
                </p:cNvSpPr>
                <p:nvPr/>
              </p:nvSpPr>
              <p:spPr bwMode="auto">
                <a:xfrm>
                  <a:off x="3729038" y="4086225"/>
                  <a:ext cx="1587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9525 h 6"/>
                    <a:gd name="T8" fmla="*/ 0 w 1588"/>
                    <a:gd name="T9" fmla="*/ 9525 h 6"/>
                    <a:gd name="T10" fmla="*/ 0 w 1588"/>
                    <a:gd name="T11" fmla="*/ 0 h 6"/>
                    <a:gd name="T12" fmla="*/ 0 w 1588"/>
                    <a:gd name="T13" fmla="*/ 0 h 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6"/>
                    <a:gd name="T23" fmla="*/ 1588 w 1588"/>
                    <a:gd name="T24" fmla="*/ 6 h 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37" name="Oval 371"/>
                <p:cNvSpPr>
                  <a:spLocks noChangeArrowheads="1"/>
                </p:cNvSpPr>
                <p:nvPr/>
              </p:nvSpPr>
              <p:spPr bwMode="auto">
                <a:xfrm>
                  <a:off x="3538538" y="4086225"/>
                  <a:ext cx="1587" cy="95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38" name="Freeform 372"/>
                <p:cNvSpPr>
                  <a:spLocks/>
                </p:cNvSpPr>
                <p:nvPr/>
              </p:nvSpPr>
              <p:spPr bwMode="auto">
                <a:xfrm>
                  <a:off x="3729038" y="4095750"/>
                  <a:ext cx="1587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w 1588"/>
                    <a:gd name="T13" fmla="*/ 0 h 158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588"/>
                    <a:gd name="T23" fmla="*/ 1588 w 1588"/>
                    <a:gd name="T24" fmla="*/ 1588 h 158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39" name="Rectangle 373"/>
                <p:cNvSpPr>
                  <a:spLocks noChangeArrowheads="1"/>
                </p:cNvSpPr>
                <p:nvPr/>
              </p:nvSpPr>
              <p:spPr bwMode="auto">
                <a:xfrm>
                  <a:off x="3598863" y="4095750"/>
                  <a:ext cx="1587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40" name="Freeform 380"/>
                <p:cNvSpPr>
                  <a:spLocks/>
                </p:cNvSpPr>
                <p:nvPr/>
              </p:nvSpPr>
              <p:spPr bwMode="auto">
                <a:xfrm>
                  <a:off x="4264025" y="3824288"/>
                  <a:ext cx="261938" cy="331787"/>
                </a:xfrm>
                <a:custGeom>
                  <a:avLst/>
                  <a:gdLst>
                    <a:gd name="T0" fmla="*/ 141288 w 165"/>
                    <a:gd name="T1" fmla="*/ 9525 h 209"/>
                    <a:gd name="T2" fmla="*/ 141288 w 165"/>
                    <a:gd name="T3" fmla="*/ 9525 h 209"/>
                    <a:gd name="T4" fmla="*/ 100013 w 165"/>
                    <a:gd name="T5" fmla="*/ 0 h 209"/>
                    <a:gd name="T6" fmla="*/ 100013 w 165"/>
                    <a:gd name="T7" fmla="*/ 0 h 209"/>
                    <a:gd name="T8" fmla="*/ 90488 w 165"/>
                    <a:gd name="T9" fmla="*/ 9525 h 209"/>
                    <a:gd name="T10" fmla="*/ 80963 w 165"/>
                    <a:gd name="T11" fmla="*/ 20637 h 209"/>
                    <a:gd name="T12" fmla="*/ 80963 w 165"/>
                    <a:gd name="T13" fmla="*/ 20637 h 209"/>
                    <a:gd name="T14" fmla="*/ 50800 w 165"/>
                    <a:gd name="T15" fmla="*/ 60325 h 209"/>
                    <a:gd name="T16" fmla="*/ 39688 w 165"/>
                    <a:gd name="T17" fmla="*/ 111125 h 209"/>
                    <a:gd name="T18" fmla="*/ 39688 w 165"/>
                    <a:gd name="T19" fmla="*/ 111125 h 209"/>
                    <a:gd name="T20" fmla="*/ 39688 w 165"/>
                    <a:gd name="T21" fmla="*/ 160337 h 209"/>
                    <a:gd name="T22" fmla="*/ 30163 w 165"/>
                    <a:gd name="T23" fmla="*/ 211137 h 209"/>
                    <a:gd name="T24" fmla="*/ 30163 w 165"/>
                    <a:gd name="T25" fmla="*/ 211137 h 209"/>
                    <a:gd name="T26" fmla="*/ 9525 w 165"/>
                    <a:gd name="T27" fmla="*/ 252412 h 209"/>
                    <a:gd name="T28" fmla="*/ 0 w 165"/>
                    <a:gd name="T29" fmla="*/ 282575 h 209"/>
                    <a:gd name="T30" fmla="*/ 9525 w 165"/>
                    <a:gd name="T31" fmla="*/ 312737 h 209"/>
                    <a:gd name="T32" fmla="*/ 9525 w 165"/>
                    <a:gd name="T33" fmla="*/ 312737 h 209"/>
                    <a:gd name="T34" fmla="*/ 39688 w 165"/>
                    <a:gd name="T35" fmla="*/ 331787 h 209"/>
                    <a:gd name="T36" fmla="*/ 39688 w 165"/>
                    <a:gd name="T37" fmla="*/ 331787 h 209"/>
                    <a:gd name="T38" fmla="*/ 60325 w 165"/>
                    <a:gd name="T39" fmla="*/ 331787 h 209"/>
                    <a:gd name="T40" fmla="*/ 80963 w 165"/>
                    <a:gd name="T41" fmla="*/ 322262 h 209"/>
                    <a:gd name="T42" fmla="*/ 80963 w 165"/>
                    <a:gd name="T43" fmla="*/ 322262 h 209"/>
                    <a:gd name="T44" fmla="*/ 160338 w 165"/>
                    <a:gd name="T45" fmla="*/ 322262 h 209"/>
                    <a:gd name="T46" fmla="*/ 241300 w 165"/>
                    <a:gd name="T47" fmla="*/ 322262 h 209"/>
                    <a:gd name="T48" fmla="*/ 241300 w 165"/>
                    <a:gd name="T49" fmla="*/ 322262 h 209"/>
                    <a:gd name="T50" fmla="*/ 261938 w 165"/>
                    <a:gd name="T51" fmla="*/ 312737 h 209"/>
                    <a:gd name="T52" fmla="*/ 261938 w 165"/>
                    <a:gd name="T53" fmla="*/ 312737 h 209"/>
                    <a:gd name="T54" fmla="*/ 261938 w 165"/>
                    <a:gd name="T55" fmla="*/ 282575 h 209"/>
                    <a:gd name="T56" fmla="*/ 261938 w 165"/>
                    <a:gd name="T57" fmla="*/ 282575 h 209"/>
                    <a:gd name="T58" fmla="*/ 252413 w 165"/>
                    <a:gd name="T59" fmla="*/ 252412 h 209"/>
                    <a:gd name="T60" fmla="*/ 241300 w 165"/>
                    <a:gd name="T61" fmla="*/ 222250 h 209"/>
                    <a:gd name="T62" fmla="*/ 241300 w 165"/>
                    <a:gd name="T63" fmla="*/ 222250 h 209"/>
                    <a:gd name="T64" fmla="*/ 231775 w 165"/>
                    <a:gd name="T65" fmla="*/ 201612 h 209"/>
                    <a:gd name="T66" fmla="*/ 222250 w 165"/>
                    <a:gd name="T67" fmla="*/ 171450 h 209"/>
                    <a:gd name="T68" fmla="*/ 222250 w 165"/>
                    <a:gd name="T69" fmla="*/ 120650 h 209"/>
                    <a:gd name="T70" fmla="*/ 222250 w 165"/>
                    <a:gd name="T71" fmla="*/ 120650 h 209"/>
                    <a:gd name="T72" fmla="*/ 211138 w 165"/>
                    <a:gd name="T73" fmla="*/ 60325 h 209"/>
                    <a:gd name="T74" fmla="*/ 211138 w 165"/>
                    <a:gd name="T75" fmla="*/ 60325 h 209"/>
                    <a:gd name="T76" fmla="*/ 211138 w 165"/>
                    <a:gd name="T77" fmla="*/ 39687 h 209"/>
                    <a:gd name="T78" fmla="*/ 201613 w 165"/>
                    <a:gd name="T79" fmla="*/ 20637 h 209"/>
                    <a:gd name="T80" fmla="*/ 201613 w 165"/>
                    <a:gd name="T81" fmla="*/ 20637 h 209"/>
                    <a:gd name="T82" fmla="*/ 171450 w 165"/>
                    <a:gd name="T83" fmla="*/ 9525 h 209"/>
                    <a:gd name="T84" fmla="*/ 171450 w 165"/>
                    <a:gd name="T85" fmla="*/ 9525 h 209"/>
                    <a:gd name="T86" fmla="*/ 150813 w 165"/>
                    <a:gd name="T87" fmla="*/ 0 h 209"/>
                    <a:gd name="T88" fmla="*/ 141288 w 165"/>
                    <a:gd name="T89" fmla="*/ 0 h 209"/>
                    <a:gd name="T90" fmla="*/ 141288 w 165"/>
                    <a:gd name="T91" fmla="*/ 9525 h 209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65"/>
                    <a:gd name="T139" fmla="*/ 0 h 209"/>
                    <a:gd name="T140" fmla="*/ 165 w 165"/>
                    <a:gd name="T141" fmla="*/ 209 h 209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65" h="209">
                      <a:moveTo>
                        <a:pt x="89" y="6"/>
                      </a:moveTo>
                      <a:lnTo>
                        <a:pt x="89" y="6"/>
                      </a:lnTo>
                      <a:lnTo>
                        <a:pt x="63" y="0"/>
                      </a:lnTo>
                      <a:lnTo>
                        <a:pt x="57" y="6"/>
                      </a:lnTo>
                      <a:lnTo>
                        <a:pt x="51" y="13"/>
                      </a:lnTo>
                      <a:lnTo>
                        <a:pt x="32" y="38"/>
                      </a:lnTo>
                      <a:lnTo>
                        <a:pt x="25" y="70"/>
                      </a:lnTo>
                      <a:lnTo>
                        <a:pt x="25" y="101"/>
                      </a:lnTo>
                      <a:lnTo>
                        <a:pt x="19" y="133"/>
                      </a:lnTo>
                      <a:lnTo>
                        <a:pt x="6" y="159"/>
                      </a:lnTo>
                      <a:lnTo>
                        <a:pt x="0" y="178"/>
                      </a:lnTo>
                      <a:lnTo>
                        <a:pt x="6" y="197"/>
                      </a:lnTo>
                      <a:lnTo>
                        <a:pt x="25" y="209"/>
                      </a:lnTo>
                      <a:lnTo>
                        <a:pt x="38" y="209"/>
                      </a:lnTo>
                      <a:lnTo>
                        <a:pt x="51" y="203"/>
                      </a:lnTo>
                      <a:lnTo>
                        <a:pt x="101" y="203"/>
                      </a:lnTo>
                      <a:lnTo>
                        <a:pt x="152" y="203"/>
                      </a:lnTo>
                      <a:lnTo>
                        <a:pt x="165" y="197"/>
                      </a:lnTo>
                      <a:lnTo>
                        <a:pt x="165" y="178"/>
                      </a:lnTo>
                      <a:lnTo>
                        <a:pt x="159" y="159"/>
                      </a:lnTo>
                      <a:lnTo>
                        <a:pt x="152" y="140"/>
                      </a:lnTo>
                      <a:lnTo>
                        <a:pt x="146" y="127"/>
                      </a:lnTo>
                      <a:lnTo>
                        <a:pt x="140" y="108"/>
                      </a:lnTo>
                      <a:lnTo>
                        <a:pt x="140" y="76"/>
                      </a:lnTo>
                      <a:lnTo>
                        <a:pt x="133" y="38"/>
                      </a:lnTo>
                      <a:lnTo>
                        <a:pt x="133" y="25"/>
                      </a:lnTo>
                      <a:lnTo>
                        <a:pt x="127" y="13"/>
                      </a:lnTo>
                      <a:lnTo>
                        <a:pt x="108" y="6"/>
                      </a:lnTo>
                      <a:lnTo>
                        <a:pt x="95" y="0"/>
                      </a:lnTo>
                      <a:lnTo>
                        <a:pt x="89" y="0"/>
                      </a:lnTo>
                      <a:lnTo>
                        <a:pt x="89" y="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41" name="Freeform 381"/>
                <p:cNvSpPr>
                  <a:spLocks/>
                </p:cNvSpPr>
                <p:nvPr/>
              </p:nvSpPr>
              <p:spPr bwMode="auto">
                <a:xfrm>
                  <a:off x="3295650" y="3733800"/>
                  <a:ext cx="1392238" cy="2287588"/>
                </a:xfrm>
                <a:custGeom>
                  <a:avLst/>
                  <a:gdLst>
                    <a:gd name="T0" fmla="*/ 161925 w 877"/>
                    <a:gd name="T1" fmla="*/ 211138 h 1441"/>
                    <a:gd name="T2" fmla="*/ 242888 w 877"/>
                    <a:gd name="T3" fmla="*/ 90488 h 1441"/>
                    <a:gd name="T4" fmla="*/ 333375 w 877"/>
                    <a:gd name="T5" fmla="*/ 201613 h 1441"/>
                    <a:gd name="T6" fmla="*/ 342900 w 877"/>
                    <a:gd name="T7" fmla="*/ 271463 h 1441"/>
                    <a:gd name="T8" fmla="*/ 463550 w 877"/>
                    <a:gd name="T9" fmla="*/ 422275 h 1441"/>
                    <a:gd name="T10" fmla="*/ 685800 w 877"/>
                    <a:gd name="T11" fmla="*/ 292100 h 1441"/>
                    <a:gd name="T12" fmla="*/ 685800 w 877"/>
                    <a:gd name="T13" fmla="*/ 141288 h 1441"/>
                    <a:gd name="T14" fmla="*/ 736600 w 877"/>
                    <a:gd name="T15" fmla="*/ 19050 h 1441"/>
                    <a:gd name="T16" fmla="*/ 847725 w 877"/>
                    <a:gd name="T17" fmla="*/ 19050 h 1441"/>
                    <a:gd name="T18" fmla="*/ 887413 w 877"/>
                    <a:gd name="T19" fmla="*/ 171450 h 1441"/>
                    <a:gd name="T20" fmla="*/ 836613 w 877"/>
                    <a:gd name="T21" fmla="*/ 301625 h 1441"/>
                    <a:gd name="T22" fmla="*/ 1049338 w 877"/>
                    <a:gd name="T23" fmla="*/ 331788 h 1441"/>
                    <a:gd name="T24" fmla="*/ 1028700 w 877"/>
                    <a:gd name="T25" fmla="*/ 282575 h 1441"/>
                    <a:gd name="T26" fmla="*/ 1049338 w 877"/>
                    <a:gd name="T27" fmla="*/ 120650 h 1441"/>
                    <a:gd name="T28" fmla="*/ 1179513 w 877"/>
                    <a:gd name="T29" fmla="*/ 211138 h 1441"/>
                    <a:gd name="T30" fmla="*/ 1169988 w 877"/>
                    <a:gd name="T31" fmla="*/ 312738 h 1441"/>
                    <a:gd name="T32" fmla="*/ 1160463 w 877"/>
                    <a:gd name="T33" fmla="*/ 342900 h 1441"/>
                    <a:gd name="T34" fmla="*/ 1320800 w 877"/>
                    <a:gd name="T35" fmla="*/ 433388 h 1441"/>
                    <a:gd name="T36" fmla="*/ 1290638 w 877"/>
                    <a:gd name="T37" fmla="*/ 584200 h 1441"/>
                    <a:gd name="T38" fmla="*/ 1281113 w 877"/>
                    <a:gd name="T39" fmla="*/ 1411288 h 1441"/>
                    <a:gd name="T40" fmla="*/ 1270000 w 877"/>
                    <a:gd name="T41" fmla="*/ 1522413 h 1441"/>
                    <a:gd name="T42" fmla="*/ 1350963 w 877"/>
                    <a:gd name="T43" fmla="*/ 1944688 h 1441"/>
                    <a:gd name="T44" fmla="*/ 1239838 w 877"/>
                    <a:gd name="T45" fmla="*/ 1955801 h 1441"/>
                    <a:gd name="T46" fmla="*/ 1160463 w 877"/>
                    <a:gd name="T47" fmla="*/ 1874838 h 1441"/>
                    <a:gd name="T48" fmla="*/ 1160463 w 877"/>
                    <a:gd name="T49" fmla="*/ 1511300 h 1441"/>
                    <a:gd name="T50" fmla="*/ 1058863 w 877"/>
                    <a:gd name="T51" fmla="*/ 1077913 h 1441"/>
                    <a:gd name="T52" fmla="*/ 1068388 w 877"/>
                    <a:gd name="T53" fmla="*/ 1450975 h 1441"/>
                    <a:gd name="T54" fmla="*/ 1139825 w 877"/>
                    <a:gd name="T55" fmla="*/ 1814513 h 1441"/>
                    <a:gd name="T56" fmla="*/ 1089025 w 877"/>
                    <a:gd name="T57" fmla="*/ 1865313 h 1441"/>
                    <a:gd name="T58" fmla="*/ 989013 w 877"/>
                    <a:gd name="T59" fmla="*/ 1874838 h 1441"/>
                    <a:gd name="T60" fmla="*/ 977900 w 877"/>
                    <a:gd name="T61" fmla="*/ 1592263 h 1441"/>
                    <a:gd name="T62" fmla="*/ 908050 w 877"/>
                    <a:gd name="T63" fmla="*/ 1784351 h 1441"/>
                    <a:gd name="T64" fmla="*/ 817563 w 877"/>
                    <a:gd name="T65" fmla="*/ 2046288 h 1441"/>
                    <a:gd name="T66" fmla="*/ 787400 w 877"/>
                    <a:gd name="T67" fmla="*/ 1965326 h 1441"/>
                    <a:gd name="T68" fmla="*/ 787400 w 877"/>
                    <a:gd name="T69" fmla="*/ 1712913 h 1441"/>
                    <a:gd name="T70" fmla="*/ 766763 w 877"/>
                    <a:gd name="T71" fmla="*/ 1279525 h 1441"/>
                    <a:gd name="T72" fmla="*/ 715963 w 877"/>
                    <a:gd name="T73" fmla="*/ 1481138 h 1441"/>
                    <a:gd name="T74" fmla="*/ 695325 w 877"/>
                    <a:gd name="T75" fmla="*/ 2016126 h 1441"/>
                    <a:gd name="T76" fmla="*/ 685800 w 877"/>
                    <a:gd name="T77" fmla="*/ 2097088 h 1441"/>
                    <a:gd name="T78" fmla="*/ 646113 w 877"/>
                    <a:gd name="T79" fmla="*/ 2206626 h 1441"/>
                    <a:gd name="T80" fmla="*/ 514350 w 877"/>
                    <a:gd name="T81" fmla="*/ 2278063 h 1441"/>
                    <a:gd name="T82" fmla="*/ 554038 w 877"/>
                    <a:gd name="T83" fmla="*/ 1925638 h 1441"/>
                    <a:gd name="T84" fmla="*/ 554038 w 877"/>
                    <a:gd name="T85" fmla="*/ 1370013 h 1441"/>
                    <a:gd name="T86" fmla="*/ 544513 w 877"/>
                    <a:gd name="T87" fmla="*/ 1089025 h 1441"/>
                    <a:gd name="T88" fmla="*/ 463550 w 877"/>
                    <a:gd name="T89" fmla="*/ 1179513 h 1441"/>
                    <a:gd name="T90" fmla="*/ 523875 w 877"/>
                    <a:gd name="T91" fmla="*/ 1733551 h 1441"/>
                    <a:gd name="T92" fmla="*/ 514350 w 877"/>
                    <a:gd name="T93" fmla="*/ 2025651 h 1441"/>
                    <a:gd name="T94" fmla="*/ 423863 w 877"/>
                    <a:gd name="T95" fmla="*/ 2076451 h 1441"/>
                    <a:gd name="T96" fmla="*/ 403225 w 877"/>
                    <a:gd name="T97" fmla="*/ 1884363 h 1441"/>
                    <a:gd name="T98" fmla="*/ 292100 w 877"/>
                    <a:gd name="T99" fmla="*/ 1309688 h 1441"/>
                    <a:gd name="T100" fmla="*/ 292100 w 877"/>
                    <a:gd name="T101" fmla="*/ 1582738 h 1441"/>
                    <a:gd name="T102" fmla="*/ 303213 w 877"/>
                    <a:gd name="T103" fmla="*/ 1895476 h 1441"/>
                    <a:gd name="T104" fmla="*/ 212725 w 877"/>
                    <a:gd name="T105" fmla="*/ 1974851 h 1441"/>
                    <a:gd name="T106" fmla="*/ 171450 w 877"/>
                    <a:gd name="T107" fmla="*/ 1874838 h 1441"/>
                    <a:gd name="T108" fmla="*/ 141288 w 877"/>
                    <a:gd name="T109" fmla="*/ 1622425 h 1441"/>
                    <a:gd name="T110" fmla="*/ 11113 w 877"/>
                    <a:gd name="T111" fmla="*/ 1098550 h 1441"/>
                    <a:gd name="T112" fmla="*/ 50800 w 877"/>
                    <a:gd name="T113" fmla="*/ 533400 h 1441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877"/>
                    <a:gd name="T172" fmla="*/ 0 h 1441"/>
                    <a:gd name="T173" fmla="*/ 877 w 877"/>
                    <a:gd name="T174" fmla="*/ 1441 h 1441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877" h="1441">
                      <a:moveTo>
                        <a:pt x="57" y="279"/>
                      </a:moveTo>
                      <a:lnTo>
                        <a:pt x="127" y="247"/>
                      </a:lnTo>
                      <a:lnTo>
                        <a:pt x="134" y="222"/>
                      </a:lnTo>
                      <a:lnTo>
                        <a:pt x="121" y="216"/>
                      </a:lnTo>
                      <a:lnTo>
                        <a:pt x="108" y="184"/>
                      </a:lnTo>
                      <a:lnTo>
                        <a:pt x="102" y="133"/>
                      </a:lnTo>
                      <a:lnTo>
                        <a:pt x="102" y="101"/>
                      </a:lnTo>
                      <a:lnTo>
                        <a:pt x="108" y="89"/>
                      </a:lnTo>
                      <a:lnTo>
                        <a:pt x="121" y="70"/>
                      </a:lnTo>
                      <a:lnTo>
                        <a:pt x="134" y="63"/>
                      </a:lnTo>
                      <a:lnTo>
                        <a:pt x="153" y="57"/>
                      </a:lnTo>
                      <a:lnTo>
                        <a:pt x="172" y="70"/>
                      </a:lnTo>
                      <a:lnTo>
                        <a:pt x="197" y="89"/>
                      </a:lnTo>
                      <a:lnTo>
                        <a:pt x="203" y="101"/>
                      </a:lnTo>
                      <a:lnTo>
                        <a:pt x="210" y="127"/>
                      </a:lnTo>
                      <a:lnTo>
                        <a:pt x="216" y="127"/>
                      </a:lnTo>
                      <a:lnTo>
                        <a:pt x="216" y="133"/>
                      </a:lnTo>
                      <a:lnTo>
                        <a:pt x="216" y="146"/>
                      </a:lnTo>
                      <a:lnTo>
                        <a:pt x="216" y="165"/>
                      </a:lnTo>
                      <a:lnTo>
                        <a:pt x="216" y="171"/>
                      </a:lnTo>
                      <a:lnTo>
                        <a:pt x="210" y="165"/>
                      </a:lnTo>
                      <a:lnTo>
                        <a:pt x="210" y="197"/>
                      </a:lnTo>
                      <a:lnTo>
                        <a:pt x="216" y="216"/>
                      </a:lnTo>
                      <a:lnTo>
                        <a:pt x="222" y="228"/>
                      </a:lnTo>
                      <a:lnTo>
                        <a:pt x="248" y="247"/>
                      </a:lnTo>
                      <a:lnTo>
                        <a:pt x="292" y="266"/>
                      </a:lnTo>
                      <a:lnTo>
                        <a:pt x="343" y="235"/>
                      </a:lnTo>
                      <a:lnTo>
                        <a:pt x="381" y="216"/>
                      </a:lnTo>
                      <a:lnTo>
                        <a:pt x="419" y="209"/>
                      </a:lnTo>
                      <a:lnTo>
                        <a:pt x="426" y="190"/>
                      </a:lnTo>
                      <a:lnTo>
                        <a:pt x="432" y="184"/>
                      </a:lnTo>
                      <a:lnTo>
                        <a:pt x="432" y="133"/>
                      </a:lnTo>
                      <a:lnTo>
                        <a:pt x="426" y="114"/>
                      </a:lnTo>
                      <a:lnTo>
                        <a:pt x="419" y="95"/>
                      </a:lnTo>
                      <a:lnTo>
                        <a:pt x="426" y="89"/>
                      </a:lnTo>
                      <a:lnTo>
                        <a:pt x="432" y="89"/>
                      </a:lnTo>
                      <a:lnTo>
                        <a:pt x="438" y="57"/>
                      </a:lnTo>
                      <a:lnTo>
                        <a:pt x="445" y="31"/>
                      </a:lnTo>
                      <a:lnTo>
                        <a:pt x="451" y="19"/>
                      </a:lnTo>
                      <a:lnTo>
                        <a:pt x="464" y="12"/>
                      </a:lnTo>
                      <a:lnTo>
                        <a:pt x="470" y="12"/>
                      </a:lnTo>
                      <a:lnTo>
                        <a:pt x="489" y="6"/>
                      </a:lnTo>
                      <a:lnTo>
                        <a:pt x="508" y="0"/>
                      </a:lnTo>
                      <a:lnTo>
                        <a:pt x="521" y="6"/>
                      </a:lnTo>
                      <a:lnTo>
                        <a:pt x="534" y="12"/>
                      </a:lnTo>
                      <a:lnTo>
                        <a:pt x="546" y="25"/>
                      </a:lnTo>
                      <a:lnTo>
                        <a:pt x="559" y="44"/>
                      </a:lnTo>
                      <a:lnTo>
                        <a:pt x="559" y="57"/>
                      </a:lnTo>
                      <a:lnTo>
                        <a:pt x="559" y="70"/>
                      </a:lnTo>
                      <a:lnTo>
                        <a:pt x="559" y="108"/>
                      </a:lnTo>
                      <a:lnTo>
                        <a:pt x="559" y="127"/>
                      </a:lnTo>
                      <a:lnTo>
                        <a:pt x="553" y="146"/>
                      </a:lnTo>
                      <a:lnTo>
                        <a:pt x="546" y="152"/>
                      </a:lnTo>
                      <a:lnTo>
                        <a:pt x="527" y="190"/>
                      </a:lnTo>
                      <a:lnTo>
                        <a:pt x="521" y="222"/>
                      </a:lnTo>
                      <a:lnTo>
                        <a:pt x="527" y="241"/>
                      </a:lnTo>
                      <a:lnTo>
                        <a:pt x="584" y="260"/>
                      </a:lnTo>
                      <a:lnTo>
                        <a:pt x="635" y="254"/>
                      </a:lnTo>
                      <a:lnTo>
                        <a:pt x="661" y="222"/>
                      </a:lnTo>
                      <a:lnTo>
                        <a:pt x="661" y="209"/>
                      </a:lnTo>
                      <a:lnTo>
                        <a:pt x="654" y="203"/>
                      </a:lnTo>
                      <a:lnTo>
                        <a:pt x="642" y="209"/>
                      </a:lnTo>
                      <a:lnTo>
                        <a:pt x="648" y="190"/>
                      </a:lnTo>
                      <a:lnTo>
                        <a:pt x="648" y="178"/>
                      </a:lnTo>
                      <a:lnTo>
                        <a:pt x="642" y="165"/>
                      </a:lnTo>
                      <a:lnTo>
                        <a:pt x="642" y="152"/>
                      </a:lnTo>
                      <a:lnTo>
                        <a:pt x="642" y="133"/>
                      </a:lnTo>
                      <a:lnTo>
                        <a:pt x="642" y="108"/>
                      </a:lnTo>
                      <a:lnTo>
                        <a:pt x="661" y="76"/>
                      </a:lnTo>
                      <a:lnTo>
                        <a:pt x="667" y="63"/>
                      </a:lnTo>
                      <a:lnTo>
                        <a:pt x="686" y="63"/>
                      </a:lnTo>
                      <a:lnTo>
                        <a:pt x="699" y="63"/>
                      </a:lnTo>
                      <a:lnTo>
                        <a:pt x="724" y="70"/>
                      </a:lnTo>
                      <a:lnTo>
                        <a:pt x="743" y="101"/>
                      </a:lnTo>
                      <a:lnTo>
                        <a:pt x="743" y="133"/>
                      </a:lnTo>
                      <a:lnTo>
                        <a:pt x="743" y="146"/>
                      </a:lnTo>
                      <a:lnTo>
                        <a:pt x="743" y="158"/>
                      </a:lnTo>
                      <a:lnTo>
                        <a:pt x="737" y="171"/>
                      </a:lnTo>
                      <a:lnTo>
                        <a:pt x="737" y="197"/>
                      </a:lnTo>
                      <a:lnTo>
                        <a:pt x="731" y="197"/>
                      </a:lnTo>
                      <a:lnTo>
                        <a:pt x="724" y="197"/>
                      </a:lnTo>
                      <a:lnTo>
                        <a:pt x="724" y="209"/>
                      </a:lnTo>
                      <a:lnTo>
                        <a:pt x="731" y="216"/>
                      </a:lnTo>
                      <a:lnTo>
                        <a:pt x="756" y="235"/>
                      </a:lnTo>
                      <a:lnTo>
                        <a:pt x="800" y="235"/>
                      </a:lnTo>
                      <a:lnTo>
                        <a:pt x="819" y="247"/>
                      </a:lnTo>
                      <a:lnTo>
                        <a:pt x="832" y="260"/>
                      </a:lnTo>
                      <a:lnTo>
                        <a:pt x="832" y="273"/>
                      </a:lnTo>
                      <a:lnTo>
                        <a:pt x="832" y="279"/>
                      </a:lnTo>
                      <a:lnTo>
                        <a:pt x="832" y="292"/>
                      </a:lnTo>
                      <a:lnTo>
                        <a:pt x="819" y="324"/>
                      </a:lnTo>
                      <a:lnTo>
                        <a:pt x="813" y="368"/>
                      </a:lnTo>
                      <a:lnTo>
                        <a:pt x="800" y="406"/>
                      </a:lnTo>
                      <a:lnTo>
                        <a:pt x="788" y="444"/>
                      </a:lnTo>
                      <a:lnTo>
                        <a:pt x="826" y="597"/>
                      </a:lnTo>
                      <a:lnTo>
                        <a:pt x="794" y="609"/>
                      </a:lnTo>
                      <a:lnTo>
                        <a:pt x="807" y="889"/>
                      </a:lnTo>
                      <a:lnTo>
                        <a:pt x="807" y="895"/>
                      </a:lnTo>
                      <a:lnTo>
                        <a:pt x="807" y="901"/>
                      </a:lnTo>
                      <a:lnTo>
                        <a:pt x="807" y="914"/>
                      </a:lnTo>
                      <a:lnTo>
                        <a:pt x="800" y="940"/>
                      </a:lnTo>
                      <a:lnTo>
                        <a:pt x="800" y="959"/>
                      </a:lnTo>
                      <a:lnTo>
                        <a:pt x="800" y="1009"/>
                      </a:lnTo>
                      <a:lnTo>
                        <a:pt x="794" y="1048"/>
                      </a:lnTo>
                      <a:lnTo>
                        <a:pt x="800" y="1111"/>
                      </a:lnTo>
                      <a:lnTo>
                        <a:pt x="807" y="1187"/>
                      </a:lnTo>
                      <a:lnTo>
                        <a:pt x="826" y="1206"/>
                      </a:lnTo>
                      <a:lnTo>
                        <a:pt x="851" y="1225"/>
                      </a:lnTo>
                      <a:lnTo>
                        <a:pt x="870" y="1238"/>
                      </a:lnTo>
                      <a:lnTo>
                        <a:pt x="877" y="1251"/>
                      </a:lnTo>
                      <a:lnTo>
                        <a:pt x="794" y="1238"/>
                      </a:lnTo>
                      <a:lnTo>
                        <a:pt x="788" y="1238"/>
                      </a:lnTo>
                      <a:lnTo>
                        <a:pt x="781" y="1232"/>
                      </a:lnTo>
                      <a:lnTo>
                        <a:pt x="775" y="1219"/>
                      </a:lnTo>
                      <a:lnTo>
                        <a:pt x="762" y="1200"/>
                      </a:lnTo>
                      <a:lnTo>
                        <a:pt x="743" y="1187"/>
                      </a:lnTo>
                      <a:lnTo>
                        <a:pt x="737" y="1213"/>
                      </a:lnTo>
                      <a:lnTo>
                        <a:pt x="731" y="1213"/>
                      </a:lnTo>
                      <a:lnTo>
                        <a:pt x="731" y="1181"/>
                      </a:lnTo>
                      <a:lnTo>
                        <a:pt x="724" y="1175"/>
                      </a:lnTo>
                      <a:lnTo>
                        <a:pt x="724" y="1117"/>
                      </a:lnTo>
                      <a:lnTo>
                        <a:pt x="731" y="1073"/>
                      </a:lnTo>
                      <a:lnTo>
                        <a:pt x="731" y="990"/>
                      </a:lnTo>
                      <a:lnTo>
                        <a:pt x="731" y="971"/>
                      </a:lnTo>
                      <a:lnTo>
                        <a:pt x="731" y="952"/>
                      </a:lnTo>
                      <a:lnTo>
                        <a:pt x="718" y="921"/>
                      </a:lnTo>
                      <a:lnTo>
                        <a:pt x="718" y="876"/>
                      </a:lnTo>
                      <a:lnTo>
                        <a:pt x="711" y="800"/>
                      </a:lnTo>
                      <a:lnTo>
                        <a:pt x="692" y="724"/>
                      </a:lnTo>
                      <a:lnTo>
                        <a:pt x="673" y="673"/>
                      </a:lnTo>
                      <a:lnTo>
                        <a:pt x="667" y="679"/>
                      </a:lnTo>
                      <a:lnTo>
                        <a:pt x="667" y="705"/>
                      </a:lnTo>
                      <a:lnTo>
                        <a:pt x="667" y="774"/>
                      </a:lnTo>
                      <a:lnTo>
                        <a:pt x="667" y="844"/>
                      </a:lnTo>
                      <a:lnTo>
                        <a:pt x="667" y="870"/>
                      </a:lnTo>
                      <a:lnTo>
                        <a:pt x="673" y="889"/>
                      </a:lnTo>
                      <a:lnTo>
                        <a:pt x="673" y="914"/>
                      </a:lnTo>
                      <a:lnTo>
                        <a:pt x="680" y="952"/>
                      </a:lnTo>
                      <a:lnTo>
                        <a:pt x="686" y="990"/>
                      </a:lnTo>
                      <a:lnTo>
                        <a:pt x="699" y="1028"/>
                      </a:lnTo>
                      <a:lnTo>
                        <a:pt x="705" y="1060"/>
                      </a:lnTo>
                      <a:lnTo>
                        <a:pt x="718" y="1098"/>
                      </a:lnTo>
                      <a:lnTo>
                        <a:pt x="718" y="1143"/>
                      </a:lnTo>
                      <a:lnTo>
                        <a:pt x="711" y="1143"/>
                      </a:lnTo>
                      <a:lnTo>
                        <a:pt x="705" y="1168"/>
                      </a:lnTo>
                      <a:lnTo>
                        <a:pt x="699" y="1175"/>
                      </a:lnTo>
                      <a:lnTo>
                        <a:pt x="692" y="1149"/>
                      </a:lnTo>
                      <a:lnTo>
                        <a:pt x="686" y="1175"/>
                      </a:lnTo>
                      <a:lnTo>
                        <a:pt x="680" y="1181"/>
                      </a:lnTo>
                      <a:lnTo>
                        <a:pt x="673" y="1194"/>
                      </a:lnTo>
                      <a:lnTo>
                        <a:pt x="661" y="1200"/>
                      </a:lnTo>
                      <a:lnTo>
                        <a:pt x="610" y="1213"/>
                      </a:lnTo>
                      <a:lnTo>
                        <a:pt x="604" y="1200"/>
                      </a:lnTo>
                      <a:lnTo>
                        <a:pt x="623" y="1181"/>
                      </a:lnTo>
                      <a:lnTo>
                        <a:pt x="629" y="1162"/>
                      </a:lnTo>
                      <a:lnTo>
                        <a:pt x="642" y="1149"/>
                      </a:lnTo>
                      <a:lnTo>
                        <a:pt x="648" y="1124"/>
                      </a:lnTo>
                      <a:lnTo>
                        <a:pt x="635" y="1086"/>
                      </a:lnTo>
                      <a:lnTo>
                        <a:pt x="629" y="1048"/>
                      </a:lnTo>
                      <a:lnTo>
                        <a:pt x="616" y="1003"/>
                      </a:lnTo>
                      <a:lnTo>
                        <a:pt x="610" y="952"/>
                      </a:lnTo>
                      <a:lnTo>
                        <a:pt x="604" y="908"/>
                      </a:lnTo>
                      <a:lnTo>
                        <a:pt x="597" y="844"/>
                      </a:lnTo>
                      <a:lnTo>
                        <a:pt x="578" y="959"/>
                      </a:lnTo>
                      <a:lnTo>
                        <a:pt x="572" y="1022"/>
                      </a:lnTo>
                      <a:lnTo>
                        <a:pt x="572" y="1124"/>
                      </a:lnTo>
                      <a:lnTo>
                        <a:pt x="546" y="1200"/>
                      </a:lnTo>
                      <a:lnTo>
                        <a:pt x="559" y="1244"/>
                      </a:lnTo>
                      <a:lnTo>
                        <a:pt x="578" y="1263"/>
                      </a:lnTo>
                      <a:lnTo>
                        <a:pt x="578" y="1308"/>
                      </a:lnTo>
                      <a:lnTo>
                        <a:pt x="540" y="1314"/>
                      </a:lnTo>
                      <a:lnTo>
                        <a:pt x="515" y="1289"/>
                      </a:lnTo>
                      <a:lnTo>
                        <a:pt x="508" y="1282"/>
                      </a:lnTo>
                      <a:lnTo>
                        <a:pt x="502" y="1276"/>
                      </a:lnTo>
                      <a:lnTo>
                        <a:pt x="502" y="1257"/>
                      </a:lnTo>
                      <a:lnTo>
                        <a:pt x="496" y="1238"/>
                      </a:lnTo>
                      <a:lnTo>
                        <a:pt x="477" y="1225"/>
                      </a:lnTo>
                      <a:lnTo>
                        <a:pt x="477" y="1206"/>
                      </a:lnTo>
                      <a:lnTo>
                        <a:pt x="483" y="1181"/>
                      </a:lnTo>
                      <a:lnTo>
                        <a:pt x="483" y="1143"/>
                      </a:lnTo>
                      <a:lnTo>
                        <a:pt x="483" y="1117"/>
                      </a:lnTo>
                      <a:lnTo>
                        <a:pt x="496" y="1079"/>
                      </a:lnTo>
                      <a:lnTo>
                        <a:pt x="496" y="1022"/>
                      </a:lnTo>
                      <a:lnTo>
                        <a:pt x="496" y="952"/>
                      </a:lnTo>
                      <a:lnTo>
                        <a:pt x="489" y="895"/>
                      </a:lnTo>
                      <a:lnTo>
                        <a:pt x="489" y="844"/>
                      </a:lnTo>
                      <a:lnTo>
                        <a:pt x="483" y="819"/>
                      </a:lnTo>
                      <a:lnTo>
                        <a:pt x="483" y="806"/>
                      </a:lnTo>
                      <a:lnTo>
                        <a:pt x="477" y="819"/>
                      </a:lnTo>
                      <a:lnTo>
                        <a:pt x="457" y="889"/>
                      </a:lnTo>
                      <a:lnTo>
                        <a:pt x="451" y="927"/>
                      </a:lnTo>
                      <a:lnTo>
                        <a:pt x="451" y="933"/>
                      </a:lnTo>
                      <a:lnTo>
                        <a:pt x="451" y="1003"/>
                      </a:lnTo>
                      <a:lnTo>
                        <a:pt x="451" y="1086"/>
                      </a:lnTo>
                      <a:lnTo>
                        <a:pt x="451" y="1155"/>
                      </a:lnTo>
                      <a:lnTo>
                        <a:pt x="445" y="1238"/>
                      </a:lnTo>
                      <a:lnTo>
                        <a:pt x="438" y="1270"/>
                      </a:lnTo>
                      <a:lnTo>
                        <a:pt x="432" y="1282"/>
                      </a:lnTo>
                      <a:lnTo>
                        <a:pt x="426" y="1289"/>
                      </a:lnTo>
                      <a:lnTo>
                        <a:pt x="432" y="1295"/>
                      </a:lnTo>
                      <a:lnTo>
                        <a:pt x="432" y="1314"/>
                      </a:lnTo>
                      <a:lnTo>
                        <a:pt x="432" y="1321"/>
                      </a:lnTo>
                      <a:lnTo>
                        <a:pt x="432" y="1327"/>
                      </a:lnTo>
                      <a:lnTo>
                        <a:pt x="419" y="1352"/>
                      </a:lnTo>
                      <a:lnTo>
                        <a:pt x="407" y="1352"/>
                      </a:lnTo>
                      <a:lnTo>
                        <a:pt x="407" y="1378"/>
                      </a:lnTo>
                      <a:lnTo>
                        <a:pt x="407" y="1390"/>
                      </a:lnTo>
                      <a:lnTo>
                        <a:pt x="400" y="1403"/>
                      </a:lnTo>
                      <a:lnTo>
                        <a:pt x="394" y="1416"/>
                      </a:lnTo>
                      <a:lnTo>
                        <a:pt x="375" y="1435"/>
                      </a:lnTo>
                      <a:lnTo>
                        <a:pt x="369" y="1441"/>
                      </a:lnTo>
                      <a:lnTo>
                        <a:pt x="324" y="1435"/>
                      </a:lnTo>
                      <a:lnTo>
                        <a:pt x="324" y="1390"/>
                      </a:lnTo>
                      <a:lnTo>
                        <a:pt x="330" y="1378"/>
                      </a:lnTo>
                      <a:lnTo>
                        <a:pt x="349" y="1327"/>
                      </a:lnTo>
                      <a:lnTo>
                        <a:pt x="356" y="1308"/>
                      </a:lnTo>
                      <a:lnTo>
                        <a:pt x="349" y="1270"/>
                      </a:lnTo>
                      <a:lnTo>
                        <a:pt x="349" y="1213"/>
                      </a:lnTo>
                      <a:lnTo>
                        <a:pt x="343" y="1143"/>
                      </a:lnTo>
                      <a:lnTo>
                        <a:pt x="349" y="1079"/>
                      </a:lnTo>
                      <a:lnTo>
                        <a:pt x="349" y="1016"/>
                      </a:lnTo>
                      <a:lnTo>
                        <a:pt x="356" y="946"/>
                      </a:lnTo>
                      <a:lnTo>
                        <a:pt x="349" y="908"/>
                      </a:lnTo>
                      <a:lnTo>
                        <a:pt x="349" y="863"/>
                      </a:lnTo>
                      <a:lnTo>
                        <a:pt x="349" y="781"/>
                      </a:lnTo>
                      <a:lnTo>
                        <a:pt x="356" y="736"/>
                      </a:lnTo>
                      <a:lnTo>
                        <a:pt x="362" y="698"/>
                      </a:lnTo>
                      <a:lnTo>
                        <a:pt x="362" y="692"/>
                      </a:lnTo>
                      <a:lnTo>
                        <a:pt x="356" y="686"/>
                      </a:lnTo>
                      <a:lnTo>
                        <a:pt x="343" y="686"/>
                      </a:lnTo>
                      <a:lnTo>
                        <a:pt x="337" y="679"/>
                      </a:lnTo>
                      <a:lnTo>
                        <a:pt x="330" y="667"/>
                      </a:lnTo>
                      <a:lnTo>
                        <a:pt x="305" y="698"/>
                      </a:lnTo>
                      <a:lnTo>
                        <a:pt x="299" y="698"/>
                      </a:lnTo>
                      <a:lnTo>
                        <a:pt x="299" y="717"/>
                      </a:lnTo>
                      <a:lnTo>
                        <a:pt x="292" y="743"/>
                      </a:lnTo>
                      <a:lnTo>
                        <a:pt x="292" y="876"/>
                      </a:lnTo>
                      <a:lnTo>
                        <a:pt x="305" y="914"/>
                      </a:lnTo>
                      <a:lnTo>
                        <a:pt x="311" y="952"/>
                      </a:lnTo>
                      <a:lnTo>
                        <a:pt x="311" y="997"/>
                      </a:lnTo>
                      <a:lnTo>
                        <a:pt x="324" y="1048"/>
                      </a:lnTo>
                      <a:lnTo>
                        <a:pt x="330" y="1092"/>
                      </a:lnTo>
                      <a:lnTo>
                        <a:pt x="337" y="1149"/>
                      </a:lnTo>
                      <a:lnTo>
                        <a:pt x="330" y="1162"/>
                      </a:lnTo>
                      <a:lnTo>
                        <a:pt x="337" y="1181"/>
                      </a:lnTo>
                      <a:lnTo>
                        <a:pt x="324" y="1206"/>
                      </a:lnTo>
                      <a:lnTo>
                        <a:pt x="324" y="1276"/>
                      </a:lnTo>
                      <a:lnTo>
                        <a:pt x="324" y="1282"/>
                      </a:lnTo>
                      <a:lnTo>
                        <a:pt x="318" y="1295"/>
                      </a:lnTo>
                      <a:lnTo>
                        <a:pt x="305" y="1302"/>
                      </a:lnTo>
                      <a:lnTo>
                        <a:pt x="280" y="1308"/>
                      </a:lnTo>
                      <a:lnTo>
                        <a:pt x="267" y="1308"/>
                      </a:lnTo>
                      <a:lnTo>
                        <a:pt x="254" y="1302"/>
                      </a:lnTo>
                      <a:lnTo>
                        <a:pt x="248" y="1282"/>
                      </a:lnTo>
                      <a:lnTo>
                        <a:pt x="254" y="1257"/>
                      </a:lnTo>
                      <a:lnTo>
                        <a:pt x="261" y="1238"/>
                      </a:lnTo>
                      <a:lnTo>
                        <a:pt x="267" y="1213"/>
                      </a:lnTo>
                      <a:lnTo>
                        <a:pt x="254" y="1187"/>
                      </a:lnTo>
                      <a:lnTo>
                        <a:pt x="261" y="1168"/>
                      </a:lnTo>
                      <a:lnTo>
                        <a:pt x="242" y="1130"/>
                      </a:lnTo>
                      <a:lnTo>
                        <a:pt x="222" y="1041"/>
                      </a:lnTo>
                      <a:lnTo>
                        <a:pt x="203" y="940"/>
                      </a:lnTo>
                      <a:lnTo>
                        <a:pt x="191" y="876"/>
                      </a:lnTo>
                      <a:lnTo>
                        <a:pt x="184" y="825"/>
                      </a:lnTo>
                      <a:lnTo>
                        <a:pt x="172" y="838"/>
                      </a:lnTo>
                      <a:lnTo>
                        <a:pt x="172" y="882"/>
                      </a:lnTo>
                      <a:lnTo>
                        <a:pt x="172" y="908"/>
                      </a:lnTo>
                      <a:lnTo>
                        <a:pt x="178" y="933"/>
                      </a:lnTo>
                      <a:lnTo>
                        <a:pt x="178" y="959"/>
                      </a:lnTo>
                      <a:lnTo>
                        <a:pt x="184" y="997"/>
                      </a:lnTo>
                      <a:lnTo>
                        <a:pt x="184" y="1054"/>
                      </a:lnTo>
                      <a:lnTo>
                        <a:pt x="191" y="1098"/>
                      </a:lnTo>
                      <a:lnTo>
                        <a:pt x="197" y="1111"/>
                      </a:lnTo>
                      <a:lnTo>
                        <a:pt x="203" y="1136"/>
                      </a:lnTo>
                      <a:lnTo>
                        <a:pt x="191" y="1155"/>
                      </a:lnTo>
                      <a:lnTo>
                        <a:pt x="191" y="1194"/>
                      </a:lnTo>
                      <a:lnTo>
                        <a:pt x="172" y="1206"/>
                      </a:lnTo>
                      <a:lnTo>
                        <a:pt x="165" y="1200"/>
                      </a:lnTo>
                      <a:lnTo>
                        <a:pt x="146" y="1225"/>
                      </a:lnTo>
                      <a:lnTo>
                        <a:pt x="140" y="1238"/>
                      </a:lnTo>
                      <a:lnTo>
                        <a:pt x="134" y="1244"/>
                      </a:lnTo>
                      <a:lnTo>
                        <a:pt x="121" y="1251"/>
                      </a:lnTo>
                      <a:lnTo>
                        <a:pt x="102" y="1251"/>
                      </a:lnTo>
                      <a:lnTo>
                        <a:pt x="76" y="1238"/>
                      </a:lnTo>
                      <a:lnTo>
                        <a:pt x="70" y="1225"/>
                      </a:lnTo>
                      <a:lnTo>
                        <a:pt x="89" y="1206"/>
                      </a:lnTo>
                      <a:lnTo>
                        <a:pt x="108" y="1181"/>
                      </a:lnTo>
                      <a:lnTo>
                        <a:pt x="121" y="1162"/>
                      </a:lnTo>
                      <a:lnTo>
                        <a:pt x="121" y="1136"/>
                      </a:lnTo>
                      <a:lnTo>
                        <a:pt x="102" y="1124"/>
                      </a:lnTo>
                      <a:lnTo>
                        <a:pt x="102" y="1111"/>
                      </a:lnTo>
                      <a:lnTo>
                        <a:pt x="95" y="1060"/>
                      </a:lnTo>
                      <a:lnTo>
                        <a:pt x="89" y="1022"/>
                      </a:lnTo>
                      <a:lnTo>
                        <a:pt x="83" y="965"/>
                      </a:lnTo>
                      <a:lnTo>
                        <a:pt x="64" y="889"/>
                      </a:lnTo>
                      <a:lnTo>
                        <a:pt x="51" y="819"/>
                      </a:lnTo>
                      <a:lnTo>
                        <a:pt x="38" y="749"/>
                      </a:lnTo>
                      <a:lnTo>
                        <a:pt x="32" y="730"/>
                      </a:lnTo>
                      <a:lnTo>
                        <a:pt x="7" y="692"/>
                      </a:lnTo>
                      <a:lnTo>
                        <a:pt x="0" y="654"/>
                      </a:lnTo>
                      <a:lnTo>
                        <a:pt x="7" y="597"/>
                      </a:lnTo>
                      <a:lnTo>
                        <a:pt x="7" y="520"/>
                      </a:lnTo>
                      <a:lnTo>
                        <a:pt x="19" y="470"/>
                      </a:lnTo>
                      <a:lnTo>
                        <a:pt x="26" y="406"/>
                      </a:lnTo>
                      <a:lnTo>
                        <a:pt x="32" y="336"/>
                      </a:lnTo>
                      <a:lnTo>
                        <a:pt x="38" y="298"/>
                      </a:lnTo>
                      <a:lnTo>
                        <a:pt x="38" y="292"/>
                      </a:lnTo>
                      <a:lnTo>
                        <a:pt x="57" y="27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</p:grpSp>
          <p:sp>
            <p:nvSpPr>
              <p:cNvPr id="13332" name="Freeform 382"/>
              <p:cNvSpPr>
                <a:spLocks/>
              </p:cNvSpPr>
              <p:nvPr/>
            </p:nvSpPr>
            <p:spPr bwMode="auto">
              <a:xfrm>
                <a:off x="507477" y="1004877"/>
                <a:ext cx="758360" cy="2064112"/>
              </a:xfrm>
              <a:custGeom>
                <a:avLst/>
                <a:gdLst>
                  <a:gd name="T0" fmla="*/ 2147483647 w 133"/>
                  <a:gd name="T1" fmla="*/ 0 h 362"/>
                  <a:gd name="T2" fmla="*/ 2147483647 w 133"/>
                  <a:gd name="T3" fmla="*/ 2147483647 h 362"/>
                  <a:gd name="T4" fmla="*/ 2147483647 w 133"/>
                  <a:gd name="T5" fmla="*/ 2147483647 h 362"/>
                  <a:gd name="T6" fmla="*/ 2147483647 w 133"/>
                  <a:gd name="T7" fmla="*/ 2147483647 h 362"/>
                  <a:gd name="T8" fmla="*/ 2147483647 w 133"/>
                  <a:gd name="T9" fmla="*/ 2147483647 h 362"/>
                  <a:gd name="T10" fmla="*/ 2147483647 w 133"/>
                  <a:gd name="T11" fmla="*/ 2147483647 h 362"/>
                  <a:gd name="T12" fmla="*/ 2147483647 w 133"/>
                  <a:gd name="T13" fmla="*/ 2147483647 h 362"/>
                  <a:gd name="T14" fmla="*/ 2147483647 w 133"/>
                  <a:gd name="T15" fmla="*/ 2147483647 h 362"/>
                  <a:gd name="T16" fmla="*/ 2147483647 w 133"/>
                  <a:gd name="T17" fmla="*/ 2147483647 h 362"/>
                  <a:gd name="T18" fmla="*/ 2147483647 w 133"/>
                  <a:gd name="T19" fmla="*/ 2147483647 h 362"/>
                  <a:gd name="T20" fmla="*/ 0 w 133"/>
                  <a:gd name="T21" fmla="*/ 2147483647 h 362"/>
                  <a:gd name="T22" fmla="*/ 2147483647 w 133"/>
                  <a:gd name="T23" fmla="*/ 2147483647 h 362"/>
                  <a:gd name="T24" fmla="*/ 2147483647 w 133"/>
                  <a:gd name="T25" fmla="*/ 2147483647 h 362"/>
                  <a:gd name="T26" fmla="*/ 2147483647 w 133"/>
                  <a:gd name="T27" fmla="*/ 2147483647 h 362"/>
                  <a:gd name="T28" fmla="*/ 2147483647 w 133"/>
                  <a:gd name="T29" fmla="*/ 2147483647 h 362"/>
                  <a:gd name="T30" fmla="*/ 2147483647 w 133"/>
                  <a:gd name="T31" fmla="*/ 2147483647 h 362"/>
                  <a:gd name="T32" fmla="*/ 2147483647 w 133"/>
                  <a:gd name="T33" fmla="*/ 2147483647 h 362"/>
                  <a:gd name="T34" fmla="*/ 2147483647 w 133"/>
                  <a:gd name="T35" fmla="*/ 2147483647 h 362"/>
                  <a:gd name="T36" fmla="*/ 2147483647 w 133"/>
                  <a:gd name="T37" fmla="*/ 2147483647 h 362"/>
                  <a:gd name="T38" fmla="*/ 2147483647 w 133"/>
                  <a:gd name="T39" fmla="*/ 2147483647 h 362"/>
                  <a:gd name="T40" fmla="*/ 2147483647 w 133"/>
                  <a:gd name="T41" fmla="*/ 2147483647 h 362"/>
                  <a:gd name="T42" fmla="*/ 2147483647 w 133"/>
                  <a:gd name="T43" fmla="*/ 2147483647 h 362"/>
                  <a:gd name="T44" fmla="*/ 2147483647 w 133"/>
                  <a:gd name="T45" fmla="*/ 2147483647 h 362"/>
                  <a:gd name="T46" fmla="*/ 2147483647 w 133"/>
                  <a:gd name="T47" fmla="*/ 2147483647 h 362"/>
                  <a:gd name="T48" fmla="*/ 2147483647 w 133"/>
                  <a:gd name="T49" fmla="*/ 2147483647 h 362"/>
                  <a:gd name="T50" fmla="*/ 2147483647 w 133"/>
                  <a:gd name="T51" fmla="*/ 2147483647 h 362"/>
                  <a:gd name="T52" fmla="*/ 2147483647 w 133"/>
                  <a:gd name="T53" fmla="*/ 2147483647 h 362"/>
                  <a:gd name="T54" fmla="*/ 2147483647 w 133"/>
                  <a:gd name="T55" fmla="*/ 2147483647 h 362"/>
                  <a:gd name="T56" fmla="*/ 2147483647 w 133"/>
                  <a:gd name="T57" fmla="*/ 2147483647 h 362"/>
                  <a:gd name="T58" fmla="*/ 2147483647 w 133"/>
                  <a:gd name="T59" fmla="*/ 2147483647 h 362"/>
                  <a:gd name="T60" fmla="*/ 2147483647 w 133"/>
                  <a:gd name="T61" fmla="*/ 2147483647 h 362"/>
                  <a:gd name="T62" fmla="*/ 2147483647 w 133"/>
                  <a:gd name="T63" fmla="*/ 2147483647 h 362"/>
                  <a:gd name="T64" fmla="*/ 2147483647 w 133"/>
                  <a:gd name="T65" fmla="*/ 2147483647 h 362"/>
                  <a:gd name="T66" fmla="*/ 2147483647 w 133"/>
                  <a:gd name="T67" fmla="*/ 2147483647 h 362"/>
                  <a:gd name="T68" fmla="*/ 2147483647 w 133"/>
                  <a:gd name="T69" fmla="*/ 2147483647 h 362"/>
                  <a:gd name="T70" fmla="*/ 2147483647 w 133"/>
                  <a:gd name="T71" fmla="*/ 2147483647 h 362"/>
                  <a:gd name="T72" fmla="*/ 2147483647 w 133"/>
                  <a:gd name="T73" fmla="*/ 0 h 362"/>
                  <a:gd name="T74" fmla="*/ 2147483647 w 133"/>
                  <a:gd name="T75" fmla="*/ 0 h 36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33"/>
                  <a:gd name="T115" fmla="*/ 0 h 362"/>
                  <a:gd name="T116" fmla="*/ 133 w 133"/>
                  <a:gd name="T117" fmla="*/ 362 h 36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33" h="362">
                    <a:moveTo>
                      <a:pt x="127" y="0"/>
                    </a:moveTo>
                    <a:lnTo>
                      <a:pt x="133" y="12"/>
                    </a:lnTo>
                    <a:lnTo>
                      <a:pt x="102" y="165"/>
                    </a:lnTo>
                    <a:lnTo>
                      <a:pt x="83" y="279"/>
                    </a:lnTo>
                    <a:lnTo>
                      <a:pt x="83" y="330"/>
                    </a:lnTo>
                    <a:lnTo>
                      <a:pt x="89" y="355"/>
                    </a:lnTo>
                    <a:lnTo>
                      <a:pt x="57" y="362"/>
                    </a:lnTo>
                    <a:lnTo>
                      <a:pt x="25" y="362"/>
                    </a:lnTo>
                    <a:lnTo>
                      <a:pt x="0" y="355"/>
                    </a:lnTo>
                    <a:lnTo>
                      <a:pt x="6" y="304"/>
                    </a:lnTo>
                    <a:lnTo>
                      <a:pt x="13" y="298"/>
                    </a:lnTo>
                    <a:lnTo>
                      <a:pt x="38" y="317"/>
                    </a:lnTo>
                    <a:lnTo>
                      <a:pt x="76" y="292"/>
                    </a:lnTo>
                    <a:lnTo>
                      <a:pt x="76" y="228"/>
                    </a:lnTo>
                    <a:lnTo>
                      <a:pt x="83" y="165"/>
                    </a:lnTo>
                    <a:lnTo>
                      <a:pt x="76" y="108"/>
                    </a:lnTo>
                    <a:lnTo>
                      <a:pt x="76" y="63"/>
                    </a:lnTo>
                    <a:lnTo>
                      <a:pt x="83" y="44"/>
                    </a:lnTo>
                    <a:lnTo>
                      <a:pt x="57" y="44"/>
                    </a:lnTo>
                    <a:lnTo>
                      <a:pt x="45" y="57"/>
                    </a:lnTo>
                    <a:lnTo>
                      <a:pt x="57" y="69"/>
                    </a:lnTo>
                    <a:lnTo>
                      <a:pt x="45" y="146"/>
                    </a:lnTo>
                    <a:lnTo>
                      <a:pt x="25" y="216"/>
                    </a:lnTo>
                    <a:lnTo>
                      <a:pt x="32" y="165"/>
                    </a:lnTo>
                    <a:lnTo>
                      <a:pt x="32" y="101"/>
                    </a:lnTo>
                    <a:lnTo>
                      <a:pt x="38" y="63"/>
                    </a:lnTo>
                    <a:lnTo>
                      <a:pt x="38" y="31"/>
                    </a:lnTo>
                    <a:lnTo>
                      <a:pt x="45" y="25"/>
                    </a:lnTo>
                    <a:lnTo>
                      <a:pt x="64" y="38"/>
                    </a:lnTo>
                    <a:lnTo>
                      <a:pt x="76" y="38"/>
                    </a:lnTo>
                    <a:lnTo>
                      <a:pt x="102" y="19"/>
                    </a:lnTo>
                    <a:lnTo>
                      <a:pt x="121" y="6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3333" name="Freeform 383"/>
              <p:cNvSpPr>
                <a:spLocks/>
              </p:cNvSpPr>
              <p:nvPr/>
            </p:nvSpPr>
            <p:spPr bwMode="auto">
              <a:xfrm>
                <a:off x="2605801" y="1147428"/>
                <a:ext cx="473262" cy="1699186"/>
              </a:xfrm>
              <a:custGeom>
                <a:avLst/>
                <a:gdLst>
                  <a:gd name="T0" fmla="*/ 2147483647 w 83"/>
                  <a:gd name="T1" fmla="*/ 0 h 298"/>
                  <a:gd name="T2" fmla="*/ 2147483647 w 83"/>
                  <a:gd name="T3" fmla="*/ 2147483647 h 298"/>
                  <a:gd name="T4" fmla="*/ 2147483647 w 83"/>
                  <a:gd name="T5" fmla="*/ 2147483647 h 298"/>
                  <a:gd name="T6" fmla="*/ 2147483647 w 83"/>
                  <a:gd name="T7" fmla="*/ 2147483647 h 298"/>
                  <a:gd name="T8" fmla="*/ 2147483647 w 83"/>
                  <a:gd name="T9" fmla="*/ 2147483647 h 298"/>
                  <a:gd name="T10" fmla="*/ 2147483647 w 83"/>
                  <a:gd name="T11" fmla="*/ 2147483647 h 298"/>
                  <a:gd name="T12" fmla="*/ 2147483647 w 83"/>
                  <a:gd name="T13" fmla="*/ 2147483647 h 298"/>
                  <a:gd name="T14" fmla="*/ 2147483647 w 83"/>
                  <a:gd name="T15" fmla="*/ 2147483647 h 298"/>
                  <a:gd name="T16" fmla="*/ 2147483647 w 83"/>
                  <a:gd name="T17" fmla="*/ 2147483647 h 298"/>
                  <a:gd name="T18" fmla="*/ 2147483647 w 83"/>
                  <a:gd name="T19" fmla="*/ 2147483647 h 298"/>
                  <a:gd name="T20" fmla="*/ 2147483647 w 83"/>
                  <a:gd name="T21" fmla="*/ 2147483647 h 298"/>
                  <a:gd name="T22" fmla="*/ 2147483647 w 83"/>
                  <a:gd name="T23" fmla="*/ 2147483647 h 298"/>
                  <a:gd name="T24" fmla="*/ 2147483647 w 83"/>
                  <a:gd name="T25" fmla="*/ 2147483647 h 298"/>
                  <a:gd name="T26" fmla="*/ 2147483647 w 83"/>
                  <a:gd name="T27" fmla="*/ 2147483647 h 298"/>
                  <a:gd name="T28" fmla="*/ 2147483647 w 83"/>
                  <a:gd name="T29" fmla="*/ 2147483647 h 298"/>
                  <a:gd name="T30" fmla="*/ 2147483647 w 83"/>
                  <a:gd name="T31" fmla="*/ 2147483647 h 298"/>
                  <a:gd name="T32" fmla="*/ 0 w 83"/>
                  <a:gd name="T33" fmla="*/ 2147483647 h 298"/>
                  <a:gd name="T34" fmla="*/ 2147483647 w 83"/>
                  <a:gd name="T35" fmla="*/ 0 h 29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3"/>
                  <a:gd name="T55" fmla="*/ 0 h 298"/>
                  <a:gd name="T56" fmla="*/ 83 w 83"/>
                  <a:gd name="T57" fmla="*/ 298 h 29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3" h="298">
                    <a:moveTo>
                      <a:pt x="13" y="0"/>
                    </a:moveTo>
                    <a:lnTo>
                      <a:pt x="32" y="6"/>
                    </a:lnTo>
                    <a:lnTo>
                      <a:pt x="45" y="25"/>
                    </a:lnTo>
                    <a:lnTo>
                      <a:pt x="39" y="44"/>
                    </a:lnTo>
                    <a:lnTo>
                      <a:pt x="64" y="95"/>
                    </a:lnTo>
                    <a:lnTo>
                      <a:pt x="64" y="114"/>
                    </a:lnTo>
                    <a:lnTo>
                      <a:pt x="70" y="146"/>
                    </a:lnTo>
                    <a:lnTo>
                      <a:pt x="83" y="241"/>
                    </a:lnTo>
                    <a:lnTo>
                      <a:pt x="83" y="267"/>
                    </a:lnTo>
                    <a:lnTo>
                      <a:pt x="58" y="298"/>
                    </a:lnTo>
                    <a:lnTo>
                      <a:pt x="20" y="273"/>
                    </a:lnTo>
                    <a:lnTo>
                      <a:pt x="7" y="133"/>
                    </a:lnTo>
                    <a:lnTo>
                      <a:pt x="7" y="70"/>
                    </a:lnTo>
                    <a:lnTo>
                      <a:pt x="20" y="38"/>
                    </a:lnTo>
                    <a:lnTo>
                      <a:pt x="0" y="19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3334" name="Freeform 384"/>
              <p:cNvSpPr>
                <a:spLocks/>
              </p:cNvSpPr>
              <p:nvPr/>
            </p:nvSpPr>
            <p:spPr bwMode="auto">
              <a:xfrm>
                <a:off x="3694875" y="1039089"/>
                <a:ext cx="473265" cy="650024"/>
              </a:xfrm>
              <a:custGeom>
                <a:avLst/>
                <a:gdLst>
                  <a:gd name="T0" fmla="*/ 2147483647 w 83"/>
                  <a:gd name="T1" fmla="*/ 2147483647 h 114"/>
                  <a:gd name="T2" fmla="*/ 2147483647 w 83"/>
                  <a:gd name="T3" fmla="*/ 2147483647 h 114"/>
                  <a:gd name="T4" fmla="*/ 2147483647 w 83"/>
                  <a:gd name="T5" fmla="*/ 2147483647 h 114"/>
                  <a:gd name="T6" fmla="*/ 0 w 83"/>
                  <a:gd name="T7" fmla="*/ 2147483647 h 114"/>
                  <a:gd name="T8" fmla="*/ 2147483647 w 83"/>
                  <a:gd name="T9" fmla="*/ 2147483647 h 114"/>
                  <a:gd name="T10" fmla="*/ 2147483647 w 83"/>
                  <a:gd name="T11" fmla="*/ 2147483647 h 114"/>
                  <a:gd name="T12" fmla="*/ 2147483647 w 83"/>
                  <a:gd name="T13" fmla="*/ 2147483647 h 114"/>
                  <a:gd name="T14" fmla="*/ 2147483647 w 83"/>
                  <a:gd name="T15" fmla="*/ 2147483647 h 114"/>
                  <a:gd name="T16" fmla="*/ 2147483647 w 83"/>
                  <a:gd name="T17" fmla="*/ 2147483647 h 114"/>
                  <a:gd name="T18" fmla="*/ 2147483647 w 83"/>
                  <a:gd name="T19" fmla="*/ 0 h 114"/>
                  <a:gd name="T20" fmla="*/ 2147483647 w 83"/>
                  <a:gd name="T21" fmla="*/ 2147483647 h 114"/>
                  <a:gd name="T22" fmla="*/ 2147483647 w 83"/>
                  <a:gd name="T23" fmla="*/ 2147483647 h 114"/>
                  <a:gd name="T24" fmla="*/ 2147483647 w 83"/>
                  <a:gd name="T25" fmla="*/ 2147483647 h 114"/>
                  <a:gd name="T26" fmla="*/ 2147483647 w 83"/>
                  <a:gd name="T27" fmla="*/ 2147483647 h 1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83"/>
                  <a:gd name="T43" fmla="*/ 0 h 114"/>
                  <a:gd name="T44" fmla="*/ 83 w 83"/>
                  <a:gd name="T45" fmla="*/ 114 h 1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83" h="114">
                    <a:moveTo>
                      <a:pt x="25" y="114"/>
                    </a:moveTo>
                    <a:lnTo>
                      <a:pt x="19" y="114"/>
                    </a:lnTo>
                    <a:lnTo>
                      <a:pt x="13" y="76"/>
                    </a:lnTo>
                    <a:lnTo>
                      <a:pt x="0" y="57"/>
                    </a:lnTo>
                    <a:lnTo>
                      <a:pt x="6" y="32"/>
                    </a:lnTo>
                    <a:lnTo>
                      <a:pt x="13" y="13"/>
                    </a:lnTo>
                    <a:lnTo>
                      <a:pt x="25" y="32"/>
                    </a:lnTo>
                    <a:lnTo>
                      <a:pt x="44" y="32"/>
                    </a:lnTo>
                    <a:lnTo>
                      <a:pt x="70" y="19"/>
                    </a:lnTo>
                    <a:lnTo>
                      <a:pt x="83" y="0"/>
                    </a:lnTo>
                    <a:lnTo>
                      <a:pt x="83" y="32"/>
                    </a:lnTo>
                    <a:lnTo>
                      <a:pt x="57" y="57"/>
                    </a:lnTo>
                    <a:lnTo>
                      <a:pt x="44" y="76"/>
                    </a:lnTo>
                    <a:lnTo>
                      <a:pt x="25" y="11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592666" y="1044510"/>
              <a:ext cx="1636889" cy="435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latin typeface="HY강B" pitchFamily="18" charset="-127"/>
                  <a:ea typeface="HY강B" pitchFamily="18" charset="-127"/>
                </a:rPr>
                <a:t>FDI</a:t>
              </a:r>
              <a:r>
                <a:rPr lang="ko-KR" altLang="en-US" dirty="0" smtClean="0">
                  <a:latin typeface="HY강B" pitchFamily="18" charset="-127"/>
                  <a:ea typeface="HY강B" pitchFamily="18" charset="-127"/>
                </a:rPr>
                <a:t>의 이</a:t>
              </a:r>
              <a:r>
                <a:rPr lang="ko-KR" altLang="en-US" dirty="0">
                  <a:latin typeface="HY강B" pitchFamily="18" charset="-127"/>
                  <a:ea typeface="HY강B" pitchFamily="18" charset="-127"/>
                </a:rPr>
                <a:t>해</a:t>
              </a:r>
              <a:endParaRPr lang="en-US" altLang="ko-KR" dirty="0" smtClean="0"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43467" y="2718047"/>
              <a:ext cx="1365955" cy="435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latin typeface="HY강B" pitchFamily="18" charset="-127"/>
                  <a:ea typeface="HY강B" pitchFamily="18" charset="-127"/>
                </a:rPr>
                <a:t>GVC </a:t>
              </a:r>
              <a:r>
                <a:rPr lang="ko-KR" altLang="en-US" dirty="0" smtClean="0">
                  <a:latin typeface="HY강B" pitchFamily="18" charset="-127"/>
                  <a:ea typeface="HY강B" pitchFamily="18" charset="-127"/>
                </a:rPr>
                <a:t>활용</a:t>
              </a:r>
              <a:endParaRPr lang="ko-KR" altLang="en-US" dirty="0"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33778" y="4261368"/>
              <a:ext cx="1354666" cy="435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latin typeface="HY강B" pitchFamily="18" charset="-127"/>
                  <a:ea typeface="HY강B" pitchFamily="18" charset="-127"/>
                </a:rPr>
                <a:t>OLI </a:t>
              </a:r>
              <a:r>
                <a:rPr lang="ko-KR" altLang="en-US" dirty="0" smtClean="0">
                  <a:latin typeface="HY강B" pitchFamily="18" charset="-127"/>
                  <a:ea typeface="HY강B" pitchFamily="18" charset="-127"/>
                </a:rPr>
                <a:t>활용</a:t>
              </a:r>
              <a:endParaRPr lang="ko-KR" altLang="en-US" dirty="0"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067814" y="1025791"/>
              <a:ext cx="1388533" cy="435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latin typeface="HY강B" pitchFamily="18" charset="-127"/>
                  <a:ea typeface="HY강B" pitchFamily="18" charset="-127"/>
                </a:rPr>
                <a:t>ABCD </a:t>
              </a:r>
              <a:r>
                <a:rPr lang="ko-KR" altLang="en-US" dirty="0" smtClean="0">
                  <a:latin typeface="HY강B" pitchFamily="18" charset="-127"/>
                  <a:ea typeface="HY강B" pitchFamily="18" charset="-127"/>
                </a:rPr>
                <a:t>강점</a:t>
              </a:r>
              <a:endParaRPr lang="ko-KR" altLang="en-US" dirty="0"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170208" y="2675116"/>
              <a:ext cx="1478844" cy="435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HY강B" pitchFamily="18" charset="-127"/>
                  <a:ea typeface="HY강B" pitchFamily="18" charset="-127"/>
                </a:rPr>
                <a:t>해양강국</a:t>
              </a:r>
              <a:endParaRPr lang="ko-KR" altLang="en-US" dirty="0"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170208" y="4283946"/>
              <a:ext cx="1183745" cy="435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HY강B" pitchFamily="18" charset="-127"/>
                  <a:ea typeface="HY강B" pitchFamily="18" charset="-127"/>
                </a:rPr>
                <a:t>공정혁신</a:t>
              </a:r>
              <a:endParaRPr lang="ko-KR" altLang="en-US" dirty="0">
                <a:latin typeface="HY강B" pitchFamily="18" charset="-127"/>
                <a:ea typeface="HY강B" pitchFamily="18" charset="-127"/>
              </a:endParaRPr>
            </a:p>
          </p:txBody>
        </p:sp>
      </p:grpSp>
      <p:sp>
        <p:nvSpPr>
          <p:cNvPr id="143" name="TextBox 142"/>
          <p:cNvSpPr txBox="1"/>
          <p:nvPr/>
        </p:nvSpPr>
        <p:spPr>
          <a:xfrm>
            <a:off x="790222" y="4561652"/>
            <a:ext cx="1034838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000" b="1" dirty="0">
                <a:solidFill>
                  <a:srgbClr val="FF0000"/>
                </a:solidFill>
              </a:rPr>
              <a:t>OLI </a:t>
            </a:r>
            <a:r>
              <a:rPr lang="ko-KR" altLang="en-US" sz="2000" b="1" dirty="0">
                <a:solidFill>
                  <a:srgbClr val="FF0000"/>
                </a:solidFill>
              </a:rPr>
              <a:t>관점에서 투자자의 투자가능성을 검토 후 </a:t>
            </a:r>
            <a:r>
              <a:rPr lang="ko-KR" altLang="en-US" sz="3200" b="1" dirty="0" err="1" smtClean="0">
                <a:solidFill>
                  <a:srgbClr val="FF0000"/>
                </a:solidFill>
              </a:rPr>
              <a:t>타게팅</a:t>
            </a:r>
            <a:r>
              <a:rPr lang="en-US" altLang="ko-KR" sz="2000" b="1" dirty="0">
                <a:solidFill>
                  <a:srgbClr val="FF0000"/>
                </a:solidFill>
              </a:rPr>
              <a:t> </a:t>
            </a:r>
            <a:r>
              <a:rPr lang="en-US" altLang="ko-KR" sz="2000" b="1" dirty="0" smtClean="0">
                <a:solidFill>
                  <a:srgbClr val="FF0000"/>
                </a:solidFill>
              </a:rPr>
              <a:t>+</a:t>
            </a:r>
            <a:endParaRPr lang="ko-KR" altLang="en-US" sz="2000" b="1" dirty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solidFill>
                  <a:srgbClr val="FF0000"/>
                </a:solidFill>
              </a:rPr>
              <a:t>투자기업의 </a:t>
            </a:r>
            <a:r>
              <a:rPr lang="en-US" altLang="ko-KR" sz="2000" b="1" dirty="0" smtClean="0">
                <a:solidFill>
                  <a:srgbClr val="FF0000"/>
                </a:solidFill>
              </a:rPr>
              <a:t>GVC</a:t>
            </a:r>
            <a:r>
              <a:rPr lang="ko-KR" altLang="en-US" sz="2000" b="1" dirty="0" smtClean="0">
                <a:solidFill>
                  <a:srgbClr val="FF0000"/>
                </a:solidFill>
              </a:rPr>
              <a:t>와 한국이 가진 강점을 활용한 </a:t>
            </a:r>
            <a:r>
              <a:rPr lang="ko-KR" altLang="en-US" sz="3200" b="1" dirty="0" err="1" smtClean="0">
                <a:solidFill>
                  <a:srgbClr val="FF0000"/>
                </a:solidFill>
              </a:rPr>
              <a:t>타게팅</a:t>
            </a:r>
            <a:r>
              <a:rPr lang="ko-KR" altLang="en-US" sz="2800" b="1" dirty="0" smtClean="0">
                <a:solidFill>
                  <a:srgbClr val="FF0000"/>
                </a:solidFill>
              </a:rPr>
              <a:t> </a:t>
            </a:r>
            <a:r>
              <a:rPr lang="en-US" altLang="ko-KR" sz="2800" b="1" dirty="0">
                <a:solidFill>
                  <a:srgbClr val="FF0000"/>
                </a:solidFill>
              </a:rPr>
              <a:t>=</a:t>
            </a:r>
            <a:endParaRPr lang="en-US" altLang="ko-KR" sz="28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ko-KR" altLang="en-US" sz="2800" b="1" dirty="0" smtClean="0">
                <a:solidFill>
                  <a:srgbClr val="FF0000"/>
                </a:solidFill>
              </a:rPr>
              <a:t>국내 지역별 산업 클러스터를 활용한 투자유치</a:t>
            </a:r>
            <a:endParaRPr lang="en-US" altLang="ko-KR" sz="28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145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519" y="105458"/>
            <a:ext cx="200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결론</a:t>
            </a:r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142" name="직선 연결선 141"/>
          <p:cNvCxnSpPr/>
          <p:nvPr/>
        </p:nvCxnSpPr>
        <p:spPr>
          <a:xfrm>
            <a:off x="0" y="523897"/>
            <a:ext cx="1219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5" name="그룹 24"/>
          <p:cNvGrpSpPr/>
          <p:nvPr/>
        </p:nvGrpSpPr>
        <p:grpSpPr>
          <a:xfrm>
            <a:off x="533400" y="707132"/>
            <a:ext cx="11118851" cy="3554236"/>
            <a:chOff x="400050" y="707132"/>
            <a:chExt cx="8339138" cy="4311650"/>
          </a:xfrm>
        </p:grpSpPr>
        <p:grpSp>
          <p:nvGrpSpPr>
            <p:cNvPr id="13314" name="Group 16"/>
            <p:cNvGrpSpPr>
              <a:grpSpLocks/>
            </p:cNvGrpSpPr>
            <p:nvPr/>
          </p:nvGrpSpPr>
          <p:grpSpPr bwMode="auto">
            <a:xfrm flipH="1">
              <a:off x="6205538" y="1277045"/>
              <a:ext cx="579437" cy="3292475"/>
              <a:chOff x="2354580" y="1417622"/>
              <a:chExt cx="579120" cy="3291840"/>
            </a:xfrm>
          </p:grpSpPr>
          <p:sp>
            <p:nvSpPr>
              <p:cNvPr id="6" name="Line 33"/>
              <p:cNvSpPr>
                <a:spLocks noChangeShapeType="1"/>
              </p:cNvSpPr>
              <p:nvPr/>
            </p:nvSpPr>
            <p:spPr bwMode="auto">
              <a:xfrm rot="5400000">
                <a:off x="1287780" y="3063542"/>
                <a:ext cx="3291840" cy="0"/>
              </a:xfrm>
              <a:prstGeom prst="line">
                <a:avLst/>
              </a:prstGeom>
              <a:noFill/>
              <a:ln w="19050">
                <a:solidFill>
                  <a:srgbClr val="D7D8D9">
                    <a:lumMod val="25000"/>
                  </a:srgb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Text" lastClr="000000"/>
                  </a:solidFill>
                  <a:latin typeface="Arial" pitchFamily="34" charset="0"/>
                  <a:ea typeface="ＭＳ Ｐゴシック" pitchFamily="-65" charset="-128"/>
                  <a:cs typeface="ＭＳ Ｐゴシック" pitchFamily="-65" charset="-128"/>
                </a:endParaRPr>
              </a:p>
            </p:txBody>
          </p:sp>
          <p:sp>
            <p:nvSpPr>
              <p:cNvPr id="7" name="Line 33"/>
              <p:cNvSpPr>
                <a:spLocks noChangeShapeType="1"/>
              </p:cNvSpPr>
              <p:nvPr/>
            </p:nvSpPr>
            <p:spPr bwMode="auto">
              <a:xfrm>
                <a:off x="2354580" y="1427145"/>
                <a:ext cx="548975" cy="0"/>
              </a:xfrm>
              <a:prstGeom prst="line">
                <a:avLst/>
              </a:prstGeom>
              <a:noFill/>
              <a:ln w="19050">
                <a:solidFill>
                  <a:srgbClr val="D7D8D9">
                    <a:lumMod val="25000"/>
                  </a:srgb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Text" lastClr="000000"/>
                  </a:solidFill>
                  <a:latin typeface="Arial" pitchFamily="34" charset="0"/>
                  <a:ea typeface="+mn-ea"/>
                </a:endParaRPr>
              </a:p>
            </p:txBody>
          </p:sp>
          <p:sp>
            <p:nvSpPr>
              <p:cNvPr id="8" name="Line 33"/>
              <p:cNvSpPr>
                <a:spLocks noChangeShapeType="1"/>
              </p:cNvSpPr>
              <p:nvPr/>
            </p:nvSpPr>
            <p:spPr bwMode="auto">
              <a:xfrm>
                <a:off x="2354580" y="4680893"/>
                <a:ext cx="548975" cy="0"/>
              </a:xfrm>
              <a:prstGeom prst="line">
                <a:avLst/>
              </a:prstGeom>
              <a:noFill/>
              <a:ln w="19050">
                <a:solidFill>
                  <a:srgbClr val="D7D8D9">
                    <a:lumMod val="25000"/>
                  </a:srgb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Text" lastClr="000000"/>
                  </a:solidFill>
                  <a:latin typeface="Arial" pitchFamily="34" charset="0"/>
                  <a:ea typeface="+mn-ea"/>
                </a:endParaRPr>
              </a:p>
            </p:txBody>
          </p:sp>
          <p:sp>
            <p:nvSpPr>
              <p:cNvPr id="9" name="Line 33"/>
              <p:cNvSpPr>
                <a:spLocks noChangeShapeType="1"/>
              </p:cNvSpPr>
              <p:nvPr/>
            </p:nvSpPr>
            <p:spPr bwMode="auto">
              <a:xfrm>
                <a:off x="2354580" y="3000054"/>
                <a:ext cx="548975" cy="0"/>
              </a:xfrm>
              <a:prstGeom prst="line">
                <a:avLst/>
              </a:prstGeom>
              <a:noFill/>
              <a:ln w="19050">
                <a:solidFill>
                  <a:srgbClr val="D7D8D9">
                    <a:lumMod val="25000"/>
                  </a:srgb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Text" lastClr="000000"/>
                  </a:solidFill>
                  <a:latin typeface="Arial" pitchFamily="34" charset="0"/>
                  <a:ea typeface="+mn-ea"/>
                </a:endParaRPr>
              </a:p>
            </p:txBody>
          </p:sp>
        </p:grpSp>
        <p:grpSp>
          <p:nvGrpSpPr>
            <p:cNvPr id="13315" name="Group 15"/>
            <p:cNvGrpSpPr>
              <a:grpSpLocks/>
            </p:cNvGrpSpPr>
            <p:nvPr/>
          </p:nvGrpSpPr>
          <p:grpSpPr bwMode="auto">
            <a:xfrm>
              <a:off x="2354263" y="1277045"/>
              <a:ext cx="3867150" cy="3292475"/>
              <a:chOff x="2354580" y="1417622"/>
              <a:chExt cx="3866186" cy="3291840"/>
            </a:xfrm>
          </p:grpSpPr>
          <p:sp>
            <p:nvSpPr>
              <p:cNvPr id="11" name="Line 33"/>
              <p:cNvSpPr>
                <a:spLocks noChangeShapeType="1"/>
              </p:cNvSpPr>
              <p:nvPr/>
            </p:nvSpPr>
            <p:spPr bwMode="auto">
              <a:xfrm rot="5400000">
                <a:off x="1287952" y="3063542"/>
                <a:ext cx="3291840" cy="0"/>
              </a:xfrm>
              <a:prstGeom prst="line">
                <a:avLst/>
              </a:prstGeom>
              <a:noFill/>
              <a:ln w="19050">
                <a:solidFill>
                  <a:srgbClr val="D7D8D9">
                    <a:lumMod val="25000"/>
                  </a:srgb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Text" lastClr="000000"/>
                  </a:solidFill>
                  <a:latin typeface="Arial" pitchFamily="34" charset="0"/>
                  <a:ea typeface="ＭＳ Ｐゴシック" pitchFamily="-65" charset="-128"/>
                  <a:cs typeface="ＭＳ Ｐゴシック" pitchFamily="-65" charset="-128"/>
                </a:endParaRPr>
              </a:p>
            </p:txBody>
          </p:sp>
          <p:sp>
            <p:nvSpPr>
              <p:cNvPr id="12" name="Line 33"/>
              <p:cNvSpPr>
                <a:spLocks noChangeShapeType="1"/>
              </p:cNvSpPr>
              <p:nvPr/>
            </p:nvSpPr>
            <p:spPr bwMode="auto">
              <a:xfrm>
                <a:off x="2354580" y="1427145"/>
                <a:ext cx="549138" cy="0"/>
              </a:xfrm>
              <a:prstGeom prst="line">
                <a:avLst/>
              </a:prstGeom>
              <a:noFill/>
              <a:ln w="19050">
                <a:solidFill>
                  <a:srgbClr val="D7D8D9">
                    <a:lumMod val="25000"/>
                  </a:srgb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Text" lastClr="000000"/>
                  </a:solidFill>
                  <a:latin typeface="Arial" pitchFamily="34" charset="0"/>
                  <a:ea typeface="+mn-ea"/>
                </a:endParaRPr>
              </a:p>
            </p:txBody>
          </p:sp>
          <p:sp>
            <p:nvSpPr>
              <p:cNvPr id="13" name="Line 33"/>
              <p:cNvSpPr>
                <a:spLocks noChangeShapeType="1"/>
              </p:cNvSpPr>
              <p:nvPr/>
            </p:nvSpPr>
            <p:spPr bwMode="auto">
              <a:xfrm>
                <a:off x="2354580" y="4680893"/>
                <a:ext cx="549138" cy="0"/>
              </a:xfrm>
              <a:prstGeom prst="line">
                <a:avLst/>
              </a:prstGeom>
              <a:noFill/>
              <a:ln w="19050">
                <a:solidFill>
                  <a:srgbClr val="D7D8D9">
                    <a:lumMod val="25000"/>
                  </a:srgb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Text" lastClr="000000"/>
                  </a:solidFill>
                  <a:latin typeface="Arial" pitchFamily="34" charset="0"/>
                  <a:ea typeface="+mn-ea"/>
                </a:endParaRPr>
              </a:p>
            </p:txBody>
          </p:sp>
          <p:sp>
            <p:nvSpPr>
              <p:cNvPr id="14" name="Line 33"/>
              <p:cNvSpPr>
                <a:spLocks noChangeShapeType="1"/>
              </p:cNvSpPr>
              <p:nvPr/>
            </p:nvSpPr>
            <p:spPr bwMode="auto">
              <a:xfrm>
                <a:off x="2354580" y="3000054"/>
                <a:ext cx="549138" cy="0"/>
              </a:xfrm>
              <a:prstGeom prst="line">
                <a:avLst/>
              </a:prstGeom>
              <a:noFill/>
              <a:ln w="19050">
                <a:solidFill>
                  <a:srgbClr val="D7D8D9">
                    <a:lumMod val="25000"/>
                  </a:srgb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Text" lastClr="000000"/>
                  </a:solidFill>
                  <a:latin typeface="Arial" pitchFamily="34" charset="0"/>
                  <a:ea typeface="+mn-ea"/>
                </a:endParaRPr>
              </a:p>
            </p:txBody>
          </p:sp>
          <p:sp>
            <p:nvSpPr>
              <p:cNvPr id="15" name="Line 33"/>
              <p:cNvSpPr>
                <a:spLocks noChangeShapeType="1"/>
              </p:cNvSpPr>
              <p:nvPr/>
            </p:nvSpPr>
            <p:spPr bwMode="auto">
              <a:xfrm>
                <a:off x="2929112" y="3000054"/>
                <a:ext cx="3291654" cy="0"/>
              </a:xfrm>
              <a:prstGeom prst="line">
                <a:avLst/>
              </a:prstGeom>
              <a:noFill/>
              <a:ln w="19050">
                <a:solidFill>
                  <a:srgbClr val="D7D8D9">
                    <a:lumMod val="25000"/>
                  </a:srgb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Text" lastClr="000000"/>
                  </a:solidFill>
                  <a:latin typeface="Arial" pitchFamily="34" charset="0"/>
                  <a:ea typeface="+mn-ea"/>
                </a:endParaRPr>
              </a:p>
            </p:txBody>
          </p:sp>
        </p:grp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6784975" y="707132"/>
              <a:ext cx="1954213" cy="1119188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95000"/>
                  </a:schemeClr>
                </a:gs>
                <a:gs pos="74000">
                  <a:schemeClr val="bg1">
                    <a:lumMod val="65000"/>
                  </a:schemeClr>
                </a:gs>
              </a:gsLst>
              <a:lin ang="5400000"/>
            </a:gradFill>
            <a:ln w="952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000000"/>
                </a:solidFill>
                <a:ea typeface="ＭＳ Ｐゴシック" pitchFamily="-109" charset="-128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6784975" y="2335907"/>
              <a:ext cx="1954213" cy="1119188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95000"/>
                  </a:schemeClr>
                </a:gs>
                <a:gs pos="74000">
                  <a:schemeClr val="bg1">
                    <a:lumMod val="65000"/>
                  </a:schemeClr>
                </a:gs>
              </a:gsLst>
              <a:lin ang="5400000"/>
            </a:gradFill>
            <a:ln w="952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000000"/>
                </a:solidFill>
                <a:ea typeface="ＭＳ Ｐゴシック" pitchFamily="-109" charset="-128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6784975" y="3899595"/>
              <a:ext cx="1954213" cy="1119187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95000"/>
                  </a:schemeClr>
                </a:gs>
                <a:gs pos="74000">
                  <a:schemeClr val="bg1">
                    <a:lumMod val="65000"/>
                  </a:schemeClr>
                </a:gs>
              </a:gsLst>
              <a:lin ang="5400000"/>
            </a:gradFill>
            <a:ln w="952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000000"/>
                </a:solidFill>
                <a:ea typeface="ＭＳ Ｐゴシック" pitchFamily="-109" charset="-128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400050" y="707132"/>
              <a:ext cx="1954213" cy="1119188"/>
            </a:xfrm>
            <a:prstGeom prst="rect">
              <a:avLst/>
            </a:prstGeom>
            <a:gradFill rotWithShape="0">
              <a:gsLst>
                <a:gs pos="0">
                  <a:srgbClr val="70ECF7"/>
                </a:gs>
                <a:gs pos="100000">
                  <a:srgbClr val="002060"/>
                </a:gs>
              </a:gsLst>
              <a:lin ang="5400000"/>
            </a:gradFill>
            <a:ln w="9525">
              <a:solidFill>
                <a:srgbClr val="002060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400050" y="2335907"/>
              <a:ext cx="1954213" cy="1119188"/>
            </a:xfrm>
            <a:prstGeom prst="rect">
              <a:avLst/>
            </a:prstGeom>
            <a:gradFill rotWithShape="0">
              <a:gsLst>
                <a:gs pos="0">
                  <a:srgbClr val="70ECF7"/>
                </a:gs>
                <a:gs pos="100000">
                  <a:srgbClr val="002060"/>
                </a:gs>
              </a:gsLst>
              <a:lin ang="5400000"/>
            </a:gradFill>
            <a:ln w="9525">
              <a:solidFill>
                <a:srgbClr val="002060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ＭＳ Ｐゴシック" pitchFamily="-109" charset="-128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400050" y="3899595"/>
              <a:ext cx="1954213" cy="1119187"/>
            </a:xfrm>
            <a:prstGeom prst="rect">
              <a:avLst/>
            </a:prstGeom>
            <a:gradFill rotWithShape="0">
              <a:gsLst>
                <a:gs pos="0">
                  <a:srgbClr val="70ECF7"/>
                </a:gs>
                <a:gs pos="100000">
                  <a:srgbClr val="002060"/>
                </a:gs>
              </a:gsLst>
              <a:lin ang="5400000"/>
            </a:gradFill>
            <a:ln w="9525">
              <a:solidFill>
                <a:srgbClr val="002060"/>
              </a:solidFill>
              <a:round/>
              <a:headEnd/>
              <a:tailEnd/>
            </a:ln>
            <a:effectLst>
              <a:outerShdw blurRad="635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ＭＳ Ｐゴシック" pitchFamily="-109" charset="-128"/>
              </a:endParaRPr>
            </a:p>
          </p:txBody>
        </p:sp>
        <p:grpSp>
          <p:nvGrpSpPr>
            <p:cNvPr id="13328" name="Gruppe 291"/>
            <p:cNvGrpSpPr>
              <a:grpSpLocks/>
            </p:cNvGrpSpPr>
            <p:nvPr/>
          </p:nvGrpSpPr>
          <p:grpSpPr bwMode="auto">
            <a:xfrm>
              <a:off x="3735388" y="1329432"/>
              <a:ext cx="1682750" cy="3105150"/>
              <a:chOff x="0" y="-1241698"/>
              <a:chExt cx="5000628" cy="9231488"/>
            </a:xfrm>
          </p:grpSpPr>
          <p:grpSp>
            <p:nvGrpSpPr>
              <p:cNvPr id="5" name="Gruppe 111"/>
              <p:cNvGrpSpPr/>
              <p:nvPr/>
            </p:nvGrpSpPr>
            <p:grpSpPr>
              <a:xfrm>
                <a:off x="36" y="-1241643"/>
                <a:ext cx="5000644" cy="9231529"/>
                <a:chOff x="3295650" y="3451225"/>
                <a:chExt cx="1392238" cy="2570163"/>
              </a:xfrm>
              <a:solidFill>
                <a:schemeClr val="tx1"/>
              </a:solidFill>
            </p:grpSpPr>
            <p:sp>
              <p:nvSpPr>
                <p:cNvPr id="35" name="Freeform 207"/>
                <p:cNvSpPr>
                  <a:spLocks/>
                </p:cNvSpPr>
                <p:nvPr/>
              </p:nvSpPr>
              <p:spPr bwMode="auto">
                <a:xfrm>
                  <a:off x="4586288" y="4176713"/>
                  <a:ext cx="30162" cy="30162"/>
                </a:xfrm>
                <a:custGeom>
                  <a:avLst/>
                  <a:gdLst>
                    <a:gd name="T0" fmla="*/ 20637 w 19"/>
                    <a:gd name="T1" fmla="*/ 0 h 19"/>
                    <a:gd name="T2" fmla="*/ 20637 w 19"/>
                    <a:gd name="T3" fmla="*/ 0 h 19"/>
                    <a:gd name="T4" fmla="*/ 20637 w 19"/>
                    <a:gd name="T5" fmla="*/ 9525 h 19"/>
                    <a:gd name="T6" fmla="*/ 9525 w 19"/>
                    <a:gd name="T7" fmla="*/ 9525 h 19"/>
                    <a:gd name="T8" fmla="*/ 0 w 19"/>
                    <a:gd name="T9" fmla="*/ 0 h 19"/>
                    <a:gd name="T10" fmla="*/ 0 w 19"/>
                    <a:gd name="T11" fmla="*/ 0 h 19"/>
                    <a:gd name="T12" fmla="*/ 0 w 19"/>
                    <a:gd name="T13" fmla="*/ 30162 h 19"/>
                    <a:gd name="T14" fmla="*/ 0 w 19"/>
                    <a:gd name="T15" fmla="*/ 30162 h 19"/>
                    <a:gd name="T16" fmla="*/ 9525 w 19"/>
                    <a:gd name="T17" fmla="*/ 30162 h 19"/>
                    <a:gd name="T18" fmla="*/ 30162 w 19"/>
                    <a:gd name="T19" fmla="*/ 20637 h 19"/>
                    <a:gd name="T20" fmla="*/ 30162 w 19"/>
                    <a:gd name="T21" fmla="*/ 9525 h 19"/>
                    <a:gd name="T22" fmla="*/ 20637 w 19"/>
                    <a:gd name="T23" fmla="*/ 0 h 19"/>
                    <a:gd name="T24" fmla="*/ 20637 w 19"/>
                    <a:gd name="T25" fmla="*/ 0 h 1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9"/>
                    <a:gd name="T40" fmla="*/ 0 h 19"/>
                    <a:gd name="T41" fmla="*/ 19 w 19"/>
                    <a:gd name="T42" fmla="*/ 19 h 19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9" h="19">
                      <a:moveTo>
                        <a:pt x="13" y="0"/>
                      </a:moveTo>
                      <a:lnTo>
                        <a:pt x="13" y="0"/>
                      </a:lnTo>
                      <a:lnTo>
                        <a:pt x="13" y="6"/>
                      </a:lnTo>
                      <a:lnTo>
                        <a:pt x="6" y="6"/>
                      </a:lnTo>
                      <a:lnTo>
                        <a:pt x="0" y="0"/>
                      </a:lnTo>
                      <a:lnTo>
                        <a:pt x="0" y="19"/>
                      </a:lnTo>
                      <a:lnTo>
                        <a:pt x="6" y="19"/>
                      </a:lnTo>
                      <a:lnTo>
                        <a:pt x="19" y="13"/>
                      </a:lnTo>
                      <a:lnTo>
                        <a:pt x="19" y="6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36" name="Freeform 212"/>
                <p:cNvSpPr>
                  <a:spLocks/>
                </p:cNvSpPr>
                <p:nvPr/>
              </p:nvSpPr>
              <p:spPr bwMode="auto">
                <a:xfrm>
                  <a:off x="4465638" y="4348163"/>
                  <a:ext cx="80962" cy="20637"/>
                </a:xfrm>
                <a:custGeom>
                  <a:avLst/>
                  <a:gdLst>
                    <a:gd name="T0" fmla="*/ 0 w 51"/>
                    <a:gd name="T1" fmla="*/ 0 h 13"/>
                    <a:gd name="T2" fmla="*/ 0 w 51"/>
                    <a:gd name="T3" fmla="*/ 0 h 13"/>
                    <a:gd name="T4" fmla="*/ 0 w 51"/>
                    <a:gd name="T5" fmla="*/ 9525 h 13"/>
                    <a:gd name="T6" fmla="*/ 9525 w 51"/>
                    <a:gd name="T7" fmla="*/ 20637 h 13"/>
                    <a:gd name="T8" fmla="*/ 30162 w 51"/>
                    <a:gd name="T9" fmla="*/ 20637 h 13"/>
                    <a:gd name="T10" fmla="*/ 50800 w 51"/>
                    <a:gd name="T11" fmla="*/ 20637 h 13"/>
                    <a:gd name="T12" fmla="*/ 80962 w 51"/>
                    <a:gd name="T13" fmla="*/ 20637 h 13"/>
                    <a:gd name="T14" fmla="*/ 80962 w 51"/>
                    <a:gd name="T15" fmla="*/ 20637 h 13"/>
                    <a:gd name="T16" fmla="*/ 80962 w 51"/>
                    <a:gd name="T17" fmla="*/ 9525 h 13"/>
                    <a:gd name="T18" fmla="*/ 69850 w 51"/>
                    <a:gd name="T19" fmla="*/ 0 h 13"/>
                    <a:gd name="T20" fmla="*/ 39687 w 51"/>
                    <a:gd name="T21" fmla="*/ 0 h 13"/>
                    <a:gd name="T22" fmla="*/ 9525 w 51"/>
                    <a:gd name="T23" fmla="*/ 0 h 13"/>
                    <a:gd name="T24" fmla="*/ 0 w 51"/>
                    <a:gd name="T25" fmla="*/ 0 h 13"/>
                    <a:gd name="T26" fmla="*/ 0 w 51"/>
                    <a:gd name="T27" fmla="*/ 0 h 13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51"/>
                    <a:gd name="T43" fmla="*/ 0 h 13"/>
                    <a:gd name="T44" fmla="*/ 51 w 51"/>
                    <a:gd name="T45" fmla="*/ 13 h 13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51" h="1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6" y="13"/>
                      </a:lnTo>
                      <a:lnTo>
                        <a:pt x="19" y="13"/>
                      </a:lnTo>
                      <a:lnTo>
                        <a:pt x="32" y="13"/>
                      </a:lnTo>
                      <a:lnTo>
                        <a:pt x="51" y="13"/>
                      </a:lnTo>
                      <a:lnTo>
                        <a:pt x="51" y="6"/>
                      </a:lnTo>
                      <a:lnTo>
                        <a:pt x="44" y="0"/>
                      </a:lnTo>
                      <a:lnTo>
                        <a:pt x="25" y="0"/>
                      </a:lnTo>
                      <a:lnTo>
                        <a:pt x="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37" name="Freeform 214"/>
                <p:cNvSpPr>
                  <a:spLocks/>
                </p:cNvSpPr>
                <p:nvPr/>
              </p:nvSpPr>
              <p:spPr bwMode="auto">
                <a:xfrm>
                  <a:off x="4475163" y="4378325"/>
                  <a:ext cx="71437" cy="30163"/>
                </a:xfrm>
                <a:custGeom>
                  <a:avLst/>
                  <a:gdLst>
                    <a:gd name="T0" fmla="*/ 0 w 45"/>
                    <a:gd name="T1" fmla="*/ 0 h 19"/>
                    <a:gd name="T2" fmla="*/ 0 w 45"/>
                    <a:gd name="T3" fmla="*/ 0 h 19"/>
                    <a:gd name="T4" fmla="*/ 0 w 45"/>
                    <a:gd name="T5" fmla="*/ 30163 h 19"/>
                    <a:gd name="T6" fmla="*/ 0 w 45"/>
                    <a:gd name="T7" fmla="*/ 30163 h 19"/>
                    <a:gd name="T8" fmla="*/ 41275 w 45"/>
                    <a:gd name="T9" fmla="*/ 20638 h 19"/>
                    <a:gd name="T10" fmla="*/ 71437 w 45"/>
                    <a:gd name="T11" fmla="*/ 20638 h 19"/>
                    <a:gd name="T12" fmla="*/ 71437 w 45"/>
                    <a:gd name="T13" fmla="*/ 20638 h 19"/>
                    <a:gd name="T14" fmla="*/ 60325 w 45"/>
                    <a:gd name="T15" fmla="*/ 0 h 19"/>
                    <a:gd name="T16" fmla="*/ 41275 w 45"/>
                    <a:gd name="T17" fmla="*/ 0 h 19"/>
                    <a:gd name="T18" fmla="*/ 0 w 45"/>
                    <a:gd name="T19" fmla="*/ 0 h 19"/>
                    <a:gd name="T20" fmla="*/ 0 w 45"/>
                    <a:gd name="T21" fmla="*/ 0 h 1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45"/>
                    <a:gd name="T34" fmla="*/ 0 h 19"/>
                    <a:gd name="T35" fmla="*/ 45 w 45"/>
                    <a:gd name="T36" fmla="*/ 19 h 19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45" h="1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9"/>
                      </a:lnTo>
                      <a:lnTo>
                        <a:pt x="26" y="13"/>
                      </a:lnTo>
                      <a:lnTo>
                        <a:pt x="45" y="13"/>
                      </a:lnTo>
                      <a:lnTo>
                        <a:pt x="38" y="0"/>
                      </a:lnTo>
                      <a:lnTo>
                        <a:pt x="2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38" name="Freeform 216"/>
                <p:cNvSpPr>
                  <a:spLocks/>
                </p:cNvSpPr>
                <p:nvPr/>
              </p:nvSpPr>
              <p:spPr bwMode="auto">
                <a:xfrm>
                  <a:off x="4465638" y="4408488"/>
                  <a:ext cx="60325" cy="20637"/>
                </a:xfrm>
                <a:custGeom>
                  <a:avLst/>
                  <a:gdLst>
                    <a:gd name="T0" fmla="*/ 60325 w 38"/>
                    <a:gd name="T1" fmla="*/ 20637 h 13"/>
                    <a:gd name="T2" fmla="*/ 60325 w 38"/>
                    <a:gd name="T3" fmla="*/ 20637 h 13"/>
                    <a:gd name="T4" fmla="*/ 60325 w 38"/>
                    <a:gd name="T5" fmla="*/ 11112 h 13"/>
                    <a:gd name="T6" fmla="*/ 50800 w 38"/>
                    <a:gd name="T7" fmla="*/ 0 h 13"/>
                    <a:gd name="T8" fmla="*/ 30163 w 38"/>
                    <a:gd name="T9" fmla="*/ 0 h 13"/>
                    <a:gd name="T10" fmla="*/ 0 w 38"/>
                    <a:gd name="T11" fmla="*/ 0 h 13"/>
                    <a:gd name="T12" fmla="*/ 0 w 38"/>
                    <a:gd name="T13" fmla="*/ 11112 h 13"/>
                    <a:gd name="T14" fmla="*/ 0 w 38"/>
                    <a:gd name="T15" fmla="*/ 20637 h 13"/>
                    <a:gd name="T16" fmla="*/ 0 w 38"/>
                    <a:gd name="T17" fmla="*/ 20637 h 13"/>
                    <a:gd name="T18" fmla="*/ 9525 w 38"/>
                    <a:gd name="T19" fmla="*/ 20637 h 13"/>
                    <a:gd name="T20" fmla="*/ 30163 w 38"/>
                    <a:gd name="T21" fmla="*/ 20637 h 13"/>
                    <a:gd name="T22" fmla="*/ 50800 w 38"/>
                    <a:gd name="T23" fmla="*/ 11112 h 13"/>
                    <a:gd name="T24" fmla="*/ 60325 w 38"/>
                    <a:gd name="T25" fmla="*/ 20637 h 13"/>
                    <a:gd name="T26" fmla="*/ 60325 w 38"/>
                    <a:gd name="T27" fmla="*/ 20637 h 13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38"/>
                    <a:gd name="T43" fmla="*/ 0 h 13"/>
                    <a:gd name="T44" fmla="*/ 38 w 38"/>
                    <a:gd name="T45" fmla="*/ 13 h 13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38" h="13">
                      <a:moveTo>
                        <a:pt x="38" y="13"/>
                      </a:moveTo>
                      <a:lnTo>
                        <a:pt x="38" y="13"/>
                      </a:lnTo>
                      <a:lnTo>
                        <a:pt x="38" y="7"/>
                      </a:lnTo>
                      <a:lnTo>
                        <a:pt x="32" y="0"/>
                      </a:lnTo>
                      <a:lnTo>
                        <a:pt x="19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13"/>
                      </a:lnTo>
                      <a:lnTo>
                        <a:pt x="6" y="13"/>
                      </a:lnTo>
                      <a:lnTo>
                        <a:pt x="19" y="13"/>
                      </a:lnTo>
                      <a:lnTo>
                        <a:pt x="32" y="7"/>
                      </a:lnTo>
                      <a:lnTo>
                        <a:pt x="38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39" name="Freeform 219"/>
                <p:cNvSpPr>
                  <a:spLocks/>
                </p:cNvSpPr>
                <p:nvPr/>
              </p:nvSpPr>
              <p:spPr bwMode="auto">
                <a:xfrm>
                  <a:off x="4475163" y="4176713"/>
                  <a:ext cx="50800" cy="30162"/>
                </a:xfrm>
                <a:custGeom>
                  <a:avLst/>
                  <a:gdLst>
                    <a:gd name="T0" fmla="*/ 50800 w 32"/>
                    <a:gd name="T1" fmla="*/ 30162 h 19"/>
                    <a:gd name="T2" fmla="*/ 50800 w 32"/>
                    <a:gd name="T3" fmla="*/ 30162 h 19"/>
                    <a:gd name="T4" fmla="*/ 50800 w 32"/>
                    <a:gd name="T5" fmla="*/ 9525 h 19"/>
                    <a:gd name="T6" fmla="*/ 41275 w 32"/>
                    <a:gd name="T7" fmla="*/ 0 h 19"/>
                    <a:gd name="T8" fmla="*/ 41275 w 32"/>
                    <a:gd name="T9" fmla="*/ 0 h 19"/>
                    <a:gd name="T10" fmla="*/ 30162 w 32"/>
                    <a:gd name="T11" fmla="*/ 9525 h 19"/>
                    <a:gd name="T12" fmla="*/ 11112 w 32"/>
                    <a:gd name="T13" fmla="*/ 20637 h 19"/>
                    <a:gd name="T14" fmla="*/ 0 w 32"/>
                    <a:gd name="T15" fmla="*/ 20637 h 19"/>
                    <a:gd name="T16" fmla="*/ 0 w 32"/>
                    <a:gd name="T17" fmla="*/ 30162 h 19"/>
                    <a:gd name="T18" fmla="*/ 0 w 32"/>
                    <a:gd name="T19" fmla="*/ 30162 h 19"/>
                    <a:gd name="T20" fmla="*/ 11112 w 32"/>
                    <a:gd name="T21" fmla="*/ 30162 h 19"/>
                    <a:gd name="T22" fmla="*/ 20637 w 32"/>
                    <a:gd name="T23" fmla="*/ 30162 h 19"/>
                    <a:gd name="T24" fmla="*/ 50800 w 32"/>
                    <a:gd name="T25" fmla="*/ 30162 h 19"/>
                    <a:gd name="T26" fmla="*/ 50800 w 32"/>
                    <a:gd name="T27" fmla="*/ 30162 h 19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32"/>
                    <a:gd name="T43" fmla="*/ 0 h 19"/>
                    <a:gd name="T44" fmla="*/ 32 w 32"/>
                    <a:gd name="T45" fmla="*/ 19 h 19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32" h="19">
                      <a:moveTo>
                        <a:pt x="32" y="19"/>
                      </a:moveTo>
                      <a:lnTo>
                        <a:pt x="32" y="19"/>
                      </a:lnTo>
                      <a:lnTo>
                        <a:pt x="32" y="6"/>
                      </a:lnTo>
                      <a:lnTo>
                        <a:pt x="26" y="0"/>
                      </a:lnTo>
                      <a:lnTo>
                        <a:pt x="19" y="6"/>
                      </a:lnTo>
                      <a:lnTo>
                        <a:pt x="7" y="13"/>
                      </a:lnTo>
                      <a:lnTo>
                        <a:pt x="0" y="13"/>
                      </a:lnTo>
                      <a:lnTo>
                        <a:pt x="0" y="19"/>
                      </a:lnTo>
                      <a:lnTo>
                        <a:pt x="7" y="19"/>
                      </a:lnTo>
                      <a:lnTo>
                        <a:pt x="13" y="19"/>
                      </a:lnTo>
                      <a:lnTo>
                        <a:pt x="32" y="1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40" name="Freeform 220"/>
                <p:cNvSpPr>
                  <a:spLocks/>
                </p:cNvSpPr>
                <p:nvPr/>
              </p:nvSpPr>
              <p:spPr bwMode="auto">
                <a:xfrm>
                  <a:off x="4586288" y="4176713"/>
                  <a:ext cx="30162" cy="30162"/>
                </a:xfrm>
                <a:custGeom>
                  <a:avLst/>
                  <a:gdLst>
                    <a:gd name="T0" fmla="*/ 20637 w 19"/>
                    <a:gd name="T1" fmla="*/ 0 h 19"/>
                    <a:gd name="T2" fmla="*/ 20637 w 19"/>
                    <a:gd name="T3" fmla="*/ 0 h 19"/>
                    <a:gd name="T4" fmla="*/ 20637 w 19"/>
                    <a:gd name="T5" fmla="*/ 9525 h 19"/>
                    <a:gd name="T6" fmla="*/ 9525 w 19"/>
                    <a:gd name="T7" fmla="*/ 9525 h 19"/>
                    <a:gd name="T8" fmla="*/ 0 w 19"/>
                    <a:gd name="T9" fmla="*/ 0 h 19"/>
                    <a:gd name="T10" fmla="*/ 0 w 19"/>
                    <a:gd name="T11" fmla="*/ 0 h 19"/>
                    <a:gd name="T12" fmla="*/ 0 w 19"/>
                    <a:gd name="T13" fmla="*/ 30162 h 19"/>
                    <a:gd name="T14" fmla="*/ 0 w 19"/>
                    <a:gd name="T15" fmla="*/ 30162 h 19"/>
                    <a:gd name="T16" fmla="*/ 9525 w 19"/>
                    <a:gd name="T17" fmla="*/ 30162 h 19"/>
                    <a:gd name="T18" fmla="*/ 30162 w 19"/>
                    <a:gd name="T19" fmla="*/ 20637 h 19"/>
                    <a:gd name="T20" fmla="*/ 30162 w 19"/>
                    <a:gd name="T21" fmla="*/ 9525 h 19"/>
                    <a:gd name="T22" fmla="*/ 20637 w 19"/>
                    <a:gd name="T23" fmla="*/ 0 h 19"/>
                    <a:gd name="T24" fmla="*/ 20637 w 19"/>
                    <a:gd name="T25" fmla="*/ 0 h 1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9"/>
                    <a:gd name="T40" fmla="*/ 0 h 19"/>
                    <a:gd name="T41" fmla="*/ 19 w 19"/>
                    <a:gd name="T42" fmla="*/ 19 h 19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9" h="19">
                      <a:moveTo>
                        <a:pt x="13" y="0"/>
                      </a:moveTo>
                      <a:lnTo>
                        <a:pt x="13" y="0"/>
                      </a:lnTo>
                      <a:lnTo>
                        <a:pt x="13" y="6"/>
                      </a:lnTo>
                      <a:lnTo>
                        <a:pt x="6" y="6"/>
                      </a:lnTo>
                      <a:lnTo>
                        <a:pt x="0" y="0"/>
                      </a:lnTo>
                      <a:lnTo>
                        <a:pt x="0" y="19"/>
                      </a:lnTo>
                      <a:lnTo>
                        <a:pt x="6" y="19"/>
                      </a:lnTo>
                      <a:lnTo>
                        <a:pt x="19" y="13"/>
                      </a:lnTo>
                      <a:lnTo>
                        <a:pt x="19" y="6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41" name="Freeform 226"/>
                <p:cNvSpPr>
                  <a:spLocks/>
                </p:cNvSpPr>
                <p:nvPr/>
              </p:nvSpPr>
              <p:spPr bwMode="auto">
                <a:xfrm>
                  <a:off x="4465638" y="4348163"/>
                  <a:ext cx="80962" cy="20637"/>
                </a:xfrm>
                <a:custGeom>
                  <a:avLst/>
                  <a:gdLst>
                    <a:gd name="T0" fmla="*/ 0 w 51"/>
                    <a:gd name="T1" fmla="*/ 0 h 13"/>
                    <a:gd name="T2" fmla="*/ 0 w 51"/>
                    <a:gd name="T3" fmla="*/ 0 h 13"/>
                    <a:gd name="T4" fmla="*/ 0 w 51"/>
                    <a:gd name="T5" fmla="*/ 9525 h 13"/>
                    <a:gd name="T6" fmla="*/ 9525 w 51"/>
                    <a:gd name="T7" fmla="*/ 20637 h 13"/>
                    <a:gd name="T8" fmla="*/ 30162 w 51"/>
                    <a:gd name="T9" fmla="*/ 20637 h 13"/>
                    <a:gd name="T10" fmla="*/ 50800 w 51"/>
                    <a:gd name="T11" fmla="*/ 20637 h 13"/>
                    <a:gd name="T12" fmla="*/ 80962 w 51"/>
                    <a:gd name="T13" fmla="*/ 20637 h 13"/>
                    <a:gd name="T14" fmla="*/ 80962 w 51"/>
                    <a:gd name="T15" fmla="*/ 20637 h 13"/>
                    <a:gd name="T16" fmla="*/ 80962 w 51"/>
                    <a:gd name="T17" fmla="*/ 9525 h 13"/>
                    <a:gd name="T18" fmla="*/ 69850 w 51"/>
                    <a:gd name="T19" fmla="*/ 0 h 13"/>
                    <a:gd name="T20" fmla="*/ 39687 w 51"/>
                    <a:gd name="T21" fmla="*/ 0 h 13"/>
                    <a:gd name="T22" fmla="*/ 9525 w 51"/>
                    <a:gd name="T23" fmla="*/ 0 h 13"/>
                    <a:gd name="T24" fmla="*/ 0 w 51"/>
                    <a:gd name="T25" fmla="*/ 0 h 13"/>
                    <a:gd name="T26" fmla="*/ 0 w 51"/>
                    <a:gd name="T27" fmla="*/ 0 h 13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51"/>
                    <a:gd name="T43" fmla="*/ 0 h 13"/>
                    <a:gd name="T44" fmla="*/ 51 w 51"/>
                    <a:gd name="T45" fmla="*/ 13 h 13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51" h="1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6" y="13"/>
                      </a:lnTo>
                      <a:lnTo>
                        <a:pt x="19" y="13"/>
                      </a:lnTo>
                      <a:lnTo>
                        <a:pt x="32" y="13"/>
                      </a:lnTo>
                      <a:lnTo>
                        <a:pt x="51" y="13"/>
                      </a:lnTo>
                      <a:lnTo>
                        <a:pt x="51" y="6"/>
                      </a:lnTo>
                      <a:lnTo>
                        <a:pt x="44" y="0"/>
                      </a:lnTo>
                      <a:lnTo>
                        <a:pt x="25" y="0"/>
                      </a:lnTo>
                      <a:lnTo>
                        <a:pt x="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42" name="Freeform 228"/>
                <p:cNvSpPr>
                  <a:spLocks/>
                </p:cNvSpPr>
                <p:nvPr/>
              </p:nvSpPr>
              <p:spPr bwMode="auto">
                <a:xfrm>
                  <a:off x="4475163" y="4378325"/>
                  <a:ext cx="71437" cy="30163"/>
                </a:xfrm>
                <a:custGeom>
                  <a:avLst/>
                  <a:gdLst>
                    <a:gd name="T0" fmla="*/ 0 w 45"/>
                    <a:gd name="T1" fmla="*/ 0 h 19"/>
                    <a:gd name="T2" fmla="*/ 0 w 45"/>
                    <a:gd name="T3" fmla="*/ 0 h 19"/>
                    <a:gd name="T4" fmla="*/ 0 w 45"/>
                    <a:gd name="T5" fmla="*/ 30163 h 19"/>
                    <a:gd name="T6" fmla="*/ 0 w 45"/>
                    <a:gd name="T7" fmla="*/ 30163 h 19"/>
                    <a:gd name="T8" fmla="*/ 41275 w 45"/>
                    <a:gd name="T9" fmla="*/ 20638 h 19"/>
                    <a:gd name="T10" fmla="*/ 71437 w 45"/>
                    <a:gd name="T11" fmla="*/ 20638 h 19"/>
                    <a:gd name="T12" fmla="*/ 71437 w 45"/>
                    <a:gd name="T13" fmla="*/ 20638 h 19"/>
                    <a:gd name="T14" fmla="*/ 60325 w 45"/>
                    <a:gd name="T15" fmla="*/ 0 h 19"/>
                    <a:gd name="T16" fmla="*/ 41275 w 45"/>
                    <a:gd name="T17" fmla="*/ 0 h 19"/>
                    <a:gd name="T18" fmla="*/ 0 w 45"/>
                    <a:gd name="T19" fmla="*/ 0 h 19"/>
                    <a:gd name="T20" fmla="*/ 0 w 45"/>
                    <a:gd name="T21" fmla="*/ 0 h 1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45"/>
                    <a:gd name="T34" fmla="*/ 0 h 19"/>
                    <a:gd name="T35" fmla="*/ 45 w 45"/>
                    <a:gd name="T36" fmla="*/ 19 h 19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45" h="1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9"/>
                      </a:lnTo>
                      <a:lnTo>
                        <a:pt x="26" y="13"/>
                      </a:lnTo>
                      <a:lnTo>
                        <a:pt x="45" y="13"/>
                      </a:lnTo>
                      <a:lnTo>
                        <a:pt x="38" y="0"/>
                      </a:lnTo>
                      <a:lnTo>
                        <a:pt x="2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43" name="Freeform 231"/>
                <p:cNvSpPr>
                  <a:spLocks/>
                </p:cNvSpPr>
                <p:nvPr/>
              </p:nvSpPr>
              <p:spPr bwMode="auto">
                <a:xfrm>
                  <a:off x="4475163" y="4498975"/>
                  <a:ext cx="50800" cy="30163"/>
                </a:xfrm>
                <a:custGeom>
                  <a:avLst/>
                  <a:gdLst>
                    <a:gd name="T0" fmla="*/ 50800 w 32"/>
                    <a:gd name="T1" fmla="*/ 30163 h 19"/>
                    <a:gd name="T2" fmla="*/ 50800 w 32"/>
                    <a:gd name="T3" fmla="*/ 30163 h 19"/>
                    <a:gd name="T4" fmla="*/ 50800 w 32"/>
                    <a:gd name="T5" fmla="*/ 11113 h 19"/>
                    <a:gd name="T6" fmla="*/ 41275 w 32"/>
                    <a:gd name="T7" fmla="*/ 0 h 19"/>
                    <a:gd name="T8" fmla="*/ 41275 w 32"/>
                    <a:gd name="T9" fmla="*/ 0 h 19"/>
                    <a:gd name="T10" fmla="*/ 30162 w 32"/>
                    <a:gd name="T11" fmla="*/ 11113 h 19"/>
                    <a:gd name="T12" fmla="*/ 11112 w 32"/>
                    <a:gd name="T13" fmla="*/ 20638 h 19"/>
                    <a:gd name="T14" fmla="*/ 0 w 32"/>
                    <a:gd name="T15" fmla="*/ 20638 h 19"/>
                    <a:gd name="T16" fmla="*/ 0 w 32"/>
                    <a:gd name="T17" fmla="*/ 30163 h 19"/>
                    <a:gd name="T18" fmla="*/ 0 w 32"/>
                    <a:gd name="T19" fmla="*/ 30163 h 19"/>
                    <a:gd name="T20" fmla="*/ 11112 w 32"/>
                    <a:gd name="T21" fmla="*/ 30163 h 19"/>
                    <a:gd name="T22" fmla="*/ 20637 w 32"/>
                    <a:gd name="T23" fmla="*/ 30163 h 19"/>
                    <a:gd name="T24" fmla="*/ 50800 w 32"/>
                    <a:gd name="T25" fmla="*/ 30163 h 19"/>
                    <a:gd name="T26" fmla="*/ 50800 w 32"/>
                    <a:gd name="T27" fmla="*/ 30163 h 19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32"/>
                    <a:gd name="T43" fmla="*/ 0 h 19"/>
                    <a:gd name="T44" fmla="*/ 32 w 32"/>
                    <a:gd name="T45" fmla="*/ 19 h 19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32" h="19">
                      <a:moveTo>
                        <a:pt x="32" y="19"/>
                      </a:moveTo>
                      <a:lnTo>
                        <a:pt x="32" y="19"/>
                      </a:lnTo>
                      <a:lnTo>
                        <a:pt x="32" y="7"/>
                      </a:lnTo>
                      <a:lnTo>
                        <a:pt x="26" y="0"/>
                      </a:lnTo>
                      <a:lnTo>
                        <a:pt x="19" y="7"/>
                      </a:lnTo>
                      <a:lnTo>
                        <a:pt x="7" y="13"/>
                      </a:lnTo>
                      <a:lnTo>
                        <a:pt x="0" y="13"/>
                      </a:lnTo>
                      <a:lnTo>
                        <a:pt x="0" y="19"/>
                      </a:lnTo>
                      <a:lnTo>
                        <a:pt x="7" y="19"/>
                      </a:lnTo>
                      <a:lnTo>
                        <a:pt x="13" y="19"/>
                      </a:lnTo>
                      <a:lnTo>
                        <a:pt x="32" y="1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44" name="Freeform 234"/>
                <p:cNvSpPr>
                  <a:spLocks/>
                </p:cNvSpPr>
                <p:nvPr/>
              </p:nvSpPr>
              <p:spPr bwMode="auto">
                <a:xfrm>
                  <a:off x="4465638" y="4579938"/>
                  <a:ext cx="80962" cy="20637"/>
                </a:xfrm>
                <a:custGeom>
                  <a:avLst/>
                  <a:gdLst>
                    <a:gd name="T0" fmla="*/ 80962 w 51"/>
                    <a:gd name="T1" fmla="*/ 0 h 13"/>
                    <a:gd name="T2" fmla="*/ 80962 w 51"/>
                    <a:gd name="T3" fmla="*/ 0 h 13"/>
                    <a:gd name="T4" fmla="*/ 39687 w 51"/>
                    <a:gd name="T5" fmla="*/ 0 h 13"/>
                    <a:gd name="T6" fmla="*/ 20637 w 51"/>
                    <a:gd name="T7" fmla="*/ 0 h 13"/>
                    <a:gd name="T8" fmla="*/ 0 w 51"/>
                    <a:gd name="T9" fmla="*/ 20637 h 13"/>
                    <a:gd name="T10" fmla="*/ 0 w 51"/>
                    <a:gd name="T11" fmla="*/ 20637 h 13"/>
                    <a:gd name="T12" fmla="*/ 50800 w 51"/>
                    <a:gd name="T13" fmla="*/ 20637 h 13"/>
                    <a:gd name="T14" fmla="*/ 69850 w 51"/>
                    <a:gd name="T15" fmla="*/ 9525 h 13"/>
                    <a:gd name="T16" fmla="*/ 80962 w 51"/>
                    <a:gd name="T17" fmla="*/ 0 h 13"/>
                    <a:gd name="T18" fmla="*/ 80962 w 51"/>
                    <a:gd name="T19" fmla="*/ 0 h 1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1"/>
                    <a:gd name="T31" fmla="*/ 0 h 13"/>
                    <a:gd name="T32" fmla="*/ 51 w 51"/>
                    <a:gd name="T33" fmla="*/ 13 h 1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1" h="13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25" y="0"/>
                      </a:lnTo>
                      <a:lnTo>
                        <a:pt x="13" y="0"/>
                      </a:lnTo>
                      <a:lnTo>
                        <a:pt x="0" y="13"/>
                      </a:lnTo>
                      <a:lnTo>
                        <a:pt x="32" y="13"/>
                      </a:lnTo>
                      <a:lnTo>
                        <a:pt x="44" y="6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45" name="Freeform 236"/>
                <p:cNvSpPr>
                  <a:spLocks/>
                </p:cNvSpPr>
                <p:nvPr/>
              </p:nvSpPr>
              <p:spPr bwMode="auto">
                <a:xfrm>
                  <a:off x="4465638" y="4610100"/>
                  <a:ext cx="60325" cy="20638"/>
                </a:xfrm>
                <a:custGeom>
                  <a:avLst/>
                  <a:gdLst>
                    <a:gd name="T0" fmla="*/ 9525 w 38"/>
                    <a:gd name="T1" fmla="*/ 20638 h 13"/>
                    <a:gd name="T2" fmla="*/ 9525 w 38"/>
                    <a:gd name="T3" fmla="*/ 20638 h 13"/>
                    <a:gd name="T4" fmla="*/ 30163 w 38"/>
                    <a:gd name="T5" fmla="*/ 20638 h 13"/>
                    <a:gd name="T6" fmla="*/ 60325 w 38"/>
                    <a:gd name="T7" fmla="*/ 20638 h 13"/>
                    <a:gd name="T8" fmla="*/ 60325 w 38"/>
                    <a:gd name="T9" fmla="*/ 20638 h 13"/>
                    <a:gd name="T10" fmla="*/ 60325 w 38"/>
                    <a:gd name="T11" fmla="*/ 0 h 13"/>
                    <a:gd name="T12" fmla="*/ 60325 w 38"/>
                    <a:gd name="T13" fmla="*/ 0 h 13"/>
                    <a:gd name="T14" fmla="*/ 60325 w 38"/>
                    <a:gd name="T15" fmla="*/ 0 h 13"/>
                    <a:gd name="T16" fmla="*/ 50800 w 38"/>
                    <a:gd name="T17" fmla="*/ 0 h 13"/>
                    <a:gd name="T18" fmla="*/ 50800 w 38"/>
                    <a:gd name="T19" fmla="*/ 0 h 13"/>
                    <a:gd name="T20" fmla="*/ 39687 w 38"/>
                    <a:gd name="T21" fmla="*/ 0 h 13"/>
                    <a:gd name="T22" fmla="*/ 20637 w 38"/>
                    <a:gd name="T23" fmla="*/ 11113 h 13"/>
                    <a:gd name="T24" fmla="*/ 0 w 38"/>
                    <a:gd name="T25" fmla="*/ 11113 h 13"/>
                    <a:gd name="T26" fmla="*/ 0 w 38"/>
                    <a:gd name="T27" fmla="*/ 11113 h 13"/>
                    <a:gd name="T28" fmla="*/ 9525 w 38"/>
                    <a:gd name="T29" fmla="*/ 20638 h 13"/>
                    <a:gd name="T30" fmla="*/ 9525 w 38"/>
                    <a:gd name="T31" fmla="*/ 20638 h 1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38"/>
                    <a:gd name="T49" fmla="*/ 0 h 13"/>
                    <a:gd name="T50" fmla="*/ 38 w 38"/>
                    <a:gd name="T51" fmla="*/ 13 h 13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38" h="13">
                      <a:moveTo>
                        <a:pt x="6" y="13"/>
                      </a:moveTo>
                      <a:lnTo>
                        <a:pt x="6" y="13"/>
                      </a:lnTo>
                      <a:lnTo>
                        <a:pt x="19" y="13"/>
                      </a:lnTo>
                      <a:lnTo>
                        <a:pt x="38" y="13"/>
                      </a:lnTo>
                      <a:lnTo>
                        <a:pt x="38" y="0"/>
                      </a:lnTo>
                      <a:lnTo>
                        <a:pt x="32" y="0"/>
                      </a:lnTo>
                      <a:lnTo>
                        <a:pt x="25" y="0"/>
                      </a:lnTo>
                      <a:lnTo>
                        <a:pt x="13" y="7"/>
                      </a:lnTo>
                      <a:lnTo>
                        <a:pt x="0" y="7"/>
                      </a:lnTo>
                      <a:lnTo>
                        <a:pt x="6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46" name="Freeform 238"/>
                <p:cNvSpPr>
                  <a:spLocks/>
                </p:cNvSpPr>
                <p:nvPr/>
              </p:nvSpPr>
              <p:spPr bwMode="auto">
                <a:xfrm>
                  <a:off x="4465638" y="4540250"/>
                  <a:ext cx="60325" cy="30163"/>
                </a:xfrm>
                <a:custGeom>
                  <a:avLst/>
                  <a:gdLst>
                    <a:gd name="T0" fmla="*/ 50800 w 38"/>
                    <a:gd name="T1" fmla="*/ 0 h 19"/>
                    <a:gd name="T2" fmla="*/ 50800 w 38"/>
                    <a:gd name="T3" fmla="*/ 0 h 19"/>
                    <a:gd name="T4" fmla="*/ 50800 w 38"/>
                    <a:gd name="T5" fmla="*/ 9525 h 19"/>
                    <a:gd name="T6" fmla="*/ 50800 w 38"/>
                    <a:gd name="T7" fmla="*/ 9525 h 19"/>
                    <a:gd name="T8" fmla="*/ 30163 w 38"/>
                    <a:gd name="T9" fmla="*/ 9525 h 19"/>
                    <a:gd name="T10" fmla="*/ 9525 w 38"/>
                    <a:gd name="T11" fmla="*/ 9525 h 19"/>
                    <a:gd name="T12" fmla="*/ 0 w 38"/>
                    <a:gd name="T13" fmla="*/ 9525 h 19"/>
                    <a:gd name="T14" fmla="*/ 0 w 38"/>
                    <a:gd name="T15" fmla="*/ 30163 h 19"/>
                    <a:gd name="T16" fmla="*/ 0 w 38"/>
                    <a:gd name="T17" fmla="*/ 30163 h 19"/>
                    <a:gd name="T18" fmla="*/ 50800 w 38"/>
                    <a:gd name="T19" fmla="*/ 30163 h 19"/>
                    <a:gd name="T20" fmla="*/ 60325 w 38"/>
                    <a:gd name="T21" fmla="*/ 19050 h 19"/>
                    <a:gd name="T22" fmla="*/ 50800 w 38"/>
                    <a:gd name="T23" fmla="*/ 0 h 19"/>
                    <a:gd name="T24" fmla="*/ 50800 w 38"/>
                    <a:gd name="T25" fmla="*/ 0 h 1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8"/>
                    <a:gd name="T40" fmla="*/ 0 h 19"/>
                    <a:gd name="T41" fmla="*/ 38 w 38"/>
                    <a:gd name="T42" fmla="*/ 19 h 19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8" h="19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32" y="6"/>
                      </a:lnTo>
                      <a:lnTo>
                        <a:pt x="19" y="6"/>
                      </a:lnTo>
                      <a:lnTo>
                        <a:pt x="6" y="6"/>
                      </a:lnTo>
                      <a:lnTo>
                        <a:pt x="0" y="6"/>
                      </a:lnTo>
                      <a:lnTo>
                        <a:pt x="0" y="19"/>
                      </a:lnTo>
                      <a:lnTo>
                        <a:pt x="32" y="19"/>
                      </a:lnTo>
                      <a:lnTo>
                        <a:pt x="38" y="12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47" name="Freeform 241"/>
                <p:cNvSpPr>
                  <a:spLocks/>
                </p:cNvSpPr>
                <p:nvPr/>
              </p:nvSpPr>
              <p:spPr bwMode="auto">
                <a:xfrm>
                  <a:off x="4465638" y="4579938"/>
                  <a:ext cx="80962" cy="20637"/>
                </a:xfrm>
                <a:custGeom>
                  <a:avLst/>
                  <a:gdLst>
                    <a:gd name="T0" fmla="*/ 80962 w 51"/>
                    <a:gd name="T1" fmla="*/ 0 h 13"/>
                    <a:gd name="T2" fmla="*/ 80962 w 51"/>
                    <a:gd name="T3" fmla="*/ 0 h 13"/>
                    <a:gd name="T4" fmla="*/ 39687 w 51"/>
                    <a:gd name="T5" fmla="*/ 0 h 13"/>
                    <a:gd name="T6" fmla="*/ 20637 w 51"/>
                    <a:gd name="T7" fmla="*/ 0 h 13"/>
                    <a:gd name="T8" fmla="*/ 0 w 51"/>
                    <a:gd name="T9" fmla="*/ 20637 h 13"/>
                    <a:gd name="T10" fmla="*/ 0 w 51"/>
                    <a:gd name="T11" fmla="*/ 20637 h 13"/>
                    <a:gd name="T12" fmla="*/ 50800 w 51"/>
                    <a:gd name="T13" fmla="*/ 20637 h 13"/>
                    <a:gd name="T14" fmla="*/ 69850 w 51"/>
                    <a:gd name="T15" fmla="*/ 9525 h 13"/>
                    <a:gd name="T16" fmla="*/ 80962 w 51"/>
                    <a:gd name="T17" fmla="*/ 0 h 13"/>
                    <a:gd name="T18" fmla="*/ 80962 w 51"/>
                    <a:gd name="T19" fmla="*/ 0 h 1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1"/>
                    <a:gd name="T31" fmla="*/ 0 h 13"/>
                    <a:gd name="T32" fmla="*/ 51 w 51"/>
                    <a:gd name="T33" fmla="*/ 13 h 1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1" h="13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25" y="0"/>
                      </a:lnTo>
                      <a:lnTo>
                        <a:pt x="13" y="0"/>
                      </a:lnTo>
                      <a:lnTo>
                        <a:pt x="0" y="13"/>
                      </a:lnTo>
                      <a:lnTo>
                        <a:pt x="32" y="13"/>
                      </a:lnTo>
                      <a:lnTo>
                        <a:pt x="44" y="6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48" name="Freeform 243"/>
                <p:cNvSpPr>
                  <a:spLocks/>
                </p:cNvSpPr>
                <p:nvPr/>
              </p:nvSpPr>
              <p:spPr bwMode="auto">
                <a:xfrm>
                  <a:off x="4465638" y="4610100"/>
                  <a:ext cx="60325" cy="20638"/>
                </a:xfrm>
                <a:custGeom>
                  <a:avLst/>
                  <a:gdLst>
                    <a:gd name="T0" fmla="*/ 9525 w 38"/>
                    <a:gd name="T1" fmla="*/ 20638 h 13"/>
                    <a:gd name="T2" fmla="*/ 9525 w 38"/>
                    <a:gd name="T3" fmla="*/ 20638 h 13"/>
                    <a:gd name="T4" fmla="*/ 30163 w 38"/>
                    <a:gd name="T5" fmla="*/ 20638 h 13"/>
                    <a:gd name="T6" fmla="*/ 60325 w 38"/>
                    <a:gd name="T7" fmla="*/ 20638 h 13"/>
                    <a:gd name="T8" fmla="*/ 60325 w 38"/>
                    <a:gd name="T9" fmla="*/ 20638 h 13"/>
                    <a:gd name="T10" fmla="*/ 60325 w 38"/>
                    <a:gd name="T11" fmla="*/ 0 h 13"/>
                    <a:gd name="T12" fmla="*/ 60325 w 38"/>
                    <a:gd name="T13" fmla="*/ 0 h 13"/>
                    <a:gd name="T14" fmla="*/ 60325 w 38"/>
                    <a:gd name="T15" fmla="*/ 0 h 13"/>
                    <a:gd name="T16" fmla="*/ 50800 w 38"/>
                    <a:gd name="T17" fmla="*/ 0 h 13"/>
                    <a:gd name="T18" fmla="*/ 50800 w 38"/>
                    <a:gd name="T19" fmla="*/ 0 h 13"/>
                    <a:gd name="T20" fmla="*/ 39687 w 38"/>
                    <a:gd name="T21" fmla="*/ 0 h 13"/>
                    <a:gd name="T22" fmla="*/ 20637 w 38"/>
                    <a:gd name="T23" fmla="*/ 11113 h 13"/>
                    <a:gd name="T24" fmla="*/ 0 w 38"/>
                    <a:gd name="T25" fmla="*/ 11113 h 13"/>
                    <a:gd name="T26" fmla="*/ 0 w 38"/>
                    <a:gd name="T27" fmla="*/ 11113 h 13"/>
                    <a:gd name="T28" fmla="*/ 9525 w 38"/>
                    <a:gd name="T29" fmla="*/ 20638 h 13"/>
                    <a:gd name="T30" fmla="*/ 9525 w 38"/>
                    <a:gd name="T31" fmla="*/ 20638 h 1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38"/>
                    <a:gd name="T49" fmla="*/ 0 h 13"/>
                    <a:gd name="T50" fmla="*/ 38 w 38"/>
                    <a:gd name="T51" fmla="*/ 13 h 13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38" h="13">
                      <a:moveTo>
                        <a:pt x="6" y="13"/>
                      </a:moveTo>
                      <a:lnTo>
                        <a:pt x="6" y="13"/>
                      </a:lnTo>
                      <a:lnTo>
                        <a:pt x="19" y="13"/>
                      </a:lnTo>
                      <a:lnTo>
                        <a:pt x="38" y="13"/>
                      </a:lnTo>
                      <a:lnTo>
                        <a:pt x="38" y="0"/>
                      </a:lnTo>
                      <a:lnTo>
                        <a:pt x="32" y="0"/>
                      </a:lnTo>
                      <a:lnTo>
                        <a:pt x="25" y="0"/>
                      </a:lnTo>
                      <a:lnTo>
                        <a:pt x="13" y="7"/>
                      </a:lnTo>
                      <a:lnTo>
                        <a:pt x="0" y="7"/>
                      </a:lnTo>
                      <a:lnTo>
                        <a:pt x="6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49" name="Freeform 245"/>
                <p:cNvSpPr>
                  <a:spLocks/>
                </p:cNvSpPr>
                <p:nvPr/>
              </p:nvSpPr>
              <p:spPr bwMode="auto">
                <a:xfrm>
                  <a:off x="4465638" y="4540250"/>
                  <a:ext cx="60325" cy="30163"/>
                </a:xfrm>
                <a:custGeom>
                  <a:avLst/>
                  <a:gdLst>
                    <a:gd name="T0" fmla="*/ 50800 w 38"/>
                    <a:gd name="T1" fmla="*/ 0 h 19"/>
                    <a:gd name="T2" fmla="*/ 50800 w 38"/>
                    <a:gd name="T3" fmla="*/ 0 h 19"/>
                    <a:gd name="T4" fmla="*/ 50800 w 38"/>
                    <a:gd name="T5" fmla="*/ 9525 h 19"/>
                    <a:gd name="T6" fmla="*/ 50800 w 38"/>
                    <a:gd name="T7" fmla="*/ 9525 h 19"/>
                    <a:gd name="T8" fmla="*/ 30163 w 38"/>
                    <a:gd name="T9" fmla="*/ 9525 h 19"/>
                    <a:gd name="T10" fmla="*/ 9525 w 38"/>
                    <a:gd name="T11" fmla="*/ 9525 h 19"/>
                    <a:gd name="T12" fmla="*/ 0 w 38"/>
                    <a:gd name="T13" fmla="*/ 9525 h 19"/>
                    <a:gd name="T14" fmla="*/ 0 w 38"/>
                    <a:gd name="T15" fmla="*/ 30163 h 19"/>
                    <a:gd name="T16" fmla="*/ 0 w 38"/>
                    <a:gd name="T17" fmla="*/ 30163 h 19"/>
                    <a:gd name="T18" fmla="*/ 50800 w 38"/>
                    <a:gd name="T19" fmla="*/ 30163 h 19"/>
                    <a:gd name="T20" fmla="*/ 60325 w 38"/>
                    <a:gd name="T21" fmla="*/ 19050 h 19"/>
                    <a:gd name="T22" fmla="*/ 50800 w 38"/>
                    <a:gd name="T23" fmla="*/ 0 h 19"/>
                    <a:gd name="T24" fmla="*/ 50800 w 38"/>
                    <a:gd name="T25" fmla="*/ 0 h 1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8"/>
                    <a:gd name="T40" fmla="*/ 0 h 19"/>
                    <a:gd name="T41" fmla="*/ 38 w 38"/>
                    <a:gd name="T42" fmla="*/ 19 h 19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8" h="19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32" y="6"/>
                      </a:lnTo>
                      <a:lnTo>
                        <a:pt x="19" y="6"/>
                      </a:lnTo>
                      <a:lnTo>
                        <a:pt x="6" y="6"/>
                      </a:lnTo>
                      <a:lnTo>
                        <a:pt x="0" y="6"/>
                      </a:lnTo>
                      <a:lnTo>
                        <a:pt x="0" y="19"/>
                      </a:lnTo>
                      <a:lnTo>
                        <a:pt x="32" y="19"/>
                      </a:lnTo>
                      <a:lnTo>
                        <a:pt x="38" y="12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50" name="Freeform 281"/>
                <p:cNvSpPr>
                  <a:spLocks/>
                </p:cNvSpPr>
                <p:nvPr/>
              </p:nvSpPr>
              <p:spPr bwMode="auto">
                <a:xfrm>
                  <a:off x="3629025" y="3451225"/>
                  <a:ext cx="1588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588"/>
                    <a:gd name="T20" fmla="*/ 1588 w 1588"/>
                    <a:gd name="T21" fmla="*/ 1588 h 15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51" name="Freeform 282"/>
                <p:cNvSpPr>
                  <a:spLocks/>
                </p:cNvSpPr>
                <p:nvPr/>
              </p:nvSpPr>
              <p:spPr bwMode="auto">
                <a:xfrm>
                  <a:off x="3629025" y="3511550"/>
                  <a:ext cx="1588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w 1588"/>
                    <a:gd name="T13" fmla="*/ 0 h 1588"/>
                    <a:gd name="T14" fmla="*/ 0 w 1588"/>
                    <a:gd name="T15" fmla="*/ 0 h 1588"/>
                    <a:gd name="T16" fmla="*/ 0 w 1588"/>
                    <a:gd name="T17" fmla="*/ 0 h 1588"/>
                    <a:gd name="T18" fmla="*/ 0 w 1588"/>
                    <a:gd name="T19" fmla="*/ 0 h 158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88"/>
                    <a:gd name="T31" fmla="*/ 0 h 1588"/>
                    <a:gd name="T32" fmla="*/ 1588 w 1588"/>
                    <a:gd name="T33" fmla="*/ 1588 h 1588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52" name="Freeform 283"/>
                <p:cNvSpPr>
                  <a:spLocks/>
                </p:cNvSpPr>
                <p:nvPr/>
              </p:nvSpPr>
              <p:spPr bwMode="auto">
                <a:xfrm>
                  <a:off x="3629025" y="3511550"/>
                  <a:ext cx="1588" cy="9525"/>
                </a:xfrm>
                <a:custGeom>
                  <a:avLst/>
                  <a:gdLst>
                    <a:gd name="T0" fmla="*/ 0 w 1588"/>
                    <a:gd name="T1" fmla="*/ 9525 h 6"/>
                    <a:gd name="T2" fmla="*/ 0 w 1588"/>
                    <a:gd name="T3" fmla="*/ 9525 h 6"/>
                    <a:gd name="T4" fmla="*/ 0 w 1588"/>
                    <a:gd name="T5" fmla="*/ 0 h 6"/>
                    <a:gd name="T6" fmla="*/ 0 w 1588"/>
                    <a:gd name="T7" fmla="*/ 0 h 6"/>
                    <a:gd name="T8" fmla="*/ 0 w 1588"/>
                    <a:gd name="T9" fmla="*/ 9525 h 6"/>
                    <a:gd name="T10" fmla="*/ 0 w 1588"/>
                    <a:gd name="T11" fmla="*/ 9525 h 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6"/>
                    <a:gd name="T20" fmla="*/ 1588 w 1588"/>
                    <a:gd name="T21" fmla="*/ 6 h 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6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53" name="Rectangle 284"/>
                <p:cNvSpPr>
                  <a:spLocks noChangeArrowheads="1"/>
                </p:cNvSpPr>
                <p:nvPr/>
              </p:nvSpPr>
              <p:spPr bwMode="auto">
                <a:xfrm>
                  <a:off x="3629025" y="3521075"/>
                  <a:ext cx="1588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54" name="Freeform 285"/>
                <p:cNvSpPr>
                  <a:spLocks/>
                </p:cNvSpPr>
                <p:nvPr/>
              </p:nvSpPr>
              <p:spPr bwMode="auto">
                <a:xfrm>
                  <a:off x="3608388" y="3532188"/>
                  <a:ext cx="1587" cy="1587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588"/>
                    <a:gd name="T20" fmla="*/ 1588 w 1588"/>
                    <a:gd name="T21" fmla="*/ 1588 h 15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55" name="Freeform 286"/>
                <p:cNvSpPr>
                  <a:spLocks/>
                </p:cNvSpPr>
                <p:nvPr/>
              </p:nvSpPr>
              <p:spPr bwMode="auto">
                <a:xfrm>
                  <a:off x="3629025" y="3532188"/>
                  <a:ext cx="1588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9525 h 6"/>
                    <a:gd name="T8" fmla="*/ 0 w 1588"/>
                    <a:gd name="T9" fmla="*/ 0 h 6"/>
                    <a:gd name="T10" fmla="*/ 0 w 1588"/>
                    <a:gd name="T11" fmla="*/ 0 h 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6"/>
                    <a:gd name="T20" fmla="*/ 1588 w 1588"/>
                    <a:gd name="T21" fmla="*/ 6 h 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56" name="Freeform 287"/>
                <p:cNvSpPr>
                  <a:spLocks/>
                </p:cNvSpPr>
                <p:nvPr/>
              </p:nvSpPr>
              <p:spPr bwMode="auto">
                <a:xfrm>
                  <a:off x="3648075" y="3551238"/>
                  <a:ext cx="1588" cy="1587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w 1588"/>
                    <a:gd name="T13" fmla="*/ 0 h 1588"/>
                    <a:gd name="T14" fmla="*/ 0 w 1588"/>
                    <a:gd name="T15" fmla="*/ 0 h 1588"/>
                    <a:gd name="T16" fmla="*/ 0 w 1588"/>
                    <a:gd name="T17" fmla="*/ 0 h 158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588"/>
                    <a:gd name="T28" fmla="*/ 0 h 1588"/>
                    <a:gd name="T29" fmla="*/ 1588 w 1588"/>
                    <a:gd name="T30" fmla="*/ 1588 h 158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57" name="Rectangle 290"/>
                <p:cNvSpPr>
                  <a:spLocks noChangeArrowheads="1"/>
                </p:cNvSpPr>
                <p:nvPr/>
              </p:nvSpPr>
              <p:spPr bwMode="auto">
                <a:xfrm>
                  <a:off x="3648075" y="3833813"/>
                  <a:ext cx="1588" cy="1587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58" name="Freeform 291"/>
                <p:cNvSpPr>
                  <a:spLocks/>
                </p:cNvSpPr>
                <p:nvPr/>
              </p:nvSpPr>
              <p:spPr bwMode="auto">
                <a:xfrm>
                  <a:off x="3659188" y="3833813"/>
                  <a:ext cx="1587" cy="11112"/>
                </a:xfrm>
                <a:custGeom>
                  <a:avLst/>
                  <a:gdLst>
                    <a:gd name="T0" fmla="*/ 0 w 1588"/>
                    <a:gd name="T1" fmla="*/ 11112 h 7"/>
                    <a:gd name="T2" fmla="*/ 0 w 1588"/>
                    <a:gd name="T3" fmla="*/ 11112 h 7"/>
                    <a:gd name="T4" fmla="*/ 0 w 1588"/>
                    <a:gd name="T5" fmla="*/ 0 h 7"/>
                    <a:gd name="T6" fmla="*/ 0 w 1588"/>
                    <a:gd name="T7" fmla="*/ 11112 h 7"/>
                    <a:gd name="T8" fmla="*/ 0 w 1588"/>
                    <a:gd name="T9" fmla="*/ 11112 h 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88"/>
                    <a:gd name="T16" fmla="*/ 0 h 7"/>
                    <a:gd name="T17" fmla="*/ 1588 w 1588"/>
                    <a:gd name="T18" fmla="*/ 7 h 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88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59" name="Rectangle 292"/>
                <p:cNvSpPr>
                  <a:spLocks noChangeArrowheads="1"/>
                </p:cNvSpPr>
                <p:nvPr/>
              </p:nvSpPr>
              <p:spPr bwMode="auto">
                <a:xfrm>
                  <a:off x="3538538" y="3844925"/>
                  <a:ext cx="1587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60" name="Rectangle 293"/>
                <p:cNvSpPr>
                  <a:spLocks noChangeArrowheads="1"/>
                </p:cNvSpPr>
                <p:nvPr/>
              </p:nvSpPr>
              <p:spPr bwMode="auto">
                <a:xfrm>
                  <a:off x="3659188" y="3844925"/>
                  <a:ext cx="1587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61" name="Freeform 294"/>
                <p:cNvSpPr>
                  <a:spLocks/>
                </p:cNvSpPr>
                <p:nvPr/>
              </p:nvSpPr>
              <p:spPr bwMode="auto">
                <a:xfrm>
                  <a:off x="3648075" y="3844925"/>
                  <a:ext cx="1588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w 1588"/>
                    <a:gd name="T13" fmla="*/ 0 h 158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588"/>
                    <a:gd name="T23" fmla="*/ 1588 w 1588"/>
                    <a:gd name="T24" fmla="*/ 1588 h 158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62" name="Freeform 295"/>
                <p:cNvSpPr>
                  <a:spLocks/>
                </p:cNvSpPr>
                <p:nvPr/>
              </p:nvSpPr>
              <p:spPr bwMode="auto">
                <a:xfrm>
                  <a:off x="3648075" y="3844925"/>
                  <a:ext cx="1588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588"/>
                    <a:gd name="T20" fmla="*/ 1588 w 1588"/>
                    <a:gd name="T21" fmla="*/ 1588 h 15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63" name="Rectangle 296"/>
                <p:cNvSpPr>
                  <a:spLocks noChangeArrowheads="1"/>
                </p:cNvSpPr>
                <p:nvPr/>
              </p:nvSpPr>
              <p:spPr bwMode="auto">
                <a:xfrm>
                  <a:off x="3659188" y="3914775"/>
                  <a:ext cx="1587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64" name="Freeform 297"/>
                <p:cNvSpPr>
                  <a:spLocks/>
                </p:cNvSpPr>
                <p:nvPr/>
              </p:nvSpPr>
              <p:spPr bwMode="auto">
                <a:xfrm>
                  <a:off x="3638550" y="3914775"/>
                  <a:ext cx="1588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588"/>
                    <a:gd name="T20" fmla="*/ 1588 w 1588"/>
                    <a:gd name="T21" fmla="*/ 1588 h 15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65" name="Rectangle 298"/>
                <p:cNvSpPr>
                  <a:spLocks noChangeArrowheads="1"/>
                </p:cNvSpPr>
                <p:nvPr/>
              </p:nvSpPr>
              <p:spPr bwMode="auto">
                <a:xfrm>
                  <a:off x="3668713" y="3914775"/>
                  <a:ext cx="1587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66" name="Freeform 299"/>
                <p:cNvSpPr>
                  <a:spLocks/>
                </p:cNvSpPr>
                <p:nvPr/>
              </p:nvSpPr>
              <p:spPr bwMode="auto">
                <a:xfrm>
                  <a:off x="3679825" y="3914775"/>
                  <a:ext cx="1588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9525 h 6"/>
                    <a:gd name="T8" fmla="*/ 0 w 1588"/>
                    <a:gd name="T9" fmla="*/ 0 h 6"/>
                    <a:gd name="T10" fmla="*/ 0 w 1588"/>
                    <a:gd name="T11" fmla="*/ 0 h 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6"/>
                    <a:gd name="T20" fmla="*/ 1588 w 1588"/>
                    <a:gd name="T21" fmla="*/ 6 h 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67" name="Rectangle 300"/>
                <p:cNvSpPr>
                  <a:spLocks noChangeArrowheads="1"/>
                </p:cNvSpPr>
                <p:nvPr/>
              </p:nvSpPr>
              <p:spPr bwMode="auto">
                <a:xfrm>
                  <a:off x="3709988" y="3914775"/>
                  <a:ext cx="1587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68" name="Freeform 301"/>
                <p:cNvSpPr>
                  <a:spLocks/>
                </p:cNvSpPr>
                <p:nvPr/>
              </p:nvSpPr>
              <p:spPr bwMode="auto">
                <a:xfrm>
                  <a:off x="3587750" y="3914775"/>
                  <a:ext cx="1588" cy="30163"/>
                </a:xfrm>
                <a:custGeom>
                  <a:avLst/>
                  <a:gdLst>
                    <a:gd name="T0" fmla="*/ 0 w 1588"/>
                    <a:gd name="T1" fmla="*/ 30163 h 19"/>
                    <a:gd name="T2" fmla="*/ 0 w 1588"/>
                    <a:gd name="T3" fmla="*/ 30163 h 19"/>
                    <a:gd name="T4" fmla="*/ 0 w 1588"/>
                    <a:gd name="T5" fmla="*/ 0 h 19"/>
                    <a:gd name="T6" fmla="*/ 0 w 1588"/>
                    <a:gd name="T7" fmla="*/ 0 h 19"/>
                    <a:gd name="T8" fmla="*/ 0 w 1588"/>
                    <a:gd name="T9" fmla="*/ 30163 h 19"/>
                    <a:gd name="T10" fmla="*/ 0 w 1588"/>
                    <a:gd name="T11" fmla="*/ 30163 h 1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9"/>
                    <a:gd name="T20" fmla="*/ 1588 w 1588"/>
                    <a:gd name="T21" fmla="*/ 19 h 1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9">
                      <a:moveTo>
                        <a:pt x="0" y="19"/>
                      </a:moveTo>
                      <a:lnTo>
                        <a:pt x="0" y="19"/>
                      </a:lnTo>
                      <a:lnTo>
                        <a:pt x="0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69" name="Freeform 302"/>
                <p:cNvSpPr>
                  <a:spLocks/>
                </p:cNvSpPr>
                <p:nvPr/>
              </p:nvSpPr>
              <p:spPr bwMode="auto">
                <a:xfrm>
                  <a:off x="3698875" y="3914775"/>
                  <a:ext cx="1588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9525 h 6"/>
                    <a:gd name="T8" fmla="*/ 0 w 1588"/>
                    <a:gd name="T9" fmla="*/ 9525 h 6"/>
                    <a:gd name="T10" fmla="*/ 0 w 1588"/>
                    <a:gd name="T11" fmla="*/ 9525 h 6"/>
                    <a:gd name="T12" fmla="*/ 0 w 1588"/>
                    <a:gd name="T13" fmla="*/ 0 h 6"/>
                    <a:gd name="T14" fmla="*/ 0 w 1588"/>
                    <a:gd name="T15" fmla="*/ 0 h 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588"/>
                    <a:gd name="T25" fmla="*/ 0 h 6"/>
                    <a:gd name="T26" fmla="*/ 1588 w 1588"/>
                    <a:gd name="T27" fmla="*/ 6 h 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70" name="Freeform 303"/>
                <p:cNvSpPr>
                  <a:spLocks/>
                </p:cNvSpPr>
                <p:nvPr/>
              </p:nvSpPr>
              <p:spPr bwMode="auto">
                <a:xfrm>
                  <a:off x="3587750" y="3924300"/>
                  <a:ext cx="1588" cy="20638"/>
                </a:xfrm>
                <a:custGeom>
                  <a:avLst/>
                  <a:gdLst>
                    <a:gd name="T0" fmla="*/ 0 w 1588"/>
                    <a:gd name="T1" fmla="*/ 20638 h 13"/>
                    <a:gd name="T2" fmla="*/ 0 w 1588"/>
                    <a:gd name="T3" fmla="*/ 20638 h 13"/>
                    <a:gd name="T4" fmla="*/ 0 w 1588"/>
                    <a:gd name="T5" fmla="*/ 0 h 13"/>
                    <a:gd name="T6" fmla="*/ 0 w 1588"/>
                    <a:gd name="T7" fmla="*/ 0 h 13"/>
                    <a:gd name="T8" fmla="*/ 0 w 1588"/>
                    <a:gd name="T9" fmla="*/ 11113 h 13"/>
                    <a:gd name="T10" fmla="*/ 0 w 1588"/>
                    <a:gd name="T11" fmla="*/ 20638 h 13"/>
                    <a:gd name="T12" fmla="*/ 0 w 1588"/>
                    <a:gd name="T13" fmla="*/ 20638 h 1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3"/>
                    <a:gd name="T23" fmla="*/ 1588 w 1588"/>
                    <a:gd name="T24" fmla="*/ 13 h 1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3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71" name="Rectangle 304"/>
                <p:cNvSpPr>
                  <a:spLocks noChangeArrowheads="1"/>
                </p:cNvSpPr>
                <p:nvPr/>
              </p:nvSpPr>
              <p:spPr bwMode="auto">
                <a:xfrm>
                  <a:off x="3659188" y="3924300"/>
                  <a:ext cx="1587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72" name="Freeform 305"/>
                <p:cNvSpPr>
                  <a:spLocks/>
                </p:cNvSpPr>
                <p:nvPr/>
              </p:nvSpPr>
              <p:spPr bwMode="auto">
                <a:xfrm>
                  <a:off x="3578225" y="3924300"/>
                  <a:ext cx="1588" cy="30163"/>
                </a:xfrm>
                <a:custGeom>
                  <a:avLst/>
                  <a:gdLst>
                    <a:gd name="T0" fmla="*/ 0 w 1588"/>
                    <a:gd name="T1" fmla="*/ 30163 h 19"/>
                    <a:gd name="T2" fmla="*/ 0 w 1588"/>
                    <a:gd name="T3" fmla="*/ 30163 h 19"/>
                    <a:gd name="T4" fmla="*/ 0 w 1588"/>
                    <a:gd name="T5" fmla="*/ 0 h 19"/>
                    <a:gd name="T6" fmla="*/ 0 w 1588"/>
                    <a:gd name="T7" fmla="*/ 0 h 19"/>
                    <a:gd name="T8" fmla="*/ 0 w 1588"/>
                    <a:gd name="T9" fmla="*/ 20638 h 19"/>
                    <a:gd name="T10" fmla="*/ 0 w 1588"/>
                    <a:gd name="T11" fmla="*/ 30163 h 19"/>
                    <a:gd name="T12" fmla="*/ 0 w 1588"/>
                    <a:gd name="T13" fmla="*/ 30163 h 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9"/>
                    <a:gd name="T23" fmla="*/ 1588 w 1588"/>
                    <a:gd name="T24" fmla="*/ 19 h 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9">
                      <a:moveTo>
                        <a:pt x="0" y="19"/>
                      </a:moveTo>
                      <a:lnTo>
                        <a:pt x="0" y="19"/>
                      </a:lnTo>
                      <a:lnTo>
                        <a:pt x="0" y="0"/>
                      </a:lnTo>
                      <a:lnTo>
                        <a:pt x="0" y="13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73" name="Freeform 306"/>
                <p:cNvSpPr>
                  <a:spLocks/>
                </p:cNvSpPr>
                <p:nvPr/>
              </p:nvSpPr>
              <p:spPr bwMode="auto">
                <a:xfrm>
                  <a:off x="3568700" y="3924300"/>
                  <a:ext cx="9525" cy="30163"/>
                </a:xfrm>
                <a:custGeom>
                  <a:avLst/>
                  <a:gdLst>
                    <a:gd name="T0" fmla="*/ 0 w 6"/>
                    <a:gd name="T1" fmla="*/ 0 h 19"/>
                    <a:gd name="T2" fmla="*/ 0 w 6"/>
                    <a:gd name="T3" fmla="*/ 0 h 19"/>
                    <a:gd name="T4" fmla="*/ 0 w 6"/>
                    <a:gd name="T5" fmla="*/ 20638 h 19"/>
                    <a:gd name="T6" fmla="*/ 9525 w 6"/>
                    <a:gd name="T7" fmla="*/ 30163 h 19"/>
                    <a:gd name="T8" fmla="*/ 9525 w 6"/>
                    <a:gd name="T9" fmla="*/ 30163 h 19"/>
                    <a:gd name="T10" fmla="*/ 0 w 6"/>
                    <a:gd name="T11" fmla="*/ 0 h 19"/>
                    <a:gd name="T12" fmla="*/ 0 w 6"/>
                    <a:gd name="T13" fmla="*/ 0 h 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6"/>
                    <a:gd name="T22" fmla="*/ 0 h 19"/>
                    <a:gd name="T23" fmla="*/ 6 w 6"/>
                    <a:gd name="T24" fmla="*/ 19 h 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6" h="1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3"/>
                      </a:lnTo>
                      <a:lnTo>
                        <a:pt x="6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74" name="Rectangle 307"/>
                <p:cNvSpPr>
                  <a:spLocks noChangeArrowheads="1"/>
                </p:cNvSpPr>
                <p:nvPr/>
              </p:nvSpPr>
              <p:spPr bwMode="auto">
                <a:xfrm>
                  <a:off x="3648075" y="3935413"/>
                  <a:ext cx="1588" cy="1587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75" name="Rectangle 308"/>
                <p:cNvSpPr>
                  <a:spLocks noChangeArrowheads="1"/>
                </p:cNvSpPr>
                <p:nvPr/>
              </p:nvSpPr>
              <p:spPr bwMode="auto">
                <a:xfrm>
                  <a:off x="3648075" y="3935413"/>
                  <a:ext cx="1588" cy="1587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76" name="Freeform 309"/>
                <p:cNvSpPr>
                  <a:spLocks/>
                </p:cNvSpPr>
                <p:nvPr/>
              </p:nvSpPr>
              <p:spPr bwMode="auto">
                <a:xfrm>
                  <a:off x="3557588" y="3944938"/>
                  <a:ext cx="1587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0 h 6"/>
                    <a:gd name="T6" fmla="*/ 0 w 1588"/>
                    <a:gd name="T7" fmla="*/ 0 h 6"/>
                    <a:gd name="T8" fmla="*/ 0 w 1588"/>
                    <a:gd name="T9" fmla="*/ 9525 h 6"/>
                    <a:gd name="T10" fmla="*/ 0 w 1588"/>
                    <a:gd name="T11" fmla="*/ 9525 h 6"/>
                    <a:gd name="T12" fmla="*/ 0 w 1588"/>
                    <a:gd name="T13" fmla="*/ 0 h 6"/>
                    <a:gd name="T14" fmla="*/ 0 w 1588"/>
                    <a:gd name="T15" fmla="*/ 0 h 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588"/>
                    <a:gd name="T25" fmla="*/ 0 h 6"/>
                    <a:gd name="T26" fmla="*/ 1588 w 1588"/>
                    <a:gd name="T27" fmla="*/ 6 h 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77" name="Freeform 310"/>
                <p:cNvSpPr>
                  <a:spLocks/>
                </p:cNvSpPr>
                <p:nvPr/>
              </p:nvSpPr>
              <p:spPr bwMode="auto">
                <a:xfrm>
                  <a:off x="3557588" y="3954463"/>
                  <a:ext cx="1587" cy="1587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588"/>
                    <a:gd name="T20" fmla="*/ 1588 w 1588"/>
                    <a:gd name="T21" fmla="*/ 1588 h 15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78" name="Freeform 311"/>
                <p:cNvSpPr>
                  <a:spLocks/>
                </p:cNvSpPr>
                <p:nvPr/>
              </p:nvSpPr>
              <p:spPr bwMode="auto">
                <a:xfrm>
                  <a:off x="3557588" y="3954463"/>
                  <a:ext cx="11112" cy="11112"/>
                </a:xfrm>
                <a:custGeom>
                  <a:avLst/>
                  <a:gdLst>
                    <a:gd name="T0" fmla="*/ 11112 w 7"/>
                    <a:gd name="T1" fmla="*/ 0 h 7"/>
                    <a:gd name="T2" fmla="*/ 11112 w 7"/>
                    <a:gd name="T3" fmla="*/ 0 h 7"/>
                    <a:gd name="T4" fmla="*/ 0 w 7"/>
                    <a:gd name="T5" fmla="*/ 0 h 7"/>
                    <a:gd name="T6" fmla="*/ 0 w 7"/>
                    <a:gd name="T7" fmla="*/ 11112 h 7"/>
                    <a:gd name="T8" fmla="*/ 0 w 7"/>
                    <a:gd name="T9" fmla="*/ 11112 h 7"/>
                    <a:gd name="T10" fmla="*/ 11112 w 7"/>
                    <a:gd name="T11" fmla="*/ 11112 h 7"/>
                    <a:gd name="T12" fmla="*/ 11112 w 7"/>
                    <a:gd name="T13" fmla="*/ 0 h 7"/>
                    <a:gd name="T14" fmla="*/ 11112 w 7"/>
                    <a:gd name="T15" fmla="*/ 0 h 7"/>
                    <a:gd name="T16" fmla="*/ 11112 w 7"/>
                    <a:gd name="T17" fmla="*/ 0 h 7"/>
                    <a:gd name="T18" fmla="*/ 11112 w 7"/>
                    <a:gd name="T19" fmla="*/ 0 h 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7"/>
                    <a:gd name="T31" fmla="*/ 0 h 7"/>
                    <a:gd name="T32" fmla="*/ 7 w 7"/>
                    <a:gd name="T33" fmla="*/ 7 h 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7" h="7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7" y="7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79" name="Freeform 312"/>
                <p:cNvSpPr>
                  <a:spLocks/>
                </p:cNvSpPr>
                <p:nvPr/>
              </p:nvSpPr>
              <p:spPr bwMode="auto">
                <a:xfrm>
                  <a:off x="3587750" y="3954463"/>
                  <a:ext cx="1588" cy="20637"/>
                </a:xfrm>
                <a:custGeom>
                  <a:avLst/>
                  <a:gdLst>
                    <a:gd name="T0" fmla="*/ 0 w 1588"/>
                    <a:gd name="T1" fmla="*/ 20637 h 13"/>
                    <a:gd name="T2" fmla="*/ 0 w 1588"/>
                    <a:gd name="T3" fmla="*/ 20637 h 13"/>
                    <a:gd name="T4" fmla="*/ 0 w 1588"/>
                    <a:gd name="T5" fmla="*/ 11112 h 13"/>
                    <a:gd name="T6" fmla="*/ 0 w 1588"/>
                    <a:gd name="T7" fmla="*/ 0 h 13"/>
                    <a:gd name="T8" fmla="*/ 0 w 1588"/>
                    <a:gd name="T9" fmla="*/ 0 h 13"/>
                    <a:gd name="T10" fmla="*/ 0 w 1588"/>
                    <a:gd name="T11" fmla="*/ 20637 h 13"/>
                    <a:gd name="T12" fmla="*/ 0 w 1588"/>
                    <a:gd name="T13" fmla="*/ 20637 h 1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3"/>
                    <a:gd name="T23" fmla="*/ 1588 w 1588"/>
                    <a:gd name="T24" fmla="*/ 13 h 1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3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80" name="Freeform 313"/>
                <p:cNvSpPr>
                  <a:spLocks/>
                </p:cNvSpPr>
                <p:nvPr/>
              </p:nvSpPr>
              <p:spPr bwMode="auto">
                <a:xfrm>
                  <a:off x="3587750" y="3954463"/>
                  <a:ext cx="1588" cy="30162"/>
                </a:xfrm>
                <a:custGeom>
                  <a:avLst/>
                  <a:gdLst>
                    <a:gd name="T0" fmla="*/ 0 w 1588"/>
                    <a:gd name="T1" fmla="*/ 30162 h 19"/>
                    <a:gd name="T2" fmla="*/ 0 w 1588"/>
                    <a:gd name="T3" fmla="*/ 30162 h 19"/>
                    <a:gd name="T4" fmla="*/ 0 w 1588"/>
                    <a:gd name="T5" fmla="*/ 11112 h 19"/>
                    <a:gd name="T6" fmla="*/ 0 w 1588"/>
                    <a:gd name="T7" fmla="*/ 0 h 19"/>
                    <a:gd name="T8" fmla="*/ 0 w 1588"/>
                    <a:gd name="T9" fmla="*/ 0 h 19"/>
                    <a:gd name="T10" fmla="*/ 0 w 1588"/>
                    <a:gd name="T11" fmla="*/ 30162 h 19"/>
                    <a:gd name="T12" fmla="*/ 0 w 1588"/>
                    <a:gd name="T13" fmla="*/ 30162 h 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9"/>
                    <a:gd name="T23" fmla="*/ 1588 w 1588"/>
                    <a:gd name="T24" fmla="*/ 19 h 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9">
                      <a:moveTo>
                        <a:pt x="0" y="19"/>
                      </a:moveTo>
                      <a:lnTo>
                        <a:pt x="0" y="19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81" name="Freeform 314"/>
                <p:cNvSpPr>
                  <a:spLocks/>
                </p:cNvSpPr>
                <p:nvPr/>
              </p:nvSpPr>
              <p:spPr bwMode="auto">
                <a:xfrm>
                  <a:off x="3578225" y="3965575"/>
                  <a:ext cx="1588" cy="19050"/>
                </a:xfrm>
                <a:custGeom>
                  <a:avLst/>
                  <a:gdLst>
                    <a:gd name="T0" fmla="*/ 0 w 1588"/>
                    <a:gd name="T1" fmla="*/ 0 h 12"/>
                    <a:gd name="T2" fmla="*/ 0 w 1588"/>
                    <a:gd name="T3" fmla="*/ 0 h 12"/>
                    <a:gd name="T4" fmla="*/ 0 w 1588"/>
                    <a:gd name="T5" fmla="*/ 9525 h 12"/>
                    <a:gd name="T6" fmla="*/ 0 w 1588"/>
                    <a:gd name="T7" fmla="*/ 19050 h 12"/>
                    <a:gd name="T8" fmla="*/ 0 w 1588"/>
                    <a:gd name="T9" fmla="*/ 19050 h 12"/>
                    <a:gd name="T10" fmla="*/ 0 w 1588"/>
                    <a:gd name="T11" fmla="*/ 9525 h 12"/>
                    <a:gd name="T12" fmla="*/ 0 w 1588"/>
                    <a:gd name="T13" fmla="*/ 0 h 12"/>
                    <a:gd name="T14" fmla="*/ 0 w 1588"/>
                    <a:gd name="T15" fmla="*/ 0 h 1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588"/>
                    <a:gd name="T25" fmla="*/ 0 h 12"/>
                    <a:gd name="T26" fmla="*/ 1588 w 1588"/>
                    <a:gd name="T27" fmla="*/ 12 h 12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588" h="1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82" name="Freeform 315"/>
                <p:cNvSpPr>
                  <a:spLocks/>
                </p:cNvSpPr>
                <p:nvPr/>
              </p:nvSpPr>
              <p:spPr bwMode="auto">
                <a:xfrm>
                  <a:off x="3568700" y="3965575"/>
                  <a:ext cx="9525" cy="19050"/>
                </a:xfrm>
                <a:custGeom>
                  <a:avLst/>
                  <a:gdLst>
                    <a:gd name="T0" fmla="*/ 9525 w 6"/>
                    <a:gd name="T1" fmla="*/ 19050 h 12"/>
                    <a:gd name="T2" fmla="*/ 9525 w 6"/>
                    <a:gd name="T3" fmla="*/ 19050 h 12"/>
                    <a:gd name="T4" fmla="*/ 0 w 6"/>
                    <a:gd name="T5" fmla="*/ 0 h 12"/>
                    <a:gd name="T6" fmla="*/ 0 w 6"/>
                    <a:gd name="T7" fmla="*/ 0 h 12"/>
                    <a:gd name="T8" fmla="*/ 9525 w 6"/>
                    <a:gd name="T9" fmla="*/ 19050 h 12"/>
                    <a:gd name="T10" fmla="*/ 9525 w 6"/>
                    <a:gd name="T11" fmla="*/ 19050 h 1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6"/>
                    <a:gd name="T19" fmla="*/ 0 h 12"/>
                    <a:gd name="T20" fmla="*/ 6 w 6"/>
                    <a:gd name="T21" fmla="*/ 12 h 1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6" h="12">
                      <a:moveTo>
                        <a:pt x="6" y="12"/>
                      </a:moveTo>
                      <a:lnTo>
                        <a:pt x="6" y="12"/>
                      </a:lnTo>
                      <a:lnTo>
                        <a:pt x="0" y="0"/>
                      </a:lnTo>
                      <a:lnTo>
                        <a:pt x="6" y="1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83" name="Freeform 316"/>
                <p:cNvSpPr>
                  <a:spLocks/>
                </p:cNvSpPr>
                <p:nvPr/>
              </p:nvSpPr>
              <p:spPr bwMode="auto">
                <a:xfrm>
                  <a:off x="3648075" y="3965575"/>
                  <a:ext cx="1588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588"/>
                    <a:gd name="T20" fmla="*/ 1588 w 1588"/>
                    <a:gd name="T21" fmla="*/ 1588 h 15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84" name="Freeform 317"/>
                <p:cNvSpPr>
                  <a:spLocks/>
                </p:cNvSpPr>
                <p:nvPr/>
              </p:nvSpPr>
              <p:spPr bwMode="auto">
                <a:xfrm>
                  <a:off x="3568700" y="3965575"/>
                  <a:ext cx="1588" cy="30163"/>
                </a:xfrm>
                <a:custGeom>
                  <a:avLst/>
                  <a:gdLst>
                    <a:gd name="T0" fmla="*/ 0 w 1588"/>
                    <a:gd name="T1" fmla="*/ 30163 h 19"/>
                    <a:gd name="T2" fmla="*/ 0 w 1588"/>
                    <a:gd name="T3" fmla="*/ 30163 h 19"/>
                    <a:gd name="T4" fmla="*/ 0 w 1588"/>
                    <a:gd name="T5" fmla="*/ 19050 h 19"/>
                    <a:gd name="T6" fmla="*/ 0 w 1588"/>
                    <a:gd name="T7" fmla="*/ 0 h 19"/>
                    <a:gd name="T8" fmla="*/ 0 w 1588"/>
                    <a:gd name="T9" fmla="*/ 0 h 19"/>
                    <a:gd name="T10" fmla="*/ 0 w 1588"/>
                    <a:gd name="T11" fmla="*/ 30163 h 19"/>
                    <a:gd name="T12" fmla="*/ 0 w 1588"/>
                    <a:gd name="T13" fmla="*/ 30163 h 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9"/>
                    <a:gd name="T23" fmla="*/ 1588 w 1588"/>
                    <a:gd name="T24" fmla="*/ 19 h 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9">
                      <a:moveTo>
                        <a:pt x="0" y="19"/>
                      </a:moveTo>
                      <a:lnTo>
                        <a:pt x="0" y="19"/>
                      </a:lnTo>
                      <a:lnTo>
                        <a:pt x="0" y="12"/>
                      </a:lnTo>
                      <a:lnTo>
                        <a:pt x="0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85" name="Freeform 318"/>
                <p:cNvSpPr>
                  <a:spLocks/>
                </p:cNvSpPr>
                <p:nvPr/>
              </p:nvSpPr>
              <p:spPr bwMode="auto">
                <a:xfrm>
                  <a:off x="3557588" y="3975100"/>
                  <a:ext cx="1587" cy="20638"/>
                </a:xfrm>
                <a:custGeom>
                  <a:avLst/>
                  <a:gdLst>
                    <a:gd name="T0" fmla="*/ 0 w 1588"/>
                    <a:gd name="T1" fmla="*/ 20638 h 13"/>
                    <a:gd name="T2" fmla="*/ 0 w 1588"/>
                    <a:gd name="T3" fmla="*/ 20638 h 13"/>
                    <a:gd name="T4" fmla="*/ 0 w 1588"/>
                    <a:gd name="T5" fmla="*/ 0 h 13"/>
                    <a:gd name="T6" fmla="*/ 0 w 1588"/>
                    <a:gd name="T7" fmla="*/ 0 h 13"/>
                    <a:gd name="T8" fmla="*/ 0 w 1588"/>
                    <a:gd name="T9" fmla="*/ 9525 h 13"/>
                    <a:gd name="T10" fmla="*/ 0 w 1588"/>
                    <a:gd name="T11" fmla="*/ 20638 h 13"/>
                    <a:gd name="T12" fmla="*/ 0 w 1588"/>
                    <a:gd name="T13" fmla="*/ 20638 h 1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3"/>
                    <a:gd name="T23" fmla="*/ 1588 w 1588"/>
                    <a:gd name="T24" fmla="*/ 13 h 1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3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86" name="Freeform 319"/>
                <p:cNvSpPr>
                  <a:spLocks/>
                </p:cNvSpPr>
                <p:nvPr/>
              </p:nvSpPr>
              <p:spPr bwMode="auto">
                <a:xfrm>
                  <a:off x="3659188" y="3984625"/>
                  <a:ext cx="1587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w 1588"/>
                    <a:gd name="T13" fmla="*/ 0 h 158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588"/>
                    <a:gd name="T23" fmla="*/ 1588 w 1588"/>
                    <a:gd name="T24" fmla="*/ 1588 h 158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87" name="Freeform 320"/>
                <p:cNvSpPr>
                  <a:spLocks/>
                </p:cNvSpPr>
                <p:nvPr/>
              </p:nvSpPr>
              <p:spPr bwMode="auto">
                <a:xfrm>
                  <a:off x="3729038" y="3984625"/>
                  <a:ext cx="1587" cy="20638"/>
                </a:xfrm>
                <a:custGeom>
                  <a:avLst/>
                  <a:gdLst>
                    <a:gd name="T0" fmla="*/ 0 w 1588"/>
                    <a:gd name="T1" fmla="*/ 20638 h 13"/>
                    <a:gd name="T2" fmla="*/ 0 w 1588"/>
                    <a:gd name="T3" fmla="*/ 20638 h 13"/>
                    <a:gd name="T4" fmla="*/ 0 w 1588"/>
                    <a:gd name="T5" fmla="*/ 0 h 13"/>
                    <a:gd name="T6" fmla="*/ 0 w 1588"/>
                    <a:gd name="T7" fmla="*/ 0 h 13"/>
                    <a:gd name="T8" fmla="*/ 0 w 1588"/>
                    <a:gd name="T9" fmla="*/ 20638 h 13"/>
                    <a:gd name="T10" fmla="*/ 0 w 1588"/>
                    <a:gd name="T11" fmla="*/ 20638 h 1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3"/>
                    <a:gd name="T20" fmla="*/ 1588 w 1588"/>
                    <a:gd name="T21" fmla="*/ 13 h 1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3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0" y="0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88" name="Freeform 322"/>
                <p:cNvSpPr>
                  <a:spLocks/>
                </p:cNvSpPr>
                <p:nvPr/>
              </p:nvSpPr>
              <p:spPr bwMode="auto">
                <a:xfrm>
                  <a:off x="3659188" y="3995738"/>
                  <a:ext cx="1587" cy="1587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588"/>
                    <a:gd name="T20" fmla="*/ 1588 w 1588"/>
                    <a:gd name="T21" fmla="*/ 1588 h 15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89" name="Rectangle 323"/>
                <p:cNvSpPr>
                  <a:spLocks noChangeArrowheads="1"/>
                </p:cNvSpPr>
                <p:nvPr/>
              </p:nvSpPr>
              <p:spPr bwMode="auto">
                <a:xfrm>
                  <a:off x="3648075" y="3995738"/>
                  <a:ext cx="1588" cy="1587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90" name="Freeform 324"/>
                <p:cNvSpPr>
                  <a:spLocks/>
                </p:cNvSpPr>
                <p:nvPr/>
              </p:nvSpPr>
              <p:spPr bwMode="auto">
                <a:xfrm>
                  <a:off x="3538538" y="3995738"/>
                  <a:ext cx="1587" cy="1587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588"/>
                    <a:gd name="T20" fmla="*/ 1588 w 1588"/>
                    <a:gd name="T21" fmla="*/ 1588 h 15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91" name="Freeform 325"/>
                <p:cNvSpPr>
                  <a:spLocks/>
                </p:cNvSpPr>
                <p:nvPr/>
              </p:nvSpPr>
              <p:spPr bwMode="auto">
                <a:xfrm>
                  <a:off x="3587750" y="3995738"/>
                  <a:ext cx="1588" cy="20637"/>
                </a:xfrm>
                <a:custGeom>
                  <a:avLst/>
                  <a:gdLst>
                    <a:gd name="T0" fmla="*/ 0 w 1588"/>
                    <a:gd name="T1" fmla="*/ 20637 h 13"/>
                    <a:gd name="T2" fmla="*/ 0 w 1588"/>
                    <a:gd name="T3" fmla="*/ 20637 h 13"/>
                    <a:gd name="T4" fmla="*/ 0 w 1588"/>
                    <a:gd name="T5" fmla="*/ 0 h 13"/>
                    <a:gd name="T6" fmla="*/ 0 w 1588"/>
                    <a:gd name="T7" fmla="*/ 0 h 13"/>
                    <a:gd name="T8" fmla="*/ 0 w 1588"/>
                    <a:gd name="T9" fmla="*/ 9525 h 13"/>
                    <a:gd name="T10" fmla="*/ 0 w 1588"/>
                    <a:gd name="T11" fmla="*/ 20637 h 13"/>
                    <a:gd name="T12" fmla="*/ 0 w 1588"/>
                    <a:gd name="T13" fmla="*/ 20637 h 1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3"/>
                    <a:gd name="T23" fmla="*/ 1588 w 1588"/>
                    <a:gd name="T24" fmla="*/ 13 h 1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3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92" name="Rectangle 326"/>
                <p:cNvSpPr>
                  <a:spLocks noChangeArrowheads="1"/>
                </p:cNvSpPr>
                <p:nvPr/>
              </p:nvSpPr>
              <p:spPr bwMode="auto">
                <a:xfrm>
                  <a:off x="3538538" y="3995738"/>
                  <a:ext cx="1587" cy="1587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93" name="Freeform 327"/>
                <p:cNvSpPr>
                  <a:spLocks/>
                </p:cNvSpPr>
                <p:nvPr/>
              </p:nvSpPr>
              <p:spPr bwMode="auto">
                <a:xfrm>
                  <a:off x="3587750" y="4005263"/>
                  <a:ext cx="11113" cy="11112"/>
                </a:xfrm>
                <a:custGeom>
                  <a:avLst/>
                  <a:gdLst>
                    <a:gd name="T0" fmla="*/ 0 w 7"/>
                    <a:gd name="T1" fmla="*/ 11112 h 7"/>
                    <a:gd name="T2" fmla="*/ 0 w 7"/>
                    <a:gd name="T3" fmla="*/ 11112 h 7"/>
                    <a:gd name="T4" fmla="*/ 11113 w 7"/>
                    <a:gd name="T5" fmla="*/ 0 h 7"/>
                    <a:gd name="T6" fmla="*/ 0 w 7"/>
                    <a:gd name="T7" fmla="*/ 0 h 7"/>
                    <a:gd name="T8" fmla="*/ 0 w 7"/>
                    <a:gd name="T9" fmla="*/ 0 h 7"/>
                    <a:gd name="T10" fmla="*/ 0 w 7"/>
                    <a:gd name="T11" fmla="*/ 11112 h 7"/>
                    <a:gd name="T12" fmla="*/ 0 w 7"/>
                    <a:gd name="T13" fmla="*/ 11112 h 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7"/>
                    <a:gd name="T22" fmla="*/ 0 h 7"/>
                    <a:gd name="T23" fmla="*/ 7 w 7"/>
                    <a:gd name="T24" fmla="*/ 7 h 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7" h="7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94" name="Rectangle 328"/>
                <p:cNvSpPr>
                  <a:spLocks noChangeArrowheads="1"/>
                </p:cNvSpPr>
                <p:nvPr/>
              </p:nvSpPr>
              <p:spPr bwMode="auto">
                <a:xfrm>
                  <a:off x="3527425" y="4005263"/>
                  <a:ext cx="1588" cy="1587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95" name="Freeform 329"/>
                <p:cNvSpPr>
                  <a:spLocks/>
                </p:cNvSpPr>
                <p:nvPr/>
              </p:nvSpPr>
              <p:spPr bwMode="auto">
                <a:xfrm>
                  <a:off x="3578225" y="4005263"/>
                  <a:ext cx="1588" cy="11112"/>
                </a:xfrm>
                <a:custGeom>
                  <a:avLst/>
                  <a:gdLst>
                    <a:gd name="T0" fmla="*/ 0 w 1588"/>
                    <a:gd name="T1" fmla="*/ 0 h 7"/>
                    <a:gd name="T2" fmla="*/ 0 w 1588"/>
                    <a:gd name="T3" fmla="*/ 0 h 7"/>
                    <a:gd name="T4" fmla="*/ 0 w 1588"/>
                    <a:gd name="T5" fmla="*/ 0 h 7"/>
                    <a:gd name="T6" fmla="*/ 0 w 1588"/>
                    <a:gd name="T7" fmla="*/ 11112 h 7"/>
                    <a:gd name="T8" fmla="*/ 0 w 1588"/>
                    <a:gd name="T9" fmla="*/ 11112 h 7"/>
                    <a:gd name="T10" fmla="*/ 0 w 1588"/>
                    <a:gd name="T11" fmla="*/ 0 h 7"/>
                    <a:gd name="T12" fmla="*/ 0 w 1588"/>
                    <a:gd name="T13" fmla="*/ 0 h 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7"/>
                    <a:gd name="T23" fmla="*/ 1588 w 1588"/>
                    <a:gd name="T24" fmla="*/ 7 h 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96" name="Freeform 330"/>
                <p:cNvSpPr>
                  <a:spLocks/>
                </p:cNvSpPr>
                <p:nvPr/>
              </p:nvSpPr>
              <p:spPr bwMode="auto">
                <a:xfrm>
                  <a:off x="3568700" y="4005263"/>
                  <a:ext cx="9525" cy="20637"/>
                </a:xfrm>
                <a:custGeom>
                  <a:avLst/>
                  <a:gdLst>
                    <a:gd name="T0" fmla="*/ 9525 w 6"/>
                    <a:gd name="T1" fmla="*/ 0 h 13"/>
                    <a:gd name="T2" fmla="*/ 9525 w 6"/>
                    <a:gd name="T3" fmla="*/ 0 h 13"/>
                    <a:gd name="T4" fmla="*/ 0 w 6"/>
                    <a:gd name="T5" fmla="*/ 0 h 13"/>
                    <a:gd name="T6" fmla="*/ 9525 w 6"/>
                    <a:gd name="T7" fmla="*/ 20637 h 13"/>
                    <a:gd name="T8" fmla="*/ 9525 w 6"/>
                    <a:gd name="T9" fmla="*/ 20637 h 13"/>
                    <a:gd name="T10" fmla="*/ 9525 w 6"/>
                    <a:gd name="T11" fmla="*/ 0 h 13"/>
                    <a:gd name="T12" fmla="*/ 9525 w 6"/>
                    <a:gd name="T13" fmla="*/ 0 h 1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6"/>
                    <a:gd name="T22" fmla="*/ 0 h 13"/>
                    <a:gd name="T23" fmla="*/ 6 w 6"/>
                    <a:gd name="T24" fmla="*/ 13 h 1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6" h="13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0" y="0"/>
                      </a:lnTo>
                      <a:lnTo>
                        <a:pt x="6" y="13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97" name="Freeform 331"/>
                <p:cNvSpPr>
                  <a:spLocks/>
                </p:cNvSpPr>
                <p:nvPr/>
              </p:nvSpPr>
              <p:spPr bwMode="auto">
                <a:xfrm>
                  <a:off x="3648075" y="4005263"/>
                  <a:ext cx="11113" cy="11112"/>
                </a:xfrm>
                <a:custGeom>
                  <a:avLst/>
                  <a:gdLst>
                    <a:gd name="T0" fmla="*/ 0 w 7"/>
                    <a:gd name="T1" fmla="*/ 0 h 7"/>
                    <a:gd name="T2" fmla="*/ 0 w 7"/>
                    <a:gd name="T3" fmla="*/ 0 h 7"/>
                    <a:gd name="T4" fmla="*/ 0 w 7"/>
                    <a:gd name="T5" fmla="*/ 11112 h 7"/>
                    <a:gd name="T6" fmla="*/ 0 w 7"/>
                    <a:gd name="T7" fmla="*/ 11112 h 7"/>
                    <a:gd name="T8" fmla="*/ 0 w 7"/>
                    <a:gd name="T9" fmla="*/ 0 h 7"/>
                    <a:gd name="T10" fmla="*/ 0 w 7"/>
                    <a:gd name="T11" fmla="*/ 0 h 7"/>
                    <a:gd name="T12" fmla="*/ 11113 w 7"/>
                    <a:gd name="T13" fmla="*/ 0 h 7"/>
                    <a:gd name="T14" fmla="*/ 11113 w 7"/>
                    <a:gd name="T15" fmla="*/ 0 h 7"/>
                    <a:gd name="T16" fmla="*/ 0 w 7"/>
                    <a:gd name="T17" fmla="*/ 0 h 7"/>
                    <a:gd name="T18" fmla="*/ 0 w 7"/>
                    <a:gd name="T19" fmla="*/ 0 h 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7"/>
                    <a:gd name="T31" fmla="*/ 0 h 7"/>
                    <a:gd name="T32" fmla="*/ 7 w 7"/>
                    <a:gd name="T33" fmla="*/ 7 h 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7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98" name="Rectangle 332"/>
                <p:cNvSpPr>
                  <a:spLocks noChangeArrowheads="1"/>
                </p:cNvSpPr>
                <p:nvPr/>
              </p:nvSpPr>
              <p:spPr bwMode="auto">
                <a:xfrm>
                  <a:off x="3648075" y="4005263"/>
                  <a:ext cx="1588" cy="1587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99" name="Rectangle 333"/>
                <p:cNvSpPr>
                  <a:spLocks noChangeArrowheads="1"/>
                </p:cNvSpPr>
                <p:nvPr/>
              </p:nvSpPr>
              <p:spPr bwMode="auto">
                <a:xfrm>
                  <a:off x="3779838" y="4005263"/>
                  <a:ext cx="1587" cy="1587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00" name="Freeform 334"/>
                <p:cNvSpPr>
                  <a:spLocks/>
                </p:cNvSpPr>
                <p:nvPr/>
              </p:nvSpPr>
              <p:spPr bwMode="auto">
                <a:xfrm>
                  <a:off x="3729038" y="4016375"/>
                  <a:ext cx="1587" cy="9525"/>
                </a:xfrm>
                <a:custGeom>
                  <a:avLst/>
                  <a:gdLst>
                    <a:gd name="T0" fmla="*/ 0 w 1588"/>
                    <a:gd name="T1" fmla="*/ 9525 h 6"/>
                    <a:gd name="T2" fmla="*/ 0 w 1588"/>
                    <a:gd name="T3" fmla="*/ 9525 h 6"/>
                    <a:gd name="T4" fmla="*/ 0 w 1588"/>
                    <a:gd name="T5" fmla="*/ 0 h 6"/>
                    <a:gd name="T6" fmla="*/ 0 w 1588"/>
                    <a:gd name="T7" fmla="*/ 0 h 6"/>
                    <a:gd name="T8" fmla="*/ 0 w 1588"/>
                    <a:gd name="T9" fmla="*/ 9525 h 6"/>
                    <a:gd name="T10" fmla="*/ 0 w 1588"/>
                    <a:gd name="T11" fmla="*/ 9525 h 6"/>
                    <a:gd name="T12" fmla="*/ 0 w 1588"/>
                    <a:gd name="T13" fmla="*/ 9525 h 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6"/>
                    <a:gd name="T23" fmla="*/ 1588 w 1588"/>
                    <a:gd name="T24" fmla="*/ 6 h 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6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01" name="Rectangle 335"/>
                <p:cNvSpPr>
                  <a:spLocks noChangeArrowheads="1"/>
                </p:cNvSpPr>
                <p:nvPr/>
              </p:nvSpPr>
              <p:spPr bwMode="auto">
                <a:xfrm>
                  <a:off x="3648075" y="4016375"/>
                  <a:ext cx="1588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02" name="Freeform 336"/>
                <p:cNvSpPr>
                  <a:spLocks/>
                </p:cNvSpPr>
                <p:nvPr/>
              </p:nvSpPr>
              <p:spPr bwMode="auto">
                <a:xfrm>
                  <a:off x="3729038" y="4016375"/>
                  <a:ext cx="1587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9525 h 6"/>
                    <a:gd name="T8" fmla="*/ 0 w 1588"/>
                    <a:gd name="T9" fmla="*/ 0 h 6"/>
                    <a:gd name="T10" fmla="*/ 0 w 1588"/>
                    <a:gd name="T11" fmla="*/ 0 h 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6"/>
                    <a:gd name="T20" fmla="*/ 1588 w 1588"/>
                    <a:gd name="T21" fmla="*/ 6 h 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03" name="Freeform 337"/>
                <p:cNvSpPr>
                  <a:spLocks/>
                </p:cNvSpPr>
                <p:nvPr/>
              </p:nvSpPr>
              <p:spPr bwMode="auto">
                <a:xfrm>
                  <a:off x="3648075" y="4016375"/>
                  <a:ext cx="1588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w 1588"/>
                    <a:gd name="T13" fmla="*/ 0 h 1588"/>
                    <a:gd name="T14" fmla="*/ 0 w 1588"/>
                    <a:gd name="T15" fmla="*/ 0 h 1588"/>
                    <a:gd name="T16" fmla="*/ 0 w 1588"/>
                    <a:gd name="T17" fmla="*/ 0 h 1588"/>
                    <a:gd name="T18" fmla="*/ 0 w 1588"/>
                    <a:gd name="T19" fmla="*/ 0 h 158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88"/>
                    <a:gd name="T31" fmla="*/ 0 h 1588"/>
                    <a:gd name="T32" fmla="*/ 1588 w 1588"/>
                    <a:gd name="T33" fmla="*/ 1588 h 1588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04" name="Freeform 338"/>
                <p:cNvSpPr>
                  <a:spLocks/>
                </p:cNvSpPr>
                <p:nvPr/>
              </p:nvSpPr>
              <p:spPr bwMode="auto">
                <a:xfrm>
                  <a:off x="3648075" y="4016375"/>
                  <a:ext cx="1588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0 h 6"/>
                    <a:gd name="T8" fmla="*/ 0 w 1588"/>
                    <a:gd name="T9" fmla="*/ 0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88"/>
                    <a:gd name="T16" fmla="*/ 0 h 6"/>
                    <a:gd name="T17" fmla="*/ 1588 w 1588"/>
                    <a:gd name="T18" fmla="*/ 6 h 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05" name="Rectangle 339"/>
                <p:cNvSpPr>
                  <a:spLocks noChangeArrowheads="1"/>
                </p:cNvSpPr>
                <p:nvPr/>
              </p:nvSpPr>
              <p:spPr bwMode="auto">
                <a:xfrm>
                  <a:off x="3587750" y="4025900"/>
                  <a:ext cx="1588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06" name="Freeform 340"/>
                <p:cNvSpPr>
                  <a:spLocks/>
                </p:cNvSpPr>
                <p:nvPr/>
              </p:nvSpPr>
              <p:spPr bwMode="auto">
                <a:xfrm>
                  <a:off x="3587750" y="4025900"/>
                  <a:ext cx="1588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588"/>
                    <a:gd name="T20" fmla="*/ 1588 w 1588"/>
                    <a:gd name="T21" fmla="*/ 1588 h 15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07" name="Freeform 341"/>
                <p:cNvSpPr>
                  <a:spLocks/>
                </p:cNvSpPr>
                <p:nvPr/>
              </p:nvSpPr>
              <p:spPr bwMode="auto">
                <a:xfrm>
                  <a:off x="3587750" y="4025900"/>
                  <a:ext cx="1588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9525 h 6"/>
                    <a:gd name="T8" fmla="*/ 0 w 1588"/>
                    <a:gd name="T9" fmla="*/ 0 h 6"/>
                    <a:gd name="T10" fmla="*/ 0 w 1588"/>
                    <a:gd name="T11" fmla="*/ 0 h 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6"/>
                    <a:gd name="T20" fmla="*/ 1588 w 1588"/>
                    <a:gd name="T21" fmla="*/ 6 h 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08" name="Rectangle 342"/>
                <p:cNvSpPr>
                  <a:spLocks noChangeArrowheads="1"/>
                </p:cNvSpPr>
                <p:nvPr/>
              </p:nvSpPr>
              <p:spPr bwMode="auto">
                <a:xfrm>
                  <a:off x="3578225" y="4025900"/>
                  <a:ext cx="1588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09" name="Freeform 343"/>
                <p:cNvSpPr>
                  <a:spLocks/>
                </p:cNvSpPr>
                <p:nvPr/>
              </p:nvSpPr>
              <p:spPr bwMode="auto">
                <a:xfrm>
                  <a:off x="3578225" y="4025900"/>
                  <a:ext cx="1588" cy="20638"/>
                </a:xfrm>
                <a:custGeom>
                  <a:avLst/>
                  <a:gdLst>
                    <a:gd name="T0" fmla="*/ 0 w 1588"/>
                    <a:gd name="T1" fmla="*/ 20638 h 13"/>
                    <a:gd name="T2" fmla="*/ 0 w 1588"/>
                    <a:gd name="T3" fmla="*/ 20638 h 13"/>
                    <a:gd name="T4" fmla="*/ 0 w 1588"/>
                    <a:gd name="T5" fmla="*/ 0 h 13"/>
                    <a:gd name="T6" fmla="*/ 0 w 1588"/>
                    <a:gd name="T7" fmla="*/ 0 h 13"/>
                    <a:gd name="T8" fmla="*/ 0 w 1588"/>
                    <a:gd name="T9" fmla="*/ 20638 h 13"/>
                    <a:gd name="T10" fmla="*/ 0 w 1588"/>
                    <a:gd name="T11" fmla="*/ 20638 h 1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3"/>
                    <a:gd name="T20" fmla="*/ 1588 w 1588"/>
                    <a:gd name="T21" fmla="*/ 13 h 1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3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0" y="0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10" name="Freeform 344"/>
                <p:cNvSpPr>
                  <a:spLocks/>
                </p:cNvSpPr>
                <p:nvPr/>
              </p:nvSpPr>
              <p:spPr bwMode="auto">
                <a:xfrm>
                  <a:off x="3648075" y="4025900"/>
                  <a:ext cx="1588" cy="9525"/>
                </a:xfrm>
                <a:custGeom>
                  <a:avLst/>
                  <a:gdLst>
                    <a:gd name="T0" fmla="*/ 0 w 1588"/>
                    <a:gd name="T1" fmla="*/ 9525 h 6"/>
                    <a:gd name="T2" fmla="*/ 0 w 1588"/>
                    <a:gd name="T3" fmla="*/ 9525 h 6"/>
                    <a:gd name="T4" fmla="*/ 0 w 1588"/>
                    <a:gd name="T5" fmla="*/ 0 h 6"/>
                    <a:gd name="T6" fmla="*/ 0 w 1588"/>
                    <a:gd name="T7" fmla="*/ 0 h 6"/>
                    <a:gd name="T8" fmla="*/ 0 w 1588"/>
                    <a:gd name="T9" fmla="*/ 9525 h 6"/>
                    <a:gd name="T10" fmla="*/ 0 w 1588"/>
                    <a:gd name="T11" fmla="*/ 9525 h 6"/>
                    <a:gd name="T12" fmla="*/ 0 w 1588"/>
                    <a:gd name="T13" fmla="*/ 9525 h 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6"/>
                    <a:gd name="T23" fmla="*/ 1588 w 1588"/>
                    <a:gd name="T24" fmla="*/ 6 h 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6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11" name="Freeform 345"/>
                <p:cNvSpPr>
                  <a:spLocks/>
                </p:cNvSpPr>
                <p:nvPr/>
              </p:nvSpPr>
              <p:spPr bwMode="auto">
                <a:xfrm>
                  <a:off x="3568700" y="4025900"/>
                  <a:ext cx="9525" cy="20638"/>
                </a:xfrm>
                <a:custGeom>
                  <a:avLst/>
                  <a:gdLst>
                    <a:gd name="T0" fmla="*/ 0 w 6"/>
                    <a:gd name="T1" fmla="*/ 0 h 13"/>
                    <a:gd name="T2" fmla="*/ 0 w 6"/>
                    <a:gd name="T3" fmla="*/ 0 h 13"/>
                    <a:gd name="T4" fmla="*/ 0 w 6"/>
                    <a:gd name="T5" fmla="*/ 9525 h 13"/>
                    <a:gd name="T6" fmla="*/ 9525 w 6"/>
                    <a:gd name="T7" fmla="*/ 20638 h 13"/>
                    <a:gd name="T8" fmla="*/ 9525 w 6"/>
                    <a:gd name="T9" fmla="*/ 20638 h 13"/>
                    <a:gd name="T10" fmla="*/ 9525 w 6"/>
                    <a:gd name="T11" fmla="*/ 9525 h 13"/>
                    <a:gd name="T12" fmla="*/ 0 w 6"/>
                    <a:gd name="T13" fmla="*/ 0 h 13"/>
                    <a:gd name="T14" fmla="*/ 0 w 6"/>
                    <a:gd name="T15" fmla="*/ 0 h 1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6"/>
                    <a:gd name="T25" fmla="*/ 0 h 13"/>
                    <a:gd name="T26" fmla="*/ 6 w 6"/>
                    <a:gd name="T27" fmla="*/ 13 h 13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6" h="1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6" y="13"/>
                      </a:lnTo>
                      <a:lnTo>
                        <a:pt x="6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12" name="Freeform 346"/>
                <p:cNvSpPr>
                  <a:spLocks/>
                </p:cNvSpPr>
                <p:nvPr/>
              </p:nvSpPr>
              <p:spPr bwMode="auto">
                <a:xfrm>
                  <a:off x="3587750" y="4025900"/>
                  <a:ext cx="1588" cy="9525"/>
                </a:xfrm>
                <a:custGeom>
                  <a:avLst/>
                  <a:gdLst>
                    <a:gd name="T0" fmla="*/ 0 w 1588"/>
                    <a:gd name="T1" fmla="*/ 9525 h 6"/>
                    <a:gd name="T2" fmla="*/ 0 w 1588"/>
                    <a:gd name="T3" fmla="*/ 9525 h 6"/>
                    <a:gd name="T4" fmla="*/ 0 w 1588"/>
                    <a:gd name="T5" fmla="*/ 0 h 6"/>
                    <a:gd name="T6" fmla="*/ 0 w 1588"/>
                    <a:gd name="T7" fmla="*/ 0 h 6"/>
                    <a:gd name="T8" fmla="*/ 0 w 1588"/>
                    <a:gd name="T9" fmla="*/ 9525 h 6"/>
                    <a:gd name="T10" fmla="*/ 0 w 1588"/>
                    <a:gd name="T11" fmla="*/ 9525 h 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6"/>
                    <a:gd name="T20" fmla="*/ 1588 w 1588"/>
                    <a:gd name="T21" fmla="*/ 6 h 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6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13" name="Freeform 347"/>
                <p:cNvSpPr>
                  <a:spLocks/>
                </p:cNvSpPr>
                <p:nvPr/>
              </p:nvSpPr>
              <p:spPr bwMode="auto">
                <a:xfrm>
                  <a:off x="3527425" y="4035425"/>
                  <a:ext cx="11113" cy="11113"/>
                </a:xfrm>
                <a:custGeom>
                  <a:avLst/>
                  <a:gdLst>
                    <a:gd name="T0" fmla="*/ 11113 w 7"/>
                    <a:gd name="T1" fmla="*/ 11113 h 7"/>
                    <a:gd name="T2" fmla="*/ 11113 w 7"/>
                    <a:gd name="T3" fmla="*/ 11113 h 7"/>
                    <a:gd name="T4" fmla="*/ 11113 w 7"/>
                    <a:gd name="T5" fmla="*/ 0 h 7"/>
                    <a:gd name="T6" fmla="*/ 11113 w 7"/>
                    <a:gd name="T7" fmla="*/ 0 h 7"/>
                    <a:gd name="T8" fmla="*/ 0 w 7"/>
                    <a:gd name="T9" fmla="*/ 0 h 7"/>
                    <a:gd name="T10" fmla="*/ 0 w 7"/>
                    <a:gd name="T11" fmla="*/ 0 h 7"/>
                    <a:gd name="T12" fmla="*/ 0 w 7"/>
                    <a:gd name="T13" fmla="*/ 11113 h 7"/>
                    <a:gd name="T14" fmla="*/ 0 w 7"/>
                    <a:gd name="T15" fmla="*/ 11113 h 7"/>
                    <a:gd name="T16" fmla="*/ 11113 w 7"/>
                    <a:gd name="T17" fmla="*/ 11113 h 7"/>
                    <a:gd name="T18" fmla="*/ 11113 w 7"/>
                    <a:gd name="T19" fmla="*/ 11113 h 7"/>
                    <a:gd name="T20" fmla="*/ 11113 w 7"/>
                    <a:gd name="T21" fmla="*/ 11113 h 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7"/>
                    <a:gd name="T34" fmla="*/ 0 h 7"/>
                    <a:gd name="T35" fmla="*/ 7 w 7"/>
                    <a:gd name="T36" fmla="*/ 7 h 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7" h="7">
                      <a:moveTo>
                        <a:pt x="7" y="7"/>
                      </a:moveTo>
                      <a:lnTo>
                        <a:pt x="7" y="7"/>
                      </a:lnTo>
                      <a:lnTo>
                        <a:pt x="7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7" y="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14" name="Rectangle 348"/>
                <p:cNvSpPr>
                  <a:spLocks noChangeArrowheads="1"/>
                </p:cNvSpPr>
                <p:nvPr/>
              </p:nvSpPr>
              <p:spPr bwMode="auto">
                <a:xfrm>
                  <a:off x="3648075" y="4035425"/>
                  <a:ext cx="1588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15" name="Freeform 349"/>
                <p:cNvSpPr>
                  <a:spLocks/>
                </p:cNvSpPr>
                <p:nvPr/>
              </p:nvSpPr>
              <p:spPr bwMode="auto">
                <a:xfrm>
                  <a:off x="3648075" y="4035425"/>
                  <a:ext cx="1588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588"/>
                    <a:gd name="T20" fmla="*/ 1588 w 1588"/>
                    <a:gd name="T21" fmla="*/ 1588 h 15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16" name="Freeform 350"/>
                <p:cNvSpPr>
                  <a:spLocks/>
                </p:cNvSpPr>
                <p:nvPr/>
              </p:nvSpPr>
              <p:spPr bwMode="auto">
                <a:xfrm>
                  <a:off x="3729038" y="4035425"/>
                  <a:ext cx="1587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1588"/>
                    <a:gd name="T20" fmla="*/ 1588 w 1588"/>
                    <a:gd name="T21" fmla="*/ 1588 h 158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17" name="Freeform 351"/>
                <p:cNvSpPr>
                  <a:spLocks/>
                </p:cNvSpPr>
                <p:nvPr/>
              </p:nvSpPr>
              <p:spPr bwMode="auto">
                <a:xfrm>
                  <a:off x="3587750" y="4046538"/>
                  <a:ext cx="11113" cy="19050"/>
                </a:xfrm>
                <a:custGeom>
                  <a:avLst/>
                  <a:gdLst>
                    <a:gd name="T0" fmla="*/ 0 w 7"/>
                    <a:gd name="T1" fmla="*/ 0 h 12"/>
                    <a:gd name="T2" fmla="*/ 0 w 7"/>
                    <a:gd name="T3" fmla="*/ 0 h 12"/>
                    <a:gd name="T4" fmla="*/ 0 w 7"/>
                    <a:gd name="T5" fmla="*/ 9525 h 12"/>
                    <a:gd name="T6" fmla="*/ 11113 w 7"/>
                    <a:gd name="T7" fmla="*/ 19050 h 12"/>
                    <a:gd name="T8" fmla="*/ 11113 w 7"/>
                    <a:gd name="T9" fmla="*/ 19050 h 12"/>
                    <a:gd name="T10" fmla="*/ 0 w 7"/>
                    <a:gd name="T11" fmla="*/ 0 h 12"/>
                    <a:gd name="T12" fmla="*/ 0 w 7"/>
                    <a:gd name="T13" fmla="*/ 0 h 1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7"/>
                    <a:gd name="T22" fmla="*/ 0 h 12"/>
                    <a:gd name="T23" fmla="*/ 7 w 7"/>
                    <a:gd name="T24" fmla="*/ 12 h 1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7" h="1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7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18" name="Freeform 352"/>
                <p:cNvSpPr>
                  <a:spLocks/>
                </p:cNvSpPr>
                <p:nvPr/>
              </p:nvSpPr>
              <p:spPr bwMode="auto">
                <a:xfrm>
                  <a:off x="3729038" y="4046538"/>
                  <a:ext cx="1587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9525 h 6"/>
                    <a:gd name="T8" fmla="*/ 0 w 1588"/>
                    <a:gd name="T9" fmla="*/ 0 h 6"/>
                    <a:gd name="T10" fmla="*/ 0 w 1588"/>
                    <a:gd name="T11" fmla="*/ 0 h 6"/>
                    <a:gd name="T12" fmla="*/ 0 w 1588"/>
                    <a:gd name="T13" fmla="*/ 0 h 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6"/>
                    <a:gd name="T23" fmla="*/ 1588 w 1588"/>
                    <a:gd name="T24" fmla="*/ 6 h 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19" name="Freeform 353"/>
                <p:cNvSpPr>
                  <a:spLocks/>
                </p:cNvSpPr>
                <p:nvPr/>
              </p:nvSpPr>
              <p:spPr bwMode="auto">
                <a:xfrm>
                  <a:off x="3729038" y="4046538"/>
                  <a:ext cx="1587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9525 h 6"/>
                    <a:gd name="T8" fmla="*/ 0 w 1588"/>
                    <a:gd name="T9" fmla="*/ 0 h 6"/>
                    <a:gd name="T10" fmla="*/ 0 w 1588"/>
                    <a:gd name="T11" fmla="*/ 0 h 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6"/>
                    <a:gd name="T20" fmla="*/ 1588 w 1588"/>
                    <a:gd name="T21" fmla="*/ 6 h 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20" name="Freeform 354"/>
                <p:cNvSpPr>
                  <a:spLocks/>
                </p:cNvSpPr>
                <p:nvPr/>
              </p:nvSpPr>
              <p:spPr bwMode="auto">
                <a:xfrm>
                  <a:off x="3578225" y="4056063"/>
                  <a:ext cx="1588" cy="9525"/>
                </a:xfrm>
                <a:custGeom>
                  <a:avLst/>
                  <a:gdLst>
                    <a:gd name="T0" fmla="*/ 0 w 1588"/>
                    <a:gd name="T1" fmla="*/ 9525 h 6"/>
                    <a:gd name="T2" fmla="*/ 0 w 1588"/>
                    <a:gd name="T3" fmla="*/ 9525 h 6"/>
                    <a:gd name="T4" fmla="*/ 0 w 1588"/>
                    <a:gd name="T5" fmla="*/ 0 h 6"/>
                    <a:gd name="T6" fmla="*/ 0 w 1588"/>
                    <a:gd name="T7" fmla="*/ 0 h 6"/>
                    <a:gd name="T8" fmla="*/ 0 w 1588"/>
                    <a:gd name="T9" fmla="*/ 9525 h 6"/>
                    <a:gd name="T10" fmla="*/ 0 w 1588"/>
                    <a:gd name="T11" fmla="*/ 9525 h 6"/>
                    <a:gd name="T12" fmla="*/ 0 w 1588"/>
                    <a:gd name="T13" fmla="*/ 9525 h 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6"/>
                    <a:gd name="T23" fmla="*/ 1588 w 1588"/>
                    <a:gd name="T24" fmla="*/ 6 h 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6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21" name="Freeform 355"/>
                <p:cNvSpPr>
                  <a:spLocks/>
                </p:cNvSpPr>
                <p:nvPr/>
              </p:nvSpPr>
              <p:spPr bwMode="auto">
                <a:xfrm>
                  <a:off x="3587750" y="4056063"/>
                  <a:ext cx="1588" cy="9525"/>
                </a:xfrm>
                <a:custGeom>
                  <a:avLst/>
                  <a:gdLst>
                    <a:gd name="T0" fmla="*/ 0 w 1588"/>
                    <a:gd name="T1" fmla="*/ 9525 h 6"/>
                    <a:gd name="T2" fmla="*/ 0 w 1588"/>
                    <a:gd name="T3" fmla="*/ 9525 h 6"/>
                    <a:gd name="T4" fmla="*/ 0 w 1588"/>
                    <a:gd name="T5" fmla="*/ 0 h 6"/>
                    <a:gd name="T6" fmla="*/ 0 w 1588"/>
                    <a:gd name="T7" fmla="*/ 0 h 6"/>
                    <a:gd name="T8" fmla="*/ 0 w 1588"/>
                    <a:gd name="T9" fmla="*/ 9525 h 6"/>
                    <a:gd name="T10" fmla="*/ 0 w 1588"/>
                    <a:gd name="T11" fmla="*/ 9525 h 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6"/>
                    <a:gd name="T20" fmla="*/ 1588 w 1588"/>
                    <a:gd name="T21" fmla="*/ 6 h 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6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22" name="Freeform 356"/>
                <p:cNvSpPr>
                  <a:spLocks/>
                </p:cNvSpPr>
                <p:nvPr/>
              </p:nvSpPr>
              <p:spPr bwMode="auto">
                <a:xfrm>
                  <a:off x="3568700" y="4056063"/>
                  <a:ext cx="9525" cy="9525"/>
                </a:xfrm>
                <a:custGeom>
                  <a:avLst/>
                  <a:gdLst>
                    <a:gd name="T0" fmla="*/ 0 w 6"/>
                    <a:gd name="T1" fmla="*/ 0 h 6"/>
                    <a:gd name="T2" fmla="*/ 0 w 6"/>
                    <a:gd name="T3" fmla="*/ 0 h 6"/>
                    <a:gd name="T4" fmla="*/ 0 w 6"/>
                    <a:gd name="T5" fmla="*/ 9525 h 6"/>
                    <a:gd name="T6" fmla="*/ 9525 w 6"/>
                    <a:gd name="T7" fmla="*/ 9525 h 6"/>
                    <a:gd name="T8" fmla="*/ 9525 w 6"/>
                    <a:gd name="T9" fmla="*/ 9525 h 6"/>
                    <a:gd name="T10" fmla="*/ 9525 w 6"/>
                    <a:gd name="T11" fmla="*/ 0 h 6"/>
                    <a:gd name="T12" fmla="*/ 0 w 6"/>
                    <a:gd name="T13" fmla="*/ 0 h 6"/>
                    <a:gd name="T14" fmla="*/ 0 w 6"/>
                    <a:gd name="T15" fmla="*/ 0 h 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6"/>
                    <a:gd name="T25" fmla="*/ 0 h 6"/>
                    <a:gd name="T26" fmla="*/ 6 w 6"/>
                    <a:gd name="T27" fmla="*/ 6 h 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6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6" y="6"/>
                      </a:lnTo>
                      <a:lnTo>
                        <a:pt x="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23" name="Freeform 357"/>
                <p:cNvSpPr>
                  <a:spLocks/>
                </p:cNvSpPr>
                <p:nvPr/>
              </p:nvSpPr>
              <p:spPr bwMode="auto">
                <a:xfrm>
                  <a:off x="3568700" y="4056063"/>
                  <a:ext cx="1588" cy="20637"/>
                </a:xfrm>
                <a:custGeom>
                  <a:avLst/>
                  <a:gdLst>
                    <a:gd name="T0" fmla="*/ 0 w 1588"/>
                    <a:gd name="T1" fmla="*/ 20637 h 13"/>
                    <a:gd name="T2" fmla="*/ 0 w 1588"/>
                    <a:gd name="T3" fmla="*/ 20637 h 13"/>
                    <a:gd name="T4" fmla="*/ 0 w 1588"/>
                    <a:gd name="T5" fmla="*/ 9525 h 13"/>
                    <a:gd name="T6" fmla="*/ 0 w 1588"/>
                    <a:gd name="T7" fmla="*/ 0 h 13"/>
                    <a:gd name="T8" fmla="*/ 0 w 1588"/>
                    <a:gd name="T9" fmla="*/ 0 h 13"/>
                    <a:gd name="T10" fmla="*/ 0 w 1588"/>
                    <a:gd name="T11" fmla="*/ 9525 h 13"/>
                    <a:gd name="T12" fmla="*/ 0 w 1588"/>
                    <a:gd name="T13" fmla="*/ 20637 h 13"/>
                    <a:gd name="T14" fmla="*/ 0 w 1588"/>
                    <a:gd name="T15" fmla="*/ 20637 h 1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588"/>
                    <a:gd name="T25" fmla="*/ 0 h 13"/>
                    <a:gd name="T26" fmla="*/ 1588 w 1588"/>
                    <a:gd name="T27" fmla="*/ 13 h 13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588" h="13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24" name="Freeform 358"/>
                <p:cNvSpPr>
                  <a:spLocks/>
                </p:cNvSpPr>
                <p:nvPr/>
              </p:nvSpPr>
              <p:spPr bwMode="auto">
                <a:xfrm>
                  <a:off x="3557588" y="4056063"/>
                  <a:ext cx="1587" cy="20637"/>
                </a:xfrm>
                <a:custGeom>
                  <a:avLst/>
                  <a:gdLst>
                    <a:gd name="T0" fmla="*/ 0 w 1588"/>
                    <a:gd name="T1" fmla="*/ 20637 h 13"/>
                    <a:gd name="T2" fmla="*/ 0 w 1588"/>
                    <a:gd name="T3" fmla="*/ 20637 h 13"/>
                    <a:gd name="T4" fmla="*/ 0 w 1588"/>
                    <a:gd name="T5" fmla="*/ 9525 h 13"/>
                    <a:gd name="T6" fmla="*/ 0 w 1588"/>
                    <a:gd name="T7" fmla="*/ 0 h 13"/>
                    <a:gd name="T8" fmla="*/ 0 w 1588"/>
                    <a:gd name="T9" fmla="*/ 0 h 13"/>
                    <a:gd name="T10" fmla="*/ 0 w 1588"/>
                    <a:gd name="T11" fmla="*/ 20637 h 13"/>
                    <a:gd name="T12" fmla="*/ 0 w 1588"/>
                    <a:gd name="T13" fmla="*/ 20637 h 1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3"/>
                    <a:gd name="T23" fmla="*/ 1588 w 1588"/>
                    <a:gd name="T24" fmla="*/ 13 h 1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3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25" name="Rectangle 359"/>
                <p:cNvSpPr>
                  <a:spLocks noChangeArrowheads="1"/>
                </p:cNvSpPr>
                <p:nvPr/>
              </p:nvSpPr>
              <p:spPr bwMode="auto">
                <a:xfrm>
                  <a:off x="3729038" y="4065588"/>
                  <a:ext cx="1587" cy="1587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26" name="Freeform 360"/>
                <p:cNvSpPr>
                  <a:spLocks/>
                </p:cNvSpPr>
                <p:nvPr/>
              </p:nvSpPr>
              <p:spPr bwMode="auto">
                <a:xfrm>
                  <a:off x="3729038" y="4065588"/>
                  <a:ext cx="1587" cy="11112"/>
                </a:xfrm>
                <a:custGeom>
                  <a:avLst/>
                  <a:gdLst>
                    <a:gd name="T0" fmla="*/ 0 w 1588"/>
                    <a:gd name="T1" fmla="*/ 0 h 7"/>
                    <a:gd name="T2" fmla="*/ 0 w 1588"/>
                    <a:gd name="T3" fmla="*/ 0 h 7"/>
                    <a:gd name="T4" fmla="*/ 0 w 1588"/>
                    <a:gd name="T5" fmla="*/ 11112 h 7"/>
                    <a:gd name="T6" fmla="*/ 0 w 1588"/>
                    <a:gd name="T7" fmla="*/ 11112 h 7"/>
                    <a:gd name="T8" fmla="*/ 0 w 1588"/>
                    <a:gd name="T9" fmla="*/ 0 h 7"/>
                    <a:gd name="T10" fmla="*/ 0 w 1588"/>
                    <a:gd name="T11" fmla="*/ 0 h 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7"/>
                    <a:gd name="T20" fmla="*/ 1588 w 1588"/>
                    <a:gd name="T21" fmla="*/ 7 h 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27" name="Freeform 361"/>
                <p:cNvSpPr>
                  <a:spLocks/>
                </p:cNvSpPr>
                <p:nvPr/>
              </p:nvSpPr>
              <p:spPr bwMode="auto">
                <a:xfrm>
                  <a:off x="3729038" y="4076700"/>
                  <a:ext cx="1587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9525 h 6"/>
                    <a:gd name="T8" fmla="*/ 0 w 1588"/>
                    <a:gd name="T9" fmla="*/ 0 h 6"/>
                    <a:gd name="T10" fmla="*/ 0 w 1588"/>
                    <a:gd name="T11" fmla="*/ 0 h 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6"/>
                    <a:gd name="T20" fmla="*/ 1588 w 1588"/>
                    <a:gd name="T21" fmla="*/ 6 h 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28" name="Freeform 362"/>
                <p:cNvSpPr>
                  <a:spLocks/>
                </p:cNvSpPr>
                <p:nvPr/>
              </p:nvSpPr>
              <p:spPr bwMode="auto">
                <a:xfrm>
                  <a:off x="3578225" y="4076700"/>
                  <a:ext cx="1588" cy="19050"/>
                </a:xfrm>
                <a:custGeom>
                  <a:avLst/>
                  <a:gdLst>
                    <a:gd name="T0" fmla="*/ 0 w 1588"/>
                    <a:gd name="T1" fmla="*/ 0 h 12"/>
                    <a:gd name="T2" fmla="*/ 0 w 1588"/>
                    <a:gd name="T3" fmla="*/ 0 h 12"/>
                    <a:gd name="T4" fmla="*/ 0 w 1588"/>
                    <a:gd name="T5" fmla="*/ 19050 h 12"/>
                    <a:gd name="T6" fmla="*/ 0 w 1588"/>
                    <a:gd name="T7" fmla="*/ 19050 h 12"/>
                    <a:gd name="T8" fmla="*/ 0 w 1588"/>
                    <a:gd name="T9" fmla="*/ 9525 h 12"/>
                    <a:gd name="T10" fmla="*/ 0 w 1588"/>
                    <a:gd name="T11" fmla="*/ 0 h 12"/>
                    <a:gd name="T12" fmla="*/ 0 w 1588"/>
                    <a:gd name="T13" fmla="*/ 0 h 1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2"/>
                    <a:gd name="T23" fmla="*/ 1588 w 1588"/>
                    <a:gd name="T24" fmla="*/ 12 h 1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29" name="Rectangle 363"/>
                <p:cNvSpPr>
                  <a:spLocks noChangeArrowheads="1"/>
                </p:cNvSpPr>
                <p:nvPr/>
              </p:nvSpPr>
              <p:spPr bwMode="auto">
                <a:xfrm>
                  <a:off x="3568700" y="4076700"/>
                  <a:ext cx="1588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30" name="Freeform 364"/>
                <p:cNvSpPr>
                  <a:spLocks/>
                </p:cNvSpPr>
                <p:nvPr/>
              </p:nvSpPr>
              <p:spPr bwMode="auto">
                <a:xfrm>
                  <a:off x="3578225" y="4076700"/>
                  <a:ext cx="1588" cy="19050"/>
                </a:xfrm>
                <a:custGeom>
                  <a:avLst/>
                  <a:gdLst>
                    <a:gd name="T0" fmla="*/ 0 w 1588"/>
                    <a:gd name="T1" fmla="*/ 0 h 12"/>
                    <a:gd name="T2" fmla="*/ 0 w 1588"/>
                    <a:gd name="T3" fmla="*/ 0 h 12"/>
                    <a:gd name="T4" fmla="*/ 0 w 1588"/>
                    <a:gd name="T5" fmla="*/ 19050 h 12"/>
                    <a:gd name="T6" fmla="*/ 0 w 1588"/>
                    <a:gd name="T7" fmla="*/ 19050 h 12"/>
                    <a:gd name="T8" fmla="*/ 0 w 1588"/>
                    <a:gd name="T9" fmla="*/ 19050 h 12"/>
                    <a:gd name="T10" fmla="*/ 0 w 1588"/>
                    <a:gd name="T11" fmla="*/ 0 h 12"/>
                    <a:gd name="T12" fmla="*/ 0 w 1588"/>
                    <a:gd name="T13" fmla="*/ 0 h 1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2"/>
                    <a:gd name="T23" fmla="*/ 1588 w 1588"/>
                    <a:gd name="T24" fmla="*/ 12 h 1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31" name="Freeform 365"/>
                <p:cNvSpPr>
                  <a:spLocks/>
                </p:cNvSpPr>
                <p:nvPr/>
              </p:nvSpPr>
              <p:spPr bwMode="auto">
                <a:xfrm>
                  <a:off x="3527425" y="4076700"/>
                  <a:ext cx="11113" cy="9525"/>
                </a:xfrm>
                <a:custGeom>
                  <a:avLst/>
                  <a:gdLst>
                    <a:gd name="T0" fmla="*/ 11113 w 7"/>
                    <a:gd name="T1" fmla="*/ 9525 h 6"/>
                    <a:gd name="T2" fmla="*/ 11113 w 7"/>
                    <a:gd name="T3" fmla="*/ 9525 h 6"/>
                    <a:gd name="T4" fmla="*/ 0 w 7"/>
                    <a:gd name="T5" fmla="*/ 9525 h 6"/>
                    <a:gd name="T6" fmla="*/ 0 w 7"/>
                    <a:gd name="T7" fmla="*/ 9525 h 6"/>
                    <a:gd name="T8" fmla="*/ 0 w 7"/>
                    <a:gd name="T9" fmla="*/ 9525 h 6"/>
                    <a:gd name="T10" fmla="*/ 0 w 7"/>
                    <a:gd name="T11" fmla="*/ 9525 h 6"/>
                    <a:gd name="T12" fmla="*/ 0 w 7"/>
                    <a:gd name="T13" fmla="*/ 9525 h 6"/>
                    <a:gd name="T14" fmla="*/ 11113 w 7"/>
                    <a:gd name="T15" fmla="*/ 9525 h 6"/>
                    <a:gd name="T16" fmla="*/ 11113 w 7"/>
                    <a:gd name="T17" fmla="*/ 9525 h 6"/>
                    <a:gd name="T18" fmla="*/ 11113 w 7"/>
                    <a:gd name="T19" fmla="*/ 0 h 6"/>
                    <a:gd name="T20" fmla="*/ 11113 w 7"/>
                    <a:gd name="T21" fmla="*/ 0 h 6"/>
                    <a:gd name="T22" fmla="*/ 11113 w 7"/>
                    <a:gd name="T23" fmla="*/ 9525 h 6"/>
                    <a:gd name="T24" fmla="*/ 11113 w 7"/>
                    <a:gd name="T25" fmla="*/ 9525 h 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7"/>
                    <a:gd name="T40" fmla="*/ 0 h 6"/>
                    <a:gd name="T41" fmla="*/ 7 w 7"/>
                    <a:gd name="T42" fmla="*/ 6 h 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7" h="6">
                      <a:moveTo>
                        <a:pt x="7" y="6"/>
                      </a:moveTo>
                      <a:lnTo>
                        <a:pt x="7" y="6"/>
                      </a:lnTo>
                      <a:lnTo>
                        <a:pt x="0" y="6"/>
                      </a:lnTo>
                      <a:lnTo>
                        <a:pt x="7" y="6"/>
                      </a:lnTo>
                      <a:lnTo>
                        <a:pt x="7" y="0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32" name="Freeform 366"/>
                <p:cNvSpPr>
                  <a:spLocks/>
                </p:cNvSpPr>
                <p:nvPr/>
              </p:nvSpPr>
              <p:spPr bwMode="auto">
                <a:xfrm>
                  <a:off x="3587750" y="4076700"/>
                  <a:ext cx="1588" cy="9525"/>
                </a:xfrm>
                <a:custGeom>
                  <a:avLst/>
                  <a:gdLst>
                    <a:gd name="T0" fmla="*/ 0 w 1588"/>
                    <a:gd name="T1" fmla="*/ 9525 h 6"/>
                    <a:gd name="T2" fmla="*/ 0 w 1588"/>
                    <a:gd name="T3" fmla="*/ 9525 h 6"/>
                    <a:gd name="T4" fmla="*/ 0 w 1588"/>
                    <a:gd name="T5" fmla="*/ 0 h 6"/>
                    <a:gd name="T6" fmla="*/ 0 w 1588"/>
                    <a:gd name="T7" fmla="*/ 0 h 6"/>
                    <a:gd name="T8" fmla="*/ 0 w 1588"/>
                    <a:gd name="T9" fmla="*/ 9525 h 6"/>
                    <a:gd name="T10" fmla="*/ 0 w 1588"/>
                    <a:gd name="T11" fmla="*/ 9525 h 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88"/>
                    <a:gd name="T19" fmla="*/ 0 h 6"/>
                    <a:gd name="T20" fmla="*/ 1588 w 1588"/>
                    <a:gd name="T21" fmla="*/ 6 h 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88" h="6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33" name="Freeform 367"/>
                <p:cNvSpPr>
                  <a:spLocks/>
                </p:cNvSpPr>
                <p:nvPr/>
              </p:nvSpPr>
              <p:spPr bwMode="auto">
                <a:xfrm>
                  <a:off x="3587750" y="4076700"/>
                  <a:ext cx="11113" cy="9525"/>
                </a:xfrm>
                <a:custGeom>
                  <a:avLst/>
                  <a:gdLst>
                    <a:gd name="T0" fmla="*/ 0 w 7"/>
                    <a:gd name="T1" fmla="*/ 0 h 6"/>
                    <a:gd name="T2" fmla="*/ 0 w 7"/>
                    <a:gd name="T3" fmla="*/ 0 h 6"/>
                    <a:gd name="T4" fmla="*/ 11113 w 7"/>
                    <a:gd name="T5" fmla="*/ 9525 h 6"/>
                    <a:gd name="T6" fmla="*/ 11113 w 7"/>
                    <a:gd name="T7" fmla="*/ 9525 h 6"/>
                    <a:gd name="T8" fmla="*/ 11113 w 7"/>
                    <a:gd name="T9" fmla="*/ 9525 h 6"/>
                    <a:gd name="T10" fmla="*/ 0 w 7"/>
                    <a:gd name="T11" fmla="*/ 0 h 6"/>
                    <a:gd name="T12" fmla="*/ 0 w 7"/>
                    <a:gd name="T13" fmla="*/ 0 h 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7"/>
                    <a:gd name="T22" fmla="*/ 0 h 6"/>
                    <a:gd name="T23" fmla="*/ 7 w 7"/>
                    <a:gd name="T24" fmla="*/ 6 h 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7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34" name="Freeform 368"/>
                <p:cNvSpPr>
                  <a:spLocks/>
                </p:cNvSpPr>
                <p:nvPr/>
              </p:nvSpPr>
              <p:spPr bwMode="auto">
                <a:xfrm>
                  <a:off x="3557588" y="4086225"/>
                  <a:ext cx="1587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9525 h 6"/>
                    <a:gd name="T8" fmla="*/ 0 w 1588"/>
                    <a:gd name="T9" fmla="*/ 9525 h 6"/>
                    <a:gd name="T10" fmla="*/ 0 w 1588"/>
                    <a:gd name="T11" fmla="*/ 0 h 6"/>
                    <a:gd name="T12" fmla="*/ 0 w 1588"/>
                    <a:gd name="T13" fmla="*/ 0 h 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6"/>
                    <a:gd name="T23" fmla="*/ 1588 w 1588"/>
                    <a:gd name="T24" fmla="*/ 6 h 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35" name="Freeform 369"/>
                <p:cNvSpPr>
                  <a:spLocks/>
                </p:cNvSpPr>
                <p:nvPr/>
              </p:nvSpPr>
              <p:spPr bwMode="auto">
                <a:xfrm>
                  <a:off x="3568700" y="4086225"/>
                  <a:ext cx="1588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9525 h 6"/>
                    <a:gd name="T8" fmla="*/ 0 w 1588"/>
                    <a:gd name="T9" fmla="*/ 9525 h 6"/>
                    <a:gd name="T10" fmla="*/ 0 w 1588"/>
                    <a:gd name="T11" fmla="*/ 0 h 6"/>
                    <a:gd name="T12" fmla="*/ 0 w 1588"/>
                    <a:gd name="T13" fmla="*/ 0 h 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6"/>
                    <a:gd name="T23" fmla="*/ 1588 w 1588"/>
                    <a:gd name="T24" fmla="*/ 6 h 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36" name="Freeform 370"/>
                <p:cNvSpPr>
                  <a:spLocks/>
                </p:cNvSpPr>
                <p:nvPr/>
              </p:nvSpPr>
              <p:spPr bwMode="auto">
                <a:xfrm>
                  <a:off x="3729038" y="4086225"/>
                  <a:ext cx="1587" cy="9525"/>
                </a:xfrm>
                <a:custGeom>
                  <a:avLst/>
                  <a:gdLst>
                    <a:gd name="T0" fmla="*/ 0 w 1588"/>
                    <a:gd name="T1" fmla="*/ 0 h 6"/>
                    <a:gd name="T2" fmla="*/ 0 w 1588"/>
                    <a:gd name="T3" fmla="*/ 0 h 6"/>
                    <a:gd name="T4" fmla="*/ 0 w 1588"/>
                    <a:gd name="T5" fmla="*/ 9525 h 6"/>
                    <a:gd name="T6" fmla="*/ 0 w 1588"/>
                    <a:gd name="T7" fmla="*/ 9525 h 6"/>
                    <a:gd name="T8" fmla="*/ 0 w 1588"/>
                    <a:gd name="T9" fmla="*/ 9525 h 6"/>
                    <a:gd name="T10" fmla="*/ 0 w 1588"/>
                    <a:gd name="T11" fmla="*/ 0 h 6"/>
                    <a:gd name="T12" fmla="*/ 0 w 1588"/>
                    <a:gd name="T13" fmla="*/ 0 h 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6"/>
                    <a:gd name="T23" fmla="*/ 1588 w 1588"/>
                    <a:gd name="T24" fmla="*/ 6 h 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37" name="Oval 371"/>
                <p:cNvSpPr>
                  <a:spLocks noChangeArrowheads="1"/>
                </p:cNvSpPr>
                <p:nvPr/>
              </p:nvSpPr>
              <p:spPr bwMode="auto">
                <a:xfrm>
                  <a:off x="3538538" y="4086225"/>
                  <a:ext cx="1587" cy="95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38" name="Freeform 372"/>
                <p:cNvSpPr>
                  <a:spLocks/>
                </p:cNvSpPr>
                <p:nvPr/>
              </p:nvSpPr>
              <p:spPr bwMode="auto">
                <a:xfrm>
                  <a:off x="3729038" y="4095750"/>
                  <a:ext cx="1587" cy="1588"/>
                </a:xfrm>
                <a:custGeom>
                  <a:avLst/>
                  <a:gdLst>
                    <a:gd name="T0" fmla="*/ 0 w 1588"/>
                    <a:gd name="T1" fmla="*/ 0 h 1588"/>
                    <a:gd name="T2" fmla="*/ 0 w 1588"/>
                    <a:gd name="T3" fmla="*/ 0 h 1588"/>
                    <a:gd name="T4" fmla="*/ 0 w 1588"/>
                    <a:gd name="T5" fmla="*/ 0 h 1588"/>
                    <a:gd name="T6" fmla="*/ 0 w 1588"/>
                    <a:gd name="T7" fmla="*/ 0 h 1588"/>
                    <a:gd name="T8" fmla="*/ 0 w 1588"/>
                    <a:gd name="T9" fmla="*/ 0 h 1588"/>
                    <a:gd name="T10" fmla="*/ 0 w 1588"/>
                    <a:gd name="T11" fmla="*/ 0 h 1588"/>
                    <a:gd name="T12" fmla="*/ 0 w 1588"/>
                    <a:gd name="T13" fmla="*/ 0 h 158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88"/>
                    <a:gd name="T22" fmla="*/ 0 h 1588"/>
                    <a:gd name="T23" fmla="*/ 1588 w 1588"/>
                    <a:gd name="T24" fmla="*/ 1588 h 158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88" h="1588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39" name="Rectangle 373"/>
                <p:cNvSpPr>
                  <a:spLocks noChangeArrowheads="1"/>
                </p:cNvSpPr>
                <p:nvPr/>
              </p:nvSpPr>
              <p:spPr bwMode="auto">
                <a:xfrm>
                  <a:off x="3598863" y="4095750"/>
                  <a:ext cx="1587" cy="15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40" name="Freeform 380"/>
                <p:cNvSpPr>
                  <a:spLocks/>
                </p:cNvSpPr>
                <p:nvPr/>
              </p:nvSpPr>
              <p:spPr bwMode="auto">
                <a:xfrm>
                  <a:off x="4264025" y="3824288"/>
                  <a:ext cx="261938" cy="331787"/>
                </a:xfrm>
                <a:custGeom>
                  <a:avLst/>
                  <a:gdLst>
                    <a:gd name="T0" fmla="*/ 141288 w 165"/>
                    <a:gd name="T1" fmla="*/ 9525 h 209"/>
                    <a:gd name="T2" fmla="*/ 141288 w 165"/>
                    <a:gd name="T3" fmla="*/ 9525 h 209"/>
                    <a:gd name="T4" fmla="*/ 100013 w 165"/>
                    <a:gd name="T5" fmla="*/ 0 h 209"/>
                    <a:gd name="T6" fmla="*/ 100013 w 165"/>
                    <a:gd name="T7" fmla="*/ 0 h 209"/>
                    <a:gd name="T8" fmla="*/ 90488 w 165"/>
                    <a:gd name="T9" fmla="*/ 9525 h 209"/>
                    <a:gd name="T10" fmla="*/ 80963 w 165"/>
                    <a:gd name="T11" fmla="*/ 20637 h 209"/>
                    <a:gd name="T12" fmla="*/ 80963 w 165"/>
                    <a:gd name="T13" fmla="*/ 20637 h 209"/>
                    <a:gd name="T14" fmla="*/ 50800 w 165"/>
                    <a:gd name="T15" fmla="*/ 60325 h 209"/>
                    <a:gd name="T16" fmla="*/ 39688 w 165"/>
                    <a:gd name="T17" fmla="*/ 111125 h 209"/>
                    <a:gd name="T18" fmla="*/ 39688 w 165"/>
                    <a:gd name="T19" fmla="*/ 111125 h 209"/>
                    <a:gd name="T20" fmla="*/ 39688 w 165"/>
                    <a:gd name="T21" fmla="*/ 160337 h 209"/>
                    <a:gd name="T22" fmla="*/ 30163 w 165"/>
                    <a:gd name="T23" fmla="*/ 211137 h 209"/>
                    <a:gd name="T24" fmla="*/ 30163 w 165"/>
                    <a:gd name="T25" fmla="*/ 211137 h 209"/>
                    <a:gd name="T26" fmla="*/ 9525 w 165"/>
                    <a:gd name="T27" fmla="*/ 252412 h 209"/>
                    <a:gd name="T28" fmla="*/ 0 w 165"/>
                    <a:gd name="T29" fmla="*/ 282575 h 209"/>
                    <a:gd name="T30" fmla="*/ 9525 w 165"/>
                    <a:gd name="T31" fmla="*/ 312737 h 209"/>
                    <a:gd name="T32" fmla="*/ 9525 w 165"/>
                    <a:gd name="T33" fmla="*/ 312737 h 209"/>
                    <a:gd name="T34" fmla="*/ 39688 w 165"/>
                    <a:gd name="T35" fmla="*/ 331787 h 209"/>
                    <a:gd name="T36" fmla="*/ 39688 w 165"/>
                    <a:gd name="T37" fmla="*/ 331787 h 209"/>
                    <a:gd name="T38" fmla="*/ 60325 w 165"/>
                    <a:gd name="T39" fmla="*/ 331787 h 209"/>
                    <a:gd name="T40" fmla="*/ 80963 w 165"/>
                    <a:gd name="T41" fmla="*/ 322262 h 209"/>
                    <a:gd name="T42" fmla="*/ 80963 w 165"/>
                    <a:gd name="T43" fmla="*/ 322262 h 209"/>
                    <a:gd name="T44" fmla="*/ 160338 w 165"/>
                    <a:gd name="T45" fmla="*/ 322262 h 209"/>
                    <a:gd name="T46" fmla="*/ 241300 w 165"/>
                    <a:gd name="T47" fmla="*/ 322262 h 209"/>
                    <a:gd name="T48" fmla="*/ 241300 w 165"/>
                    <a:gd name="T49" fmla="*/ 322262 h 209"/>
                    <a:gd name="T50" fmla="*/ 261938 w 165"/>
                    <a:gd name="T51" fmla="*/ 312737 h 209"/>
                    <a:gd name="T52" fmla="*/ 261938 w 165"/>
                    <a:gd name="T53" fmla="*/ 312737 h 209"/>
                    <a:gd name="T54" fmla="*/ 261938 w 165"/>
                    <a:gd name="T55" fmla="*/ 282575 h 209"/>
                    <a:gd name="T56" fmla="*/ 261938 w 165"/>
                    <a:gd name="T57" fmla="*/ 282575 h 209"/>
                    <a:gd name="T58" fmla="*/ 252413 w 165"/>
                    <a:gd name="T59" fmla="*/ 252412 h 209"/>
                    <a:gd name="T60" fmla="*/ 241300 w 165"/>
                    <a:gd name="T61" fmla="*/ 222250 h 209"/>
                    <a:gd name="T62" fmla="*/ 241300 w 165"/>
                    <a:gd name="T63" fmla="*/ 222250 h 209"/>
                    <a:gd name="T64" fmla="*/ 231775 w 165"/>
                    <a:gd name="T65" fmla="*/ 201612 h 209"/>
                    <a:gd name="T66" fmla="*/ 222250 w 165"/>
                    <a:gd name="T67" fmla="*/ 171450 h 209"/>
                    <a:gd name="T68" fmla="*/ 222250 w 165"/>
                    <a:gd name="T69" fmla="*/ 120650 h 209"/>
                    <a:gd name="T70" fmla="*/ 222250 w 165"/>
                    <a:gd name="T71" fmla="*/ 120650 h 209"/>
                    <a:gd name="T72" fmla="*/ 211138 w 165"/>
                    <a:gd name="T73" fmla="*/ 60325 h 209"/>
                    <a:gd name="T74" fmla="*/ 211138 w 165"/>
                    <a:gd name="T75" fmla="*/ 60325 h 209"/>
                    <a:gd name="T76" fmla="*/ 211138 w 165"/>
                    <a:gd name="T77" fmla="*/ 39687 h 209"/>
                    <a:gd name="T78" fmla="*/ 201613 w 165"/>
                    <a:gd name="T79" fmla="*/ 20637 h 209"/>
                    <a:gd name="T80" fmla="*/ 201613 w 165"/>
                    <a:gd name="T81" fmla="*/ 20637 h 209"/>
                    <a:gd name="T82" fmla="*/ 171450 w 165"/>
                    <a:gd name="T83" fmla="*/ 9525 h 209"/>
                    <a:gd name="T84" fmla="*/ 171450 w 165"/>
                    <a:gd name="T85" fmla="*/ 9525 h 209"/>
                    <a:gd name="T86" fmla="*/ 150813 w 165"/>
                    <a:gd name="T87" fmla="*/ 0 h 209"/>
                    <a:gd name="T88" fmla="*/ 141288 w 165"/>
                    <a:gd name="T89" fmla="*/ 0 h 209"/>
                    <a:gd name="T90" fmla="*/ 141288 w 165"/>
                    <a:gd name="T91" fmla="*/ 9525 h 209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65"/>
                    <a:gd name="T139" fmla="*/ 0 h 209"/>
                    <a:gd name="T140" fmla="*/ 165 w 165"/>
                    <a:gd name="T141" fmla="*/ 209 h 209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65" h="209">
                      <a:moveTo>
                        <a:pt x="89" y="6"/>
                      </a:moveTo>
                      <a:lnTo>
                        <a:pt x="89" y="6"/>
                      </a:lnTo>
                      <a:lnTo>
                        <a:pt x="63" y="0"/>
                      </a:lnTo>
                      <a:lnTo>
                        <a:pt x="57" y="6"/>
                      </a:lnTo>
                      <a:lnTo>
                        <a:pt x="51" y="13"/>
                      </a:lnTo>
                      <a:lnTo>
                        <a:pt x="32" y="38"/>
                      </a:lnTo>
                      <a:lnTo>
                        <a:pt x="25" y="70"/>
                      </a:lnTo>
                      <a:lnTo>
                        <a:pt x="25" y="101"/>
                      </a:lnTo>
                      <a:lnTo>
                        <a:pt x="19" y="133"/>
                      </a:lnTo>
                      <a:lnTo>
                        <a:pt x="6" y="159"/>
                      </a:lnTo>
                      <a:lnTo>
                        <a:pt x="0" y="178"/>
                      </a:lnTo>
                      <a:lnTo>
                        <a:pt x="6" y="197"/>
                      </a:lnTo>
                      <a:lnTo>
                        <a:pt x="25" y="209"/>
                      </a:lnTo>
                      <a:lnTo>
                        <a:pt x="38" y="209"/>
                      </a:lnTo>
                      <a:lnTo>
                        <a:pt x="51" y="203"/>
                      </a:lnTo>
                      <a:lnTo>
                        <a:pt x="101" y="203"/>
                      </a:lnTo>
                      <a:lnTo>
                        <a:pt x="152" y="203"/>
                      </a:lnTo>
                      <a:lnTo>
                        <a:pt x="165" y="197"/>
                      </a:lnTo>
                      <a:lnTo>
                        <a:pt x="165" y="178"/>
                      </a:lnTo>
                      <a:lnTo>
                        <a:pt x="159" y="159"/>
                      </a:lnTo>
                      <a:lnTo>
                        <a:pt x="152" y="140"/>
                      </a:lnTo>
                      <a:lnTo>
                        <a:pt x="146" y="127"/>
                      </a:lnTo>
                      <a:lnTo>
                        <a:pt x="140" y="108"/>
                      </a:lnTo>
                      <a:lnTo>
                        <a:pt x="140" y="76"/>
                      </a:lnTo>
                      <a:lnTo>
                        <a:pt x="133" y="38"/>
                      </a:lnTo>
                      <a:lnTo>
                        <a:pt x="133" y="25"/>
                      </a:lnTo>
                      <a:lnTo>
                        <a:pt x="127" y="13"/>
                      </a:lnTo>
                      <a:lnTo>
                        <a:pt x="108" y="6"/>
                      </a:lnTo>
                      <a:lnTo>
                        <a:pt x="95" y="0"/>
                      </a:lnTo>
                      <a:lnTo>
                        <a:pt x="89" y="0"/>
                      </a:lnTo>
                      <a:lnTo>
                        <a:pt x="89" y="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  <p:sp>
              <p:nvSpPr>
                <p:cNvPr id="141" name="Freeform 381"/>
                <p:cNvSpPr>
                  <a:spLocks/>
                </p:cNvSpPr>
                <p:nvPr/>
              </p:nvSpPr>
              <p:spPr bwMode="auto">
                <a:xfrm>
                  <a:off x="3295650" y="3733800"/>
                  <a:ext cx="1392238" cy="2287588"/>
                </a:xfrm>
                <a:custGeom>
                  <a:avLst/>
                  <a:gdLst>
                    <a:gd name="T0" fmla="*/ 161925 w 877"/>
                    <a:gd name="T1" fmla="*/ 211138 h 1441"/>
                    <a:gd name="T2" fmla="*/ 242888 w 877"/>
                    <a:gd name="T3" fmla="*/ 90488 h 1441"/>
                    <a:gd name="T4" fmla="*/ 333375 w 877"/>
                    <a:gd name="T5" fmla="*/ 201613 h 1441"/>
                    <a:gd name="T6" fmla="*/ 342900 w 877"/>
                    <a:gd name="T7" fmla="*/ 271463 h 1441"/>
                    <a:gd name="T8" fmla="*/ 463550 w 877"/>
                    <a:gd name="T9" fmla="*/ 422275 h 1441"/>
                    <a:gd name="T10" fmla="*/ 685800 w 877"/>
                    <a:gd name="T11" fmla="*/ 292100 h 1441"/>
                    <a:gd name="T12" fmla="*/ 685800 w 877"/>
                    <a:gd name="T13" fmla="*/ 141288 h 1441"/>
                    <a:gd name="T14" fmla="*/ 736600 w 877"/>
                    <a:gd name="T15" fmla="*/ 19050 h 1441"/>
                    <a:gd name="T16" fmla="*/ 847725 w 877"/>
                    <a:gd name="T17" fmla="*/ 19050 h 1441"/>
                    <a:gd name="T18" fmla="*/ 887413 w 877"/>
                    <a:gd name="T19" fmla="*/ 171450 h 1441"/>
                    <a:gd name="T20" fmla="*/ 836613 w 877"/>
                    <a:gd name="T21" fmla="*/ 301625 h 1441"/>
                    <a:gd name="T22" fmla="*/ 1049338 w 877"/>
                    <a:gd name="T23" fmla="*/ 331788 h 1441"/>
                    <a:gd name="T24" fmla="*/ 1028700 w 877"/>
                    <a:gd name="T25" fmla="*/ 282575 h 1441"/>
                    <a:gd name="T26" fmla="*/ 1049338 w 877"/>
                    <a:gd name="T27" fmla="*/ 120650 h 1441"/>
                    <a:gd name="T28" fmla="*/ 1179513 w 877"/>
                    <a:gd name="T29" fmla="*/ 211138 h 1441"/>
                    <a:gd name="T30" fmla="*/ 1169988 w 877"/>
                    <a:gd name="T31" fmla="*/ 312738 h 1441"/>
                    <a:gd name="T32" fmla="*/ 1160463 w 877"/>
                    <a:gd name="T33" fmla="*/ 342900 h 1441"/>
                    <a:gd name="T34" fmla="*/ 1320800 w 877"/>
                    <a:gd name="T35" fmla="*/ 433388 h 1441"/>
                    <a:gd name="T36" fmla="*/ 1290638 w 877"/>
                    <a:gd name="T37" fmla="*/ 584200 h 1441"/>
                    <a:gd name="T38" fmla="*/ 1281113 w 877"/>
                    <a:gd name="T39" fmla="*/ 1411288 h 1441"/>
                    <a:gd name="T40" fmla="*/ 1270000 w 877"/>
                    <a:gd name="T41" fmla="*/ 1522413 h 1441"/>
                    <a:gd name="T42" fmla="*/ 1350963 w 877"/>
                    <a:gd name="T43" fmla="*/ 1944688 h 1441"/>
                    <a:gd name="T44" fmla="*/ 1239838 w 877"/>
                    <a:gd name="T45" fmla="*/ 1955801 h 1441"/>
                    <a:gd name="T46" fmla="*/ 1160463 w 877"/>
                    <a:gd name="T47" fmla="*/ 1874838 h 1441"/>
                    <a:gd name="T48" fmla="*/ 1160463 w 877"/>
                    <a:gd name="T49" fmla="*/ 1511300 h 1441"/>
                    <a:gd name="T50" fmla="*/ 1058863 w 877"/>
                    <a:gd name="T51" fmla="*/ 1077913 h 1441"/>
                    <a:gd name="T52" fmla="*/ 1068388 w 877"/>
                    <a:gd name="T53" fmla="*/ 1450975 h 1441"/>
                    <a:gd name="T54" fmla="*/ 1139825 w 877"/>
                    <a:gd name="T55" fmla="*/ 1814513 h 1441"/>
                    <a:gd name="T56" fmla="*/ 1089025 w 877"/>
                    <a:gd name="T57" fmla="*/ 1865313 h 1441"/>
                    <a:gd name="T58" fmla="*/ 989013 w 877"/>
                    <a:gd name="T59" fmla="*/ 1874838 h 1441"/>
                    <a:gd name="T60" fmla="*/ 977900 w 877"/>
                    <a:gd name="T61" fmla="*/ 1592263 h 1441"/>
                    <a:gd name="T62" fmla="*/ 908050 w 877"/>
                    <a:gd name="T63" fmla="*/ 1784351 h 1441"/>
                    <a:gd name="T64" fmla="*/ 817563 w 877"/>
                    <a:gd name="T65" fmla="*/ 2046288 h 1441"/>
                    <a:gd name="T66" fmla="*/ 787400 w 877"/>
                    <a:gd name="T67" fmla="*/ 1965326 h 1441"/>
                    <a:gd name="T68" fmla="*/ 787400 w 877"/>
                    <a:gd name="T69" fmla="*/ 1712913 h 1441"/>
                    <a:gd name="T70" fmla="*/ 766763 w 877"/>
                    <a:gd name="T71" fmla="*/ 1279525 h 1441"/>
                    <a:gd name="T72" fmla="*/ 715963 w 877"/>
                    <a:gd name="T73" fmla="*/ 1481138 h 1441"/>
                    <a:gd name="T74" fmla="*/ 695325 w 877"/>
                    <a:gd name="T75" fmla="*/ 2016126 h 1441"/>
                    <a:gd name="T76" fmla="*/ 685800 w 877"/>
                    <a:gd name="T77" fmla="*/ 2097088 h 1441"/>
                    <a:gd name="T78" fmla="*/ 646113 w 877"/>
                    <a:gd name="T79" fmla="*/ 2206626 h 1441"/>
                    <a:gd name="T80" fmla="*/ 514350 w 877"/>
                    <a:gd name="T81" fmla="*/ 2278063 h 1441"/>
                    <a:gd name="T82" fmla="*/ 554038 w 877"/>
                    <a:gd name="T83" fmla="*/ 1925638 h 1441"/>
                    <a:gd name="T84" fmla="*/ 554038 w 877"/>
                    <a:gd name="T85" fmla="*/ 1370013 h 1441"/>
                    <a:gd name="T86" fmla="*/ 544513 w 877"/>
                    <a:gd name="T87" fmla="*/ 1089025 h 1441"/>
                    <a:gd name="T88" fmla="*/ 463550 w 877"/>
                    <a:gd name="T89" fmla="*/ 1179513 h 1441"/>
                    <a:gd name="T90" fmla="*/ 523875 w 877"/>
                    <a:gd name="T91" fmla="*/ 1733551 h 1441"/>
                    <a:gd name="T92" fmla="*/ 514350 w 877"/>
                    <a:gd name="T93" fmla="*/ 2025651 h 1441"/>
                    <a:gd name="T94" fmla="*/ 423863 w 877"/>
                    <a:gd name="T95" fmla="*/ 2076451 h 1441"/>
                    <a:gd name="T96" fmla="*/ 403225 w 877"/>
                    <a:gd name="T97" fmla="*/ 1884363 h 1441"/>
                    <a:gd name="T98" fmla="*/ 292100 w 877"/>
                    <a:gd name="T99" fmla="*/ 1309688 h 1441"/>
                    <a:gd name="T100" fmla="*/ 292100 w 877"/>
                    <a:gd name="T101" fmla="*/ 1582738 h 1441"/>
                    <a:gd name="T102" fmla="*/ 303213 w 877"/>
                    <a:gd name="T103" fmla="*/ 1895476 h 1441"/>
                    <a:gd name="T104" fmla="*/ 212725 w 877"/>
                    <a:gd name="T105" fmla="*/ 1974851 h 1441"/>
                    <a:gd name="T106" fmla="*/ 171450 w 877"/>
                    <a:gd name="T107" fmla="*/ 1874838 h 1441"/>
                    <a:gd name="T108" fmla="*/ 141288 w 877"/>
                    <a:gd name="T109" fmla="*/ 1622425 h 1441"/>
                    <a:gd name="T110" fmla="*/ 11113 w 877"/>
                    <a:gd name="T111" fmla="*/ 1098550 h 1441"/>
                    <a:gd name="T112" fmla="*/ 50800 w 877"/>
                    <a:gd name="T113" fmla="*/ 533400 h 1441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877"/>
                    <a:gd name="T172" fmla="*/ 0 h 1441"/>
                    <a:gd name="T173" fmla="*/ 877 w 877"/>
                    <a:gd name="T174" fmla="*/ 1441 h 1441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877" h="1441">
                      <a:moveTo>
                        <a:pt x="57" y="279"/>
                      </a:moveTo>
                      <a:lnTo>
                        <a:pt x="127" y="247"/>
                      </a:lnTo>
                      <a:lnTo>
                        <a:pt x="134" y="222"/>
                      </a:lnTo>
                      <a:lnTo>
                        <a:pt x="121" y="216"/>
                      </a:lnTo>
                      <a:lnTo>
                        <a:pt x="108" y="184"/>
                      </a:lnTo>
                      <a:lnTo>
                        <a:pt x="102" y="133"/>
                      </a:lnTo>
                      <a:lnTo>
                        <a:pt x="102" y="101"/>
                      </a:lnTo>
                      <a:lnTo>
                        <a:pt x="108" y="89"/>
                      </a:lnTo>
                      <a:lnTo>
                        <a:pt x="121" y="70"/>
                      </a:lnTo>
                      <a:lnTo>
                        <a:pt x="134" y="63"/>
                      </a:lnTo>
                      <a:lnTo>
                        <a:pt x="153" y="57"/>
                      </a:lnTo>
                      <a:lnTo>
                        <a:pt x="172" y="70"/>
                      </a:lnTo>
                      <a:lnTo>
                        <a:pt x="197" y="89"/>
                      </a:lnTo>
                      <a:lnTo>
                        <a:pt x="203" y="101"/>
                      </a:lnTo>
                      <a:lnTo>
                        <a:pt x="210" y="127"/>
                      </a:lnTo>
                      <a:lnTo>
                        <a:pt x="216" y="127"/>
                      </a:lnTo>
                      <a:lnTo>
                        <a:pt x="216" y="133"/>
                      </a:lnTo>
                      <a:lnTo>
                        <a:pt x="216" y="146"/>
                      </a:lnTo>
                      <a:lnTo>
                        <a:pt x="216" y="165"/>
                      </a:lnTo>
                      <a:lnTo>
                        <a:pt x="216" y="171"/>
                      </a:lnTo>
                      <a:lnTo>
                        <a:pt x="210" y="165"/>
                      </a:lnTo>
                      <a:lnTo>
                        <a:pt x="210" y="197"/>
                      </a:lnTo>
                      <a:lnTo>
                        <a:pt x="216" y="216"/>
                      </a:lnTo>
                      <a:lnTo>
                        <a:pt x="222" y="228"/>
                      </a:lnTo>
                      <a:lnTo>
                        <a:pt x="248" y="247"/>
                      </a:lnTo>
                      <a:lnTo>
                        <a:pt x="292" y="266"/>
                      </a:lnTo>
                      <a:lnTo>
                        <a:pt x="343" y="235"/>
                      </a:lnTo>
                      <a:lnTo>
                        <a:pt x="381" y="216"/>
                      </a:lnTo>
                      <a:lnTo>
                        <a:pt x="419" y="209"/>
                      </a:lnTo>
                      <a:lnTo>
                        <a:pt x="426" y="190"/>
                      </a:lnTo>
                      <a:lnTo>
                        <a:pt x="432" y="184"/>
                      </a:lnTo>
                      <a:lnTo>
                        <a:pt x="432" y="133"/>
                      </a:lnTo>
                      <a:lnTo>
                        <a:pt x="426" y="114"/>
                      </a:lnTo>
                      <a:lnTo>
                        <a:pt x="419" y="95"/>
                      </a:lnTo>
                      <a:lnTo>
                        <a:pt x="426" y="89"/>
                      </a:lnTo>
                      <a:lnTo>
                        <a:pt x="432" y="89"/>
                      </a:lnTo>
                      <a:lnTo>
                        <a:pt x="438" y="57"/>
                      </a:lnTo>
                      <a:lnTo>
                        <a:pt x="445" y="31"/>
                      </a:lnTo>
                      <a:lnTo>
                        <a:pt x="451" y="19"/>
                      </a:lnTo>
                      <a:lnTo>
                        <a:pt x="464" y="12"/>
                      </a:lnTo>
                      <a:lnTo>
                        <a:pt x="470" y="12"/>
                      </a:lnTo>
                      <a:lnTo>
                        <a:pt x="489" y="6"/>
                      </a:lnTo>
                      <a:lnTo>
                        <a:pt x="508" y="0"/>
                      </a:lnTo>
                      <a:lnTo>
                        <a:pt x="521" y="6"/>
                      </a:lnTo>
                      <a:lnTo>
                        <a:pt x="534" y="12"/>
                      </a:lnTo>
                      <a:lnTo>
                        <a:pt x="546" y="25"/>
                      </a:lnTo>
                      <a:lnTo>
                        <a:pt x="559" y="44"/>
                      </a:lnTo>
                      <a:lnTo>
                        <a:pt x="559" y="57"/>
                      </a:lnTo>
                      <a:lnTo>
                        <a:pt x="559" y="70"/>
                      </a:lnTo>
                      <a:lnTo>
                        <a:pt x="559" y="108"/>
                      </a:lnTo>
                      <a:lnTo>
                        <a:pt x="559" y="127"/>
                      </a:lnTo>
                      <a:lnTo>
                        <a:pt x="553" y="146"/>
                      </a:lnTo>
                      <a:lnTo>
                        <a:pt x="546" y="152"/>
                      </a:lnTo>
                      <a:lnTo>
                        <a:pt x="527" y="190"/>
                      </a:lnTo>
                      <a:lnTo>
                        <a:pt x="521" y="222"/>
                      </a:lnTo>
                      <a:lnTo>
                        <a:pt x="527" y="241"/>
                      </a:lnTo>
                      <a:lnTo>
                        <a:pt x="584" y="260"/>
                      </a:lnTo>
                      <a:lnTo>
                        <a:pt x="635" y="254"/>
                      </a:lnTo>
                      <a:lnTo>
                        <a:pt x="661" y="222"/>
                      </a:lnTo>
                      <a:lnTo>
                        <a:pt x="661" y="209"/>
                      </a:lnTo>
                      <a:lnTo>
                        <a:pt x="654" y="203"/>
                      </a:lnTo>
                      <a:lnTo>
                        <a:pt x="642" y="209"/>
                      </a:lnTo>
                      <a:lnTo>
                        <a:pt x="648" y="190"/>
                      </a:lnTo>
                      <a:lnTo>
                        <a:pt x="648" y="178"/>
                      </a:lnTo>
                      <a:lnTo>
                        <a:pt x="642" y="165"/>
                      </a:lnTo>
                      <a:lnTo>
                        <a:pt x="642" y="152"/>
                      </a:lnTo>
                      <a:lnTo>
                        <a:pt x="642" y="133"/>
                      </a:lnTo>
                      <a:lnTo>
                        <a:pt x="642" y="108"/>
                      </a:lnTo>
                      <a:lnTo>
                        <a:pt x="661" y="76"/>
                      </a:lnTo>
                      <a:lnTo>
                        <a:pt x="667" y="63"/>
                      </a:lnTo>
                      <a:lnTo>
                        <a:pt x="686" y="63"/>
                      </a:lnTo>
                      <a:lnTo>
                        <a:pt x="699" y="63"/>
                      </a:lnTo>
                      <a:lnTo>
                        <a:pt x="724" y="70"/>
                      </a:lnTo>
                      <a:lnTo>
                        <a:pt x="743" y="101"/>
                      </a:lnTo>
                      <a:lnTo>
                        <a:pt x="743" y="133"/>
                      </a:lnTo>
                      <a:lnTo>
                        <a:pt x="743" y="146"/>
                      </a:lnTo>
                      <a:lnTo>
                        <a:pt x="743" y="158"/>
                      </a:lnTo>
                      <a:lnTo>
                        <a:pt x="737" y="171"/>
                      </a:lnTo>
                      <a:lnTo>
                        <a:pt x="737" y="197"/>
                      </a:lnTo>
                      <a:lnTo>
                        <a:pt x="731" y="197"/>
                      </a:lnTo>
                      <a:lnTo>
                        <a:pt x="724" y="197"/>
                      </a:lnTo>
                      <a:lnTo>
                        <a:pt x="724" y="209"/>
                      </a:lnTo>
                      <a:lnTo>
                        <a:pt x="731" y="216"/>
                      </a:lnTo>
                      <a:lnTo>
                        <a:pt x="756" y="235"/>
                      </a:lnTo>
                      <a:lnTo>
                        <a:pt x="800" y="235"/>
                      </a:lnTo>
                      <a:lnTo>
                        <a:pt x="819" y="247"/>
                      </a:lnTo>
                      <a:lnTo>
                        <a:pt x="832" y="260"/>
                      </a:lnTo>
                      <a:lnTo>
                        <a:pt x="832" y="273"/>
                      </a:lnTo>
                      <a:lnTo>
                        <a:pt x="832" y="279"/>
                      </a:lnTo>
                      <a:lnTo>
                        <a:pt x="832" y="292"/>
                      </a:lnTo>
                      <a:lnTo>
                        <a:pt x="819" y="324"/>
                      </a:lnTo>
                      <a:lnTo>
                        <a:pt x="813" y="368"/>
                      </a:lnTo>
                      <a:lnTo>
                        <a:pt x="800" y="406"/>
                      </a:lnTo>
                      <a:lnTo>
                        <a:pt x="788" y="444"/>
                      </a:lnTo>
                      <a:lnTo>
                        <a:pt x="826" y="597"/>
                      </a:lnTo>
                      <a:lnTo>
                        <a:pt x="794" y="609"/>
                      </a:lnTo>
                      <a:lnTo>
                        <a:pt x="807" y="889"/>
                      </a:lnTo>
                      <a:lnTo>
                        <a:pt x="807" y="895"/>
                      </a:lnTo>
                      <a:lnTo>
                        <a:pt x="807" y="901"/>
                      </a:lnTo>
                      <a:lnTo>
                        <a:pt x="807" y="914"/>
                      </a:lnTo>
                      <a:lnTo>
                        <a:pt x="800" y="940"/>
                      </a:lnTo>
                      <a:lnTo>
                        <a:pt x="800" y="959"/>
                      </a:lnTo>
                      <a:lnTo>
                        <a:pt x="800" y="1009"/>
                      </a:lnTo>
                      <a:lnTo>
                        <a:pt x="794" y="1048"/>
                      </a:lnTo>
                      <a:lnTo>
                        <a:pt x="800" y="1111"/>
                      </a:lnTo>
                      <a:lnTo>
                        <a:pt x="807" y="1187"/>
                      </a:lnTo>
                      <a:lnTo>
                        <a:pt x="826" y="1206"/>
                      </a:lnTo>
                      <a:lnTo>
                        <a:pt x="851" y="1225"/>
                      </a:lnTo>
                      <a:lnTo>
                        <a:pt x="870" y="1238"/>
                      </a:lnTo>
                      <a:lnTo>
                        <a:pt x="877" y="1251"/>
                      </a:lnTo>
                      <a:lnTo>
                        <a:pt x="794" y="1238"/>
                      </a:lnTo>
                      <a:lnTo>
                        <a:pt x="788" y="1238"/>
                      </a:lnTo>
                      <a:lnTo>
                        <a:pt x="781" y="1232"/>
                      </a:lnTo>
                      <a:lnTo>
                        <a:pt x="775" y="1219"/>
                      </a:lnTo>
                      <a:lnTo>
                        <a:pt x="762" y="1200"/>
                      </a:lnTo>
                      <a:lnTo>
                        <a:pt x="743" y="1187"/>
                      </a:lnTo>
                      <a:lnTo>
                        <a:pt x="737" y="1213"/>
                      </a:lnTo>
                      <a:lnTo>
                        <a:pt x="731" y="1213"/>
                      </a:lnTo>
                      <a:lnTo>
                        <a:pt x="731" y="1181"/>
                      </a:lnTo>
                      <a:lnTo>
                        <a:pt x="724" y="1175"/>
                      </a:lnTo>
                      <a:lnTo>
                        <a:pt x="724" y="1117"/>
                      </a:lnTo>
                      <a:lnTo>
                        <a:pt x="731" y="1073"/>
                      </a:lnTo>
                      <a:lnTo>
                        <a:pt x="731" y="990"/>
                      </a:lnTo>
                      <a:lnTo>
                        <a:pt x="731" y="971"/>
                      </a:lnTo>
                      <a:lnTo>
                        <a:pt x="731" y="952"/>
                      </a:lnTo>
                      <a:lnTo>
                        <a:pt x="718" y="921"/>
                      </a:lnTo>
                      <a:lnTo>
                        <a:pt x="718" y="876"/>
                      </a:lnTo>
                      <a:lnTo>
                        <a:pt x="711" y="800"/>
                      </a:lnTo>
                      <a:lnTo>
                        <a:pt x="692" y="724"/>
                      </a:lnTo>
                      <a:lnTo>
                        <a:pt x="673" y="673"/>
                      </a:lnTo>
                      <a:lnTo>
                        <a:pt x="667" y="679"/>
                      </a:lnTo>
                      <a:lnTo>
                        <a:pt x="667" y="705"/>
                      </a:lnTo>
                      <a:lnTo>
                        <a:pt x="667" y="774"/>
                      </a:lnTo>
                      <a:lnTo>
                        <a:pt x="667" y="844"/>
                      </a:lnTo>
                      <a:lnTo>
                        <a:pt x="667" y="870"/>
                      </a:lnTo>
                      <a:lnTo>
                        <a:pt x="673" y="889"/>
                      </a:lnTo>
                      <a:lnTo>
                        <a:pt x="673" y="914"/>
                      </a:lnTo>
                      <a:lnTo>
                        <a:pt x="680" y="952"/>
                      </a:lnTo>
                      <a:lnTo>
                        <a:pt x="686" y="990"/>
                      </a:lnTo>
                      <a:lnTo>
                        <a:pt x="699" y="1028"/>
                      </a:lnTo>
                      <a:lnTo>
                        <a:pt x="705" y="1060"/>
                      </a:lnTo>
                      <a:lnTo>
                        <a:pt x="718" y="1098"/>
                      </a:lnTo>
                      <a:lnTo>
                        <a:pt x="718" y="1143"/>
                      </a:lnTo>
                      <a:lnTo>
                        <a:pt x="711" y="1143"/>
                      </a:lnTo>
                      <a:lnTo>
                        <a:pt x="705" y="1168"/>
                      </a:lnTo>
                      <a:lnTo>
                        <a:pt x="699" y="1175"/>
                      </a:lnTo>
                      <a:lnTo>
                        <a:pt x="692" y="1149"/>
                      </a:lnTo>
                      <a:lnTo>
                        <a:pt x="686" y="1175"/>
                      </a:lnTo>
                      <a:lnTo>
                        <a:pt x="680" y="1181"/>
                      </a:lnTo>
                      <a:lnTo>
                        <a:pt x="673" y="1194"/>
                      </a:lnTo>
                      <a:lnTo>
                        <a:pt x="661" y="1200"/>
                      </a:lnTo>
                      <a:lnTo>
                        <a:pt x="610" y="1213"/>
                      </a:lnTo>
                      <a:lnTo>
                        <a:pt x="604" y="1200"/>
                      </a:lnTo>
                      <a:lnTo>
                        <a:pt x="623" y="1181"/>
                      </a:lnTo>
                      <a:lnTo>
                        <a:pt x="629" y="1162"/>
                      </a:lnTo>
                      <a:lnTo>
                        <a:pt x="642" y="1149"/>
                      </a:lnTo>
                      <a:lnTo>
                        <a:pt x="648" y="1124"/>
                      </a:lnTo>
                      <a:lnTo>
                        <a:pt x="635" y="1086"/>
                      </a:lnTo>
                      <a:lnTo>
                        <a:pt x="629" y="1048"/>
                      </a:lnTo>
                      <a:lnTo>
                        <a:pt x="616" y="1003"/>
                      </a:lnTo>
                      <a:lnTo>
                        <a:pt x="610" y="952"/>
                      </a:lnTo>
                      <a:lnTo>
                        <a:pt x="604" y="908"/>
                      </a:lnTo>
                      <a:lnTo>
                        <a:pt x="597" y="844"/>
                      </a:lnTo>
                      <a:lnTo>
                        <a:pt x="578" y="959"/>
                      </a:lnTo>
                      <a:lnTo>
                        <a:pt x="572" y="1022"/>
                      </a:lnTo>
                      <a:lnTo>
                        <a:pt x="572" y="1124"/>
                      </a:lnTo>
                      <a:lnTo>
                        <a:pt x="546" y="1200"/>
                      </a:lnTo>
                      <a:lnTo>
                        <a:pt x="559" y="1244"/>
                      </a:lnTo>
                      <a:lnTo>
                        <a:pt x="578" y="1263"/>
                      </a:lnTo>
                      <a:lnTo>
                        <a:pt x="578" y="1308"/>
                      </a:lnTo>
                      <a:lnTo>
                        <a:pt x="540" y="1314"/>
                      </a:lnTo>
                      <a:lnTo>
                        <a:pt x="515" y="1289"/>
                      </a:lnTo>
                      <a:lnTo>
                        <a:pt x="508" y="1282"/>
                      </a:lnTo>
                      <a:lnTo>
                        <a:pt x="502" y="1276"/>
                      </a:lnTo>
                      <a:lnTo>
                        <a:pt x="502" y="1257"/>
                      </a:lnTo>
                      <a:lnTo>
                        <a:pt x="496" y="1238"/>
                      </a:lnTo>
                      <a:lnTo>
                        <a:pt x="477" y="1225"/>
                      </a:lnTo>
                      <a:lnTo>
                        <a:pt x="477" y="1206"/>
                      </a:lnTo>
                      <a:lnTo>
                        <a:pt x="483" y="1181"/>
                      </a:lnTo>
                      <a:lnTo>
                        <a:pt x="483" y="1143"/>
                      </a:lnTo>
                      <a:lnTo>
                        <a:pt x="483" y="1117"/>
                      </a:lnTo>
                      <a:lnTo>
                        <a:pt x="496" y="1079"/>
                      </a:lnTo>
                      <a:lnTo>
                        <a:pt x="496" y="1022"/>
                      </a:lnTo>
                      <a:lnTo>
                        <a:pt x="496" y="952"/>
                      </a:lnTo>
                      <a:lnTo>
                        <a:pt x="489" y="895"/>
                      </a:lnTo>
                      <a:lnTo>
                        <a:pt x="489" y="844"/>
                      </a:lnTo>
                      <a:lnTo>
                        <a:pt x="483" y="819"/>
                      </a:lnTo>
                      <a:lnTo>
                        <a:pt x="483" y="806"/>
                      </a:lnTo>
                      <a:lnTo>
                        <a:pt x="477" y="819"/>
                      </a:lnTo>
                      <a:lnTo>
                        <a:pt x="457" y="889"/>
                      </a:lnTo>
                      <a:lnTo>
                        <a:pt x="451" y="927"/>
                      </a:lnTo>
                      <a:lnTo>
                        <a:pt x="451" y="933"/>
                      </a:lnTo>
                      <a:lnTo>
                        <a:pt x="451" y="1003"/>
                      </a:lnTo>
                      <a:lnTo>
                        <a:pt x="451" y="1086"/>
                      </a:lnTo>
                      <a:lnTo>
                        <a:pt x="451" y="1155"/>
                      </a:lnTo>
                      <a:lnTo>
                        <a:pt x="445" y="1238"/>
                      </a:lnTo>
                      <a:lnTo>
                        <a:pt x="438" y="1270"/>
                      </a:lnTo>
                      <a:lnTo>
                        <a:pt x="432" y="1282"/>
                      </a:lnTo>
                      <a:lnTo>
                        <a:pt x="426" y="1289"/>
                      </a:lnTo>
                      <a:lnTo>
                        <a:pt x="432" y="1295"/>
                      </a:lnTo>
                      <a:lnTo>
                        <a:pt x="432" y="1314"/>
                      </a:lnTo>
                      <a:lnTo>
                        <a:pt x="432" y="1321"/>
                      </a:lnTo>
                      <a:lnTo>
                        <a:pt x="432" y="1327"/>
                      </a:lnTo>
                      <a:lnTo>
                        <a:pt x="419" y="1352"/>
                      </a:lnTo>
                      <a:lnTo>
                        <a:pt x="407" y="1352"/>
                      </a:lnTo>
                      <a:lnTo>
                        <a:pt x="407" y="1378"/>
                      </a:lnTo>
                      <a:lnTo>
                        <a:pt x="407" y="1390"/>
                      </a:lnTo>
                      <a:lnTo>
                        <a:pt x="400" y="1403"/>
                      </a:lnTo>
                      <a:lnTo>
                        <a:pt x="394" y="1416"/>
                      </a:lnTo>
                      <a:lnTo>
                        <a:pt x="375" y="1435"/>
                      </a:lnTo>
                      <a:lnTo>
                        <a:pt x="369" y="1441"/>
                      </a:lnTo>
                      <a:lnTo>
                        <a:pt x="324" y="1435"/>
                      </a:lnTo>
                      <a:lnTo>
                        <a:pt x="324" y="1390"/>
                      </a:lnTo>
                      <a:lnTo>
                        <a:pt x="330" y="1378"/>
                      </a:lnTo>
                      <a:lnTo>
                        <a:pt x="349" y="1327"/>
                      </a:lnTo>
                      <a:lnTo>
                        <a:pt x="356" y="1308"/>
                      </a:lnTo>
                      <a:lnTo>
                        <a:pt x="349" y="1270"/>
                      </a:lnTo>
                      <a:lnTo>
                        <a:pt x="349" y="1213"/>
                      </a:lnTo>
                      <a:lnTo>
                        <a:pt x="343" y="1143"/>
                      </a:lnTo>
                      <a:lnTo>
                        <a:pt x="349" y="1079"/>
                      </a:lnTo>
                      <a:lnTo>
                        <a:pt x="349" y="1016"/>
                      </a:lnTo>
                      <a:lnTo>
                        <a:pt x="356" y="946"/>
                      </a:lnTo>
                      <a:lnTo>
                        <a:pt x="349" y="908"/>
                      </a:lnTo>
                      <a:lnTo>
                        <a:pt x="349" y="863"/>
                      </a:lnTo>
                      <a:lnTo>
                        <a:pt x="349" y="781"/>
                      </a:lnTo>
                      <a:lnTo>
                        <a:pt x="356" y="736"/>
                      </a:lnTo>
                      <a:lnTo>
                        <a:pt x="362" y="698"/>
                      </a:lnTo>
                      <a:lnTo>
                        <a:pt x="362" y="692"/>
                      </a:lnTo>
                      <a:lnTo>
                        <a:pt x="356" y="686"/>
                      </a:lnTo>
                      <a:lnTo>
                        <a:pt x="343" y="686"/>
                      </a:lnTo>
                      <a:lnTo>
                        <a:pt x="337" y="679"/>
                      </a:lnTo>
                      <a:lnTo>
                        <a:pt x="330" y="667"/>
                      </a:lnTo>
                      <a:lnTo>
                        <a:pt x="305" y="698"/>
                      </a:lnTo>
                      <a:lnTo>
                        <a:pt x="299" y="698"/>
                      </a:lnTo>
                      <a:lnTo>
                        <a:pt x="299" y="717"/>
                      </a:lnTo>
                      <a:lnTo>
                        <a:pt x="292" y="743"/>
                      </a:lnTo>
                      <a:lnTo>
                        <a:pt x="292" y="876"/>
                      </a:lnTo>
                      <a:lnTo>
                        <a:pt x="305" y="914"/>
                      </a:lnTo>
                      <a:lnTo>
                        <a:pt x="311" y="952"/>
                      </a:lnTo>
                      <a:lnTo>
                        <a:pt x="311" y="997"/>
                      </a:lnTo>
                      <a:lnTo>
                        <a:pt x="324" y="1048"/>
                      </a:lnTo>
                      <a:lnTo>
                        <a:pt x="330" y="1092"/>
                      </a:lnTo>
                      <a:lnTo>
                        <a:pt x="337" y="1149"/>
                      </a:lnTo>
                      <a:lnTo>
                        <a:pt x="330" y="1162"/>
                      </a:lnTo>
                      <a:lnTo>
                        <a:pt x="337" y="1181"/>
                      </a:lnTo>
                      <a:lnTo>
                        <a:pt x="324" y="1206"/>
                      </a:lnTo>
                      <a:lnTo>
                        <a:pt x="324" y="1276"/>
                      </a:lnTo>
                      <a:lnTo>
                        <a:pt x="324" y="1282"/>
                      </a:lnTo>
                      <a:lnTo>
                        <a:pt x="318" y="1295"/>
                      </a:lnTo>
                      <a:lnTo>
                        <a:pt x="305" y="1302"/>
                      </a:lnTo>
                      <a:lnTo>
                        <a:pt x="280" y="1308"/>
                      </a:lnTo>
                      <a:lnTo>
                        <a:pt x="267" y="1308"/>
                      </a:lnTo>
                      <a:lnTo>
                        <a:pt x="254" y="1302"/>
                      </a:lnTo>
                      <a:lnTo>
                        <a:pt x="248" y="1282"/>
                      </a:lnTo>
                      <a:lnTo>
                        <a:pt x="254" y="1257"/>
                      </a:lnTo>
                      <a:lnTo>
                        <a:pt x="261" y="1238"/>
                      </a:lnTo>
                      <a:lnTo>
                        <a:pt x="267" y="1213"/>
                      </a:lnTo>
                      <a:lnTo>
                        <a:pt x="254" y="1187"/>
                      </a:lnTo>
                      <a:lnTo>
                        <a:pt x="261" y="1168"/>
                      </a:lnTo>
                      <a:lnTo>
                        <a:pt x="242" y="1130"/>
                      </a:lnTo>
                      <a:lnTo>
                        <a:pt x="222" y="1041"/>
                      </a:lnTo>
                      <a:lnTo>
                        <a:pt x="203" y="940"/>
                      </a:lnTo>
                      <a:lnTo>
                        <a:pt x="191" y="876"/>
                      </a:lnTo>
                      <a:lnTo>
                        <a:pt x="184" y="825"/>
                      </a:lnTo>
                      <a:lnTo>
                        <a:pt x="172" y="838"/>
                      </a:lnTo>
                      <a:lnTo>
                        <a:pt x="172" y="882"/>
                      </a:lnTo>
                      <a:lnTo>
                        <a:pt x="172" y="908"/>
                      </a:lnTo>
                      <a:lnTo>
                        <a:pt x="178" y="933"/>
                      </a:lnTo>
                      <a:lnTo>
                        <a:pt x="178" y="959"/>
                      </a:lnTo>
                      <a:lnTo>
                        <a:pt x="184" y="997"/>
                      </a:lnTo>
                      <a:lnTo>
                        <a:pt x="184" y="1054"/>
                      </a:lnTo>
                      <a:lnTo>
                        <a:pt x="191" y="1098"/>
                      </a:lnTo>
                      <a:lnTo>
                        <a:pt x="197" y="1111"/>
                      </a:lnTo>
                      <a:lnTo>
                        <a:pt x="203" y="1136"/>
                      </a:lnTo>
                      <a:lnTo>
                        <a:pt x="191" y="1155"/>
                      </a:lnTo>
                      <a:lnTo>
                        <a:pt x="191" y="1194"/>
                      </a:lnTo>
                      <a:lnTo>
                        <a:pt x="172" y="1206"/>
                      </a:lnTo>
                      <a:lnTo>
                        <a:pt x="165" y="1200"/>
                      </a:lnTo>
                      <a:lnTo>
                        <a:pt x="146" y="1225"/>
                      </a:lnTo>
                      <a:lnTo>
                        <a:pt x="140" y="1238"/>
                      </a:lnTo>
                      <a:lnTo>
                        <a:pt x="134" y="1244"/>
                      </a:lnTo>
                      <a:lnTo>
                        <a:pt x="121" y="1251"/>
                      </a:lnTo>
                      <a:lnTo>
                        <a:pt x="102" y="1251"/>
                      </a:lnTo>
                      <a:lnTo>
                        <a:pt x="76" y="1238"/>
                      </a:lnTo>
                      <a:lnTo>
                        <a:pt x="70" y="1225"/>
                      </a:lnTo>
                      <a:lnTo>
                        <a:pt x="89" y="1206"/>
                      </a:lnTo>
                      <a:lnTo>
                        <a:pt x="108" y="1181"/>
                      </a:lnTo>
                      <a:lnTo>
                        <a:pt x="121" y="1162"/>
                      </a:lnTo>
                      <a:lnTo>
                        <a:pt x="121" y="1136"/>
                      </a:lnTo>
                      <a:lnTo>
                        <a:pt x="102" y="1124"/>
                      </a:lnTo>
                      <a:lnTo>
                        <a:pt x="102" y="1111"/>
                      </a:lnTo>
                      <a:lnTo>
                        <a:pt x="95" y="1060"/>
                      </a:lnTo>
                      <a:lnTo>
                        <a:pt x="89" y="1022"/>
                      </a:lnTo>
                      <a:lnTo>
                        <a:pt x="83" y="965"/>
                      </a:lnTo>
                      <a:lnTo>
                        <a:pt x="64" y="889"/>
                      </a:lnTo>
                      <a:lnTo>
                        <a:pt x="51" y="819"/>
                      </a:lnTo>
                      <a:lnTo>
                        <a:pt x="38" y="749"/>
                      </a:lnTo>
                      <a:lnTo>
                        <a:pt x="32" y="730"/>
                      </a:lnTo>
                      <a:lnTo>
                        <a:pt x="7" y="692"/>
                      </a:lnTo>
                      <a:lnTo>
                        <a:pt x="0" y="654"/>
                      </a:lnTo>
                      <a:lnTo>
                        <a:pt x="7" y="597"/>
                      </a:lnTo>
                      <a:lnTo>
                        <a:pt x="7" y="520"/>
                      </a:lnTo>
                      <a:lnTo>
                        <a:pt x="19" y="470"/>
                      </a:lnTo>
                      <a:lnTo>
                        <a:pt x="26" y="406"/>
                      </a:lnTo>
                      <a:lnTo>
                        <a:pt x="32" y="336"/>
                      </a:lnTo>
                      <a:lnTo>
                        <a:pt x="38" y="298"/>
                      </a:lnTo>
                      <a:lnTo>
                        <a:pt x="38" y="292"/>
                      </a:lnTo>
                      <a:lnTo>
                        <a:pt x="57" y="27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latin typeface="Arial" pitchFamily="-108" charset="0"/>
                    <a:cs typeface="ＭＳ Ｐゴシック" pitchFamily="-108" charset="-128"/>
                  </a:endParaRPr>
                </a:p>
              </p:txBody>
            </p:sp>
          </p:grpSp>
          <p:sp>
            <p:nvSpPr>
              <p:cNvPr id="13332" name="Freeform 382"/>
              <p:cNvSpPr>
                <a:spLocks/>
              </p:cNvSpPr>
              <p:nvPr/>
            </p:nvSpPr>
            <p:spPr bwMode="auto">
              <a:xfrm>
                <a:off x="507477" y="1004877"/>
                <a:ext cx="758360" cy="2064112"/>
              </a:xfrm>
              <a:custGeom>
                <a:avLst/>
                <a:gdLst>
                  <a:gd name="T0" fmla="*/ 2147483647 w 133"/>
                  <a:gd name="T1" fmla="*/ 0 h 362"/>
                  <a:gd name="T2" fmla="*/ 2147483647 w 133"/>
                  <a:gd name="T3" fmla="*/ 2147483647 h 362"/>
                  <a:gd name="T4" fmla="*/ 2147483647 w 133"/>
                  <a:gd name="T5" fmla="*/ 2147483647 h 362"/>
                  <a:gd name="T6" fmla="*/ 2147483647 w 133"/>
                  <a:gd name="T7" fmla="*/ 2147483647 h 362"/>
                  <a:gd name="T8" fmla="*/ 2147483647 w 133"/>
                  <a:gd name="T9" fmla="*/ 2147483647 h 362"/>
                  <a:gd name="T10" fmla="*/ 2147483647 w 133"/>
                  <a:gd name="T11" fmla="*/ 2147483647 h 362"/>
                  <a:gd name="T12" fmla="*/ 2147483647 w 133"/>
                  <a:gd name="T13" fmla="*/ 2147483647 h 362"/>
                  <a:gd name="T14" fmla="*/ 2147483647 w 133"/>
                  <a:gd name="T15" fmla="*/ 2147483647 h 362"/>
                  <a:gd name="T16" fmla="*/ 2147483647 w 133"/>
                  <a:gd name="T17" fmla="*/ 2147483647 h 362"/>
                  <a:gd name="T18" fmla="*/ 2147483647 w 133"/>
                  <a:gd name="T19" fmla="*/ 2147483647 h 362"/>
                  <a:gd name="T20" fmla="*/ 0 w 133"/>
                  <a:gd name="T21" fmla="*/ 2147483647 h 362"/>
                  <a:gd name="T22" fmla="*/ 2147483647 w 133"/>
                  <a:gd name="T23" fmla="*/ 2147483647 h 362"/>
                  <a:gd name="T24" fmla="*/ 2147483647 w 133"/>
                  <a:gd name="T25" fmla="*/ 2147483647 h 362"/>
                  <a:gd name="T26" fmla="*/ 2147483647 w 133"/>
                  <a:gd name="T27" fmla="*/ 2147483647 h 362"/>
                  <a:gd name="T28" fmla="*/ 2147483647 w 133"/>
                  <a:gd name="T29" fmla="*/ 2147483647 h 362"/>
                  <a:gd name="T30" fmla="*/ 2147483647 w 133"/>
                  <a:gd name="T31" fmla="*/ 2147483647 h 362"/>
                  <a:gd name="T32" fmla="*/ 2147483647 w 133"/>
                  <a:gd name="T33" fmla="*/ 2147483647 h 362"/>
                  <a:gd name="T34" fmla="*/ 2147483647 w 133"/>
                  <a:gd name="T35" fmla="*/ 2147483647 h 362"/>
                  <a:gd name="T36" fmla="*/ 2147483647 w 133"/>
                  <a:gd name="T37" fmla="*/ 2147483647 h 362"/>
                  <a:gd name="T38" fmla="*/ 2147483647 w 133"/>
                  <a:gd name="T39" fmla="*/ 2147483647 h 362"/>
                  <a:gd name="T40" fmla="*/ 2147483647 w 133"/>
                  <a:gd name="T41" fmla="*/ 2147483647 h 362"/>
                  <a:gd name="T42" fmla="*/ 2147483647 w 133"/>
                  <a:gd name="T43" fmla="*/ 2147483647 h 362"/>
                  <a:gd name="T44" fmla="*/ 2147483647 w 133"/>
                  <a:gd name="T45" fmla="*/ 2147483647 h 362"/>
                  <a:gd name="T46" fmla="*/ 2147483647 w 133"/>
                  <a:gd name="T47" fmla="*/ 2147483647 h 362"/>
                  <a:gd name="T48" fmla="*/ 2147483647 w 133"/>
                  <a:gd name="T49" fmla="*/ 2147483647 h 362"/>
                  <a:gd name="T50" fmla="*/ 2147483647 w 133"/>
                  <a:gd name="T51" fmla="*/ 2147483647 h 362"/>
                  <a:gd name="T52" fmla="*/ 2147483647 w 133"/>
                  <a:gd name="T53" fmla="*/ 2147483647 h 362"/>
                  <a:gd name="T54" fmla="*/ 2147483647 w 133"/>
                  <a:gd name="T55" fmla="*/ 2147483647 h 362"/>
                  <a:gd name="T56" fmla="*/ 2147483647 w 133"/>
                  <a:gd name="T57" fmla="*/ 2147483647 h 362"/>
                  <a:gd name="T58" fmla="*/ 2147483647 w 133"/>
                  <a:gd name="T59" fmla="*/ 2147483647 h 362"/>
                  <a:gd name="T60" fmla="*/ 2147483647 w 133"/>
                  <a:gd name="T61" fmla="*/ 2147483647 h 362"/>
                  <a:gd name="T62" fmla="*/ 2147483647 w 133"/>
                  <a:gd name="T63" fmla="*/ 2147483647 h 362"/>
                  <a:gd name="T64" fmla="*/ 2147483647 w 133"/>
                  <a:gd name="T65" fmla="*/ 2147483647 h 362"/>
                  <a:gd name="T66" fmla="*/ 2147483647 w 133"/>
                  <a:gd name="T67" fmla="*/ 2147483647 h 362"/>
                  <a:gd name="T68" fmla="*/ 2147483647 w 133"/>
                  <a:gd name="T69" fmla="*/ 2147483647 h 362"/>
                  <a:gd name="T70" fmla="*/ 2147483647 w 133"/>
                  <a:gd name="T71" fmla="*/ 2147483647 h 362"/>
                  <a:gd name="T72" fmla="*/ 2147483647 w 133"/>
                  <a:gd name="T73" fmla="*/ 0 h 362"/>
                  <a:gd name="T74" fmla="*/ 2147483647 w 133"/>
                  <a:gd name="T75" fmla="*/ 0 h 36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33"/>
                  <a:gd name="T115" fmla="*/ 0 h 362"/>
                  <a:gd name="T116" fmla="*/ 133 w 133"/>
                  <a:gd name="T117" fmla="*/ 362 h 36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33" h="362">
                    <a:moveTo>
                      <a:pt x="127" y="0"/>
                    </a:moveTo>
                    <a:lnTo>
                      <a:pt x="133" y="12"/>
                    </a:lnTo>
                    <a:lnTo>
                      <a:pt x="102" y="165"/>
                    </a:lnTo>
                    <a:lnTo>
                      <a:pt x="83" y="279"/>
                    </a:lnTo>
                    <a:lnTo>
                      <a:pt x="83" y="330"/>
                    </a:lnTo>
                    <a:lnTo>
                      <a:pt x="89" y="355"/>
                    </a:lnTo>
                    <a:lnTo>
                      <a:pt x="57" y="362"/>
                    </a:lnTo>
                    <a:lnTo>
                      <a:pt x="25" y="362"/>
                    </a:lnTo>
                    <a:lnTo>
                      <a:pt x="0" y="355"/>
                    </a:lnTo>
                    <a:lnTo>
                      <a:pt x="6" y="304"/>
                    </a:lnTo>
                    <a:lnTo>
                      <a:pt x="13" y="298"/>
                    </a:lnTo>
                    <a:lnTo>
                      <a:pt x="38" y="317"/>
                    </a:lnTo>
                    <a:lnTo>
                      <a:pt x="76" y="292"/>
                    </a:lnTo>
                    <a:lnTo>
                      <a:pt x="76" y="228"/>
                    </a:lnTo>
                    <a:lnTo>
                      <a:pt x="83" y="165"/>
                    </a:lnTo>
                    <a:lnTo>
                      <a:pt x="76" y="108"/>
                    </a:lnTo>
                    <a:lnTo>
                      <a:pt x="76" y="63"/>
                    </a:lnTo>
                    <a:lnTo>
                      <a:pt x="83" y="44"/>
                    </a:lnTo>
                    <a:lnTo>
                      <a:pt x="57" y="44"/>
                    </a:lnTo>
                    <a:lnTo>
                      <a:pt x="45" y="57"/>
                    </a:lnTo>
                    <a:lnTo>
                      <a:pt x="57" y="69"/>
                    </a:lnTo>
                    <a:lnTo>
                      <a:pt x="45" y="146"/>
                    </a:lnTo>
                    <a:lnTo>
                      <a:pt x="25" y="216"/>
                    </a:lnTo>
                    <a:lnTo>
                      <a:pt x="32" y="165"/>
                    </a:lnTo>
                    <a:lnTo>
                      <a:pt x="32" y="101"/>
                    </a:lnTo>
                    <a:lnTo>
                      <a:pt x="38" y="63"/>
                    </a:lnTo>
                    <a:lnTo>
                      <a:pt x="38" y="31"/>
                    </a:lnTo>
                    <a:lnTo>
                      <a:pt x="45" y="25"/>
                    </a:lnTo>
                    <a:lnTo>
                      <a:pt x="64" y="38"/>
                    </a:lnTo>
                    <a:lnTo>
                      <a:pt x="76" y="38"/>
                    </a:lnTo>
                    <a:lnTo>
                      <a:pt x="102" y="19"/>
                    </a:lnTo>
                    <a:lnTo>
                      <a:pt x="121" y="6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3333" name="Freeform 383"/>
              <p:cNvSpPr>
                <a:spLocks/>
              </p:cNvSpPr>
              <p:nvPr/>
            </p:nvSpPr>
            <p:spPr bwMode="auto">
              <a:xfrm>
                <a:off x="2605801" y="1147428"/>
                <a:ext cx="473262" cy="1699186"/>
              </a:xfrm>
              <a:custGeom>
                <a:avLst/>
                <a:gdLst>
                  <a:gd name="T0" fmla="*/ 2147483647 w 83"/>
                  <a:gd name="T1" fmla="*/ 0 h 298"/>
                  <a:gd name="T2" fmla="*/ 2147483647 w 83"/>
                  <a:gd name="T3" fmla="*/ 2147483647 h 298"/>
                  <a:gd name="T4" fmla="*/ 2147483647 w 83"/>
                  <a:gd name="T5" fmla="*/ 2147483647 h 298"/>
                  <a:gd name="T6" fmla="*/ 2147483647 w 83"/>
                  <a:gd name="T7" fmla="*/ 2147483647 h 298"/>
                  <a:gd name="T8" fmla="*/ 2147483647 w 83"/>
                  <a:gd name="T9" fmla="*/ 2147483647 h 298"/>
                  <a:gd name="T10" fmla="*/ 2147483647 w 83"/>
                  <a:gd name="T11" fmla="*/ 2147483647 h 298"/>
                  <a:gd name="T12" fmla="*/ 2147483647 w 83"/>
                  <a:gd name="T13" fmla="*/ 2147483647 h 298"/>
                  <a:gd name="T14" fmla="*/ 2147483647 w 83"/>
                  <a:gd name="T15" fmla="*/ 2147483647 h 298"/>
                  <a:gd name="T16" fmla="*/ 2147483647 w 83"/>
                  <a:gd name="T17" fmla="*/ 2147483647 h 298"/>
                  <a:gd name="T18" fmla="*/ 2147483647 w 83"/>
                  <a:gd name="T19" fmla="*/ 2147483647 h 298"/>
                  <a:gd name="T20" fmla="*/ 2147483647 w 83"/>
                  <a:gd name="T21" fmla="*/ 2147483647 h 298"/>
                  <a:gd name="T22" fmla="*/ 2147483647 w 83"/>
                  <a:gd name="T23" fmla="*/ 2147483647 h 298"/>
                  <a:gd name="T24" fmla="*/ 2147483647 w 83"/>
                  <a:gd name="T25" fmla="*/ 2147483647 h 298"/>
                  <a:gd name="T26" fmla="*/ 2147483647 w 83"/>
                  <a:gd name="T27" fmla="*/ 2147483647 h 298"/>
                  <a:gd name="T28" fmla="*/ 2147483647 w 83"/>
                  <a:gd name="T29" fmla="*/ 2147483647 h 298"/>
                  <a:gd name="T30" fmla="*/ 2147483647 w 83"/>
                  <a:gd name="T31" fmla="*/ 2147483647 h 298"/>
                  <a:gd name="T32" fmla="*/ 0 w 83"/>
                  <a:gd name="T33" fmla="*/ 2147483647 h 298"/>
                  <a:gd name="T34" fmla="*/ 2147483647 w 83"/>
                  <a:gd name="T35" fmla="*/ 0 h 29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3"/>
                  <a:gd name="T55" fmla="*/ 0 h 298"/>
                  <a:gd name="T56" fmla="*/ 83 w 83"/>
                  <a:gd name="T57" fmla="*/ 298 h 29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3" h="298">
                    <a:moveTo>
                      <a:pt x="13" y="0"/>
                    </a:moveTo>
                    <a:lnTo>
                      <a:pt x="32" y="6"/>
                    </a:lnTo>
                    <a:lnTo>
                      <a:pt x="45" y="25"/>
                    </a:lnTo>
                    <a:lnTo>
                      <a:pt x="39" y="44"/>
                    </a:lnTo>
                    <a:lnTo>
                      <a:pt x="64" y="95"/>
                    </a:lnTo>
                    <a:lnTo>
                      <a:pt x="64" y="114"/>
                    </a:lnTo>
                    <a:lnTo>
                      <a:pt x="70" y="146"/>
                    </a:lnTo>
                    <a:lnTo>
                      <a:pt x="83" y="241"/>
                    </a:lnTo>
                    <a:lnTo>
                      <a:pt x="83" y="267"/>
                    </a:lnTo>
                    <a:lnTo>
                      <a:pt x="58" y="298"/>
                    </a:lnTo>
                    <a:lnTo>
                      <a:pt x="20" y="273"/>
                    </a:lnTo>
                    <a:lnTo>
                      <a:pt x="7" y="133"/>
                    </a:lnTo>
                    <a:lnTo>
                      <a:pt x="7" y="70"/>
                    </a:lnTo>
                    <a:lnTo>
                      <a:pt x="20" y="38"/>
                    </a:lnTo>
                    <a:lnTo>
                      <a:pt x="0" y="19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3334" name="Freeform 384"/>
              <p:cNvSpPr>
                <a:spLocks/>
              </p:cNvSpPr>
              <p:nvPr/>
            </p:nvSpPr>
            <p:spPr bwMode="auto">
              <a:xfrm>
                <a:off x="3694875" y="1039089"/>
                <a:ext cx="473265" cy="650024"/>
              </a:xfrm>
              <a:custGeom>
                <a:avLst/>
                <a:gdLst>
                  <a:gd name="T0" fmla="*/ 2147483647 w 83"/>
                  <a:gd name="T1" fmla="*/ 2147483647 h 114"/>
                  <a:gd name="T2" fmla="*/ 2147483647 w 83"/>
                  <a:gd name="T3" fmla="*/ 2147483647 h 114"/>
                  <a:gd name="T4" fmla="*/ 2147483647 w 83"/>
                  <a:gd name="T5" fmla="*/ 2147483647 h 114"/>
                  <a:gd name="T6" fmla="*/ 0 w 83"/>
                  <a:gd name="T7" fmla="*/ 2147483647 h 114"/>
                  <a:gd name="T8" fmla="*/ 2147483647 w 83"/>
                  <a:gd name="T9" fmla="*/ 2147483647 h 114"/>
                  <a:gd name="T10" fmla="*/ 2147483647 w 83"/>
                  <a:gd name="T11" fmla="*/ 2147483647 h 114"/>
                  <a:gd name="T12" fmla="*/ 2147483647 w 83"/>
                  <a:gd name="T13" fmla="*/ 2147483647 h 114"/>
                  <a:gd name="T14" fmla="*/ 2147483647 w 83"/>
                  <a:gd name="T15" fmla="*/ 2147483647 h 114"/>
                  <a:gd name="T16" fmla="*/ 2147483647 w 83"/>
                  <a:gd name="T17" fmla="*/ 2147483647 h 114"/>
                  <a:gd name="T18" fmla="*/ 2147483647 w 83"/>
                  <a:gd name="T19" fmla="*/ 0 h 114"/>
                  <a:gd name="T20" fmla="*/ 2147483647 w 83"/>
                  <a:gd name="T21" fmla="*/ 2147483647 h 114"/>
                  <a:gd name="T22" fmla="*/ 2147483647 w 83"/>
                  <a:gd name="T23" fmla="*/ 2147483647 h 114"/>
                  <a:gd name="T24" fmla="*/ 2147483647 w 83"/>
                  <a:gd name="T25" fmla="*/ 2147483647 h 114"/>
                  <a:gd name="T26" fmla="*/ 2147483647 w 83"/>
                  <a:gd name="T27" fmla="*/ 2147483647 h 1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83"/>
                  <a:gd name="T43" fmla="*/ 0 h 114"/>
                  <a:gd name="T44" fmla="*/ 83 w 83"/>
                  <a:gd name="T45" fmla="*/ 114 h 1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83" h="114">
                    <a:moveTo>
                      <a:pt x="25" y="114"/>
                    </a:moveTo>
                    <a:lnTo>
                      <a:pt x="19" y="114"/>
                    </a:lnTo>
                    <a:lnTo>
                      <a:pt x="13" y="76"/>
                    </a:lnTo>
                    <a:lnTo>
                      <a:pt x="0" y="57"/>
                    </a:lnTo>
                    <a:lnTo>
                      <a:pt x="6" y="32"/>
                    </a:lnTo>
                    <a:lnTo>
                      <a:pt x="13" y="13"/>
                    </a:lnTo>
                    <a:lnTo>
                      <a:pt x="25" y="32"/>
                    </a:lnTo>
                    <a:lnTo>
                      <a:pt x="44" y="32"/>
                    </a:lnTo>
                    <a:lnTo>
                      <a:pt x="70" y="19"/>
                    </a:lnTo>
                    <a:lnTo>
                      <a:pt x="83" y="0"/>
                    </a:lnTo>
                    <a:lnTo>
                      <a:pt x="83" y="32"/>
                    </a:lnTo>
                    <a:lnTo>
                      <a:pt x="57" y="57"/>
                    </a:lnTo>
                    <a:lnTo>
                      <a:pt x="44" y="76"/>
                    </a:lnTo>
                    <a:lnTo>
                      <a:pt x="25" y="11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592666" y="1044509"/>
              <a:ext cx="1636889" cy="448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latin typeface="HY강B" pitchFamily="18" charset="-127"/>
                  <a:ea typeface="HY강B" pitchFamily="18" charset="-127"/>
                </a:rPr>
                <a:t>FDI</a:t>
              </a:r>
              <a:r>
                <a:rPr lang="ko-KR" altLang="en-US" dirty="0" smtClean="0">
                  <a:latin typeface="HY강B" pitchFamily="18" charset="-127"/>
                  <a:ea typeface="HY강B" pitchFamily="18" charset="-127"/>
                </a:rPr>
                <a:t>의 이</a:t>
              </a:r>
              <a:r>
                <a:rPr lang="ko-KR" altLang="en-US" dirty="0">
                  <a:latin typeface="HY강B" pitchFamily="18" charset="-127"/>
                  <a:ea typeface="HY강B" pitchFamily="18" charset="-127"/>
                </a:rPr>
                <a:t>해</a:t>
              </a:r>
              <a:endParaRPr lang="en-US" altLang="ko-KR" dirty="0" smtClean="0"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43467" y="2718048"/>
              <a:ext cx="1365955" cy="448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latin typeface="HY강B" pitchFamily="18" charset="-127"/>
                  <a:ea typeface="HY강B" pitchFamily="18" charset="-127"/>
                </a:rPr>
                <a:t>GVC </a:t>
              </a:r>
              <a:r>
                <a:rPr lang="ko-KR" altLang="en-US" dirty="0" smtClean="0">
                  <a:latin typeface="HY강B" pitchFamily="18" charset="-127"/>
                  <a:ea typeface="HY강B" pitchFamily="18" charset="-127"/>
                </a:rPr>
                <a:t>활용</a:t>
              </a:r>
              <a:endParaRPr lang="ko-KR" altLang="en-US" dirty="0"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33778" y="4261369"/>
              <a:ext cx="1354666" cy="448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latin typeface="HY강B" pitchFamily="18" charset="-127"/>
                  <a:ea typeface="HY강B" pitchFamily="18" charset="-127"/>
                </a:rPr>
                <a:t>OLI </a:t>
              </a:r>
              <a:r>
                <a:rPr lang="ko-KR" altLang="en-US" dirty="0" smtClean="0">
                  <a:latin typeface="HY강B" pitchFamily="18" charset="-127"/>
                  <a:ea typeface="HY강B" pitchFamily="18" charset="-127"/>
                </a:rPr>
                <a:t>활용</a:t>
              </a:r>
              <a:endParaRPr lang="ko-KR" altLang="en-US" dirty="0"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067814" y="1025791"/>
              <a:ext cx="1388533" cy="448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latin typeface="HY강B" pitchFamily="18" charset="-127"/>
                  <a:ea typeface="HY강B" pitchFamily="18" charset="-127"/>
                </a:rPr>
                <a:t>ABCD </a:t>
              </a:r>
              <a:r>
                <a:rPr lang="ko-KR" altLang="en-US" dirty="0" smtClean="0">
                  <a:latin typeface="HY강B" pitchFamily="18" charset="-127"/>
                  <a:ea typeface="HY강B" pitchFamily="18" charset="-127"/>
                </a:rPr>
                <a:t>강점</a:t>
              </a:r>
              <a:endParaRPr lang="ko-KR" altLang="en-US" dirty="0"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170208" y="2675115"/>
              <a:ext cx="1478844" cy="448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HY강B" pitchFamily="18" charset="-127"/>
                  <a:ea typeface="HY강B" pitchFamily="18" charset="-127"/>
                </a:rPr>
                <a:t>해양강국</a:t>
              </a:r>
              <a:endParaRPr lang="ko-KR" altLang="en-US" dirty="0"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170208" y="4283946"/>
              <a:ext cx="1183745" cy="448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HY강B" pitchFamily="18" charset="-127"/>
                  <a:ea typeface="HY강B" pitchFamily="18" charset="-127"/>
                </a:rPr>
                <a:t>공정혁신</a:t>
              </a:r>
              <a:endParaRPr lang="ko-KR" altLang="en-US" dirty="0">
                <a:latin typeface="HY강B" pitchFamily="18" charset="-127"/>
                <a:ea typeface="HY강B" pitchFamily="18" charset="-127"/>
              </a:endParaRPr>
            </a:p>
          </p:txBody>
        </p:sp>
      </p:grpSp>
      <p:sp>
        <p:nvSpPr>
          <p:cNvPr id="143" name="TextBox 142"/>
          <p:cNvSpPr txBox="1"/>
          <p:nvPr/>
        </p:nvSpPr>
        <p:spPr>
          <a:xfrm>
            <a:off x="790221" y="4723022"/>
            <a:ext cx="1034838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800" b="1" dirty="0" smtClean="0">
                <a:solidFill>
                  <a:srgbClr val="FF0000"/>
                </a:solidFill>
              </a:rPr>
              <a:t>해당 국가별 </a:t>
            </a:r>
            <a:r>
              <a:rPr lang="en-US" altLang="ko-KR" sz="28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2800" b="1" dirty="0" smtClean="0">
                <a:solidFill>
                  <a:srgbClr val="FF0000"/>
                </a:solidFill>
              </a:rPr>
              <a:t>국가의 산업 </a:t>
            </a:r>
            <a:r>
              <a:rPr lang="ko-KR" altLang="en-US" sz="2800" b="1" dirty="0">
                <a:solidFill>
                  <a:srgbClr val="FF0000"/>
                </a:solidFill>
              </a:rPr>
              <a:t>및</a:t>
            </a:r>
            <a:r>
              <a:rPr lang="ko-KR" altLang="en-US" sz="2800" b="1" dirty="0" smtClean="0">
                <a:solidFill>
                  <a:srgbClr val="FF0000"/>
                </a:solidFill>
              </a:rPr>
              <a:t> 기업별</a:t>
            </a:r>
            <a:r>
              <a:rPr lang="en-US" altLang="ko-KR" sz="2800" b="1" dirty="0" smtClean="0">
                <a:solidFill>
                  <a:srgbClr val="FF0000"/>
                </a:solidFill>
              </a:rPr>
              <a:t>)</a:t>
            </a:r>
            <a:r>
              <a:rPr lang="ko-KR" altLang="en-US" sz="2800" b="1" dirty="0" smtClean="0">
                <a:solidFill>
                  <a:srgbClr val="FF0000"/>
                </a:solidFill>
              </a:rPr>
              <a:t> </a:t>
            </a:r>
            <a:r>
              <a:rPr lang="en-US" altLang="ko-KR" sz="2800" b="1" dirty="0" smtClean="0">
                <a:solidFill>
                  <a:srgbClr val="FF0000"/>
                </a:solidFill>
              </a:rPr>
              <a:t>+</a:t>
            </a:r>
          </a:p>
          <a:p>
            <a:pPr algn="ctr">
              <a:lnSpc>
                <a:spcPct val="150000"/>
              </a:lnSpc>
            </a:pPr>
            <a:r>
              <a:rPr lang="ko-KR" altLang="en-US" sz="2800" b="1" dirty="0" smtClean="0">
                <a:solidFill>
                  <a:srgbClr val="FF0000"/>
                </a:solidFill>
              </a:rPr>
              <a:t>해당 </a:t>
            </a:r>
            <a:r>
              <a:rPr lang="ko-KR" altLang="en-US" sz="2800" b="1" dirty="0" err="1" smtClean="0">
                <a:solidFill>
                  <a:srgbClr val="FF0000"/>
                </a:solidFill>
              </a:rPr>
              <a:t>지자체별</a:t>
            </a:r>
            <a:r>
              <a:rPr lang="ko-KR" altLang="en-US" sz="2800" b="1" dirty="0" smtClean="0">
                <a:solidFill>
                  <a:srgbClr val="FF0000"/>
                </a:solidFill>
              </a:rPr>
              <a:t> </a:t>
            </a:r>
            <a:r>
              <a:rPr lang="en-US" altLang="ko-KR" sz="28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2800" b="1" dirty="0" err="1" smtClean="0">
                <a:solidFill>
                  <a:srgbClr val="FF0000"/>
                </a:solidFill>
              </a:rPr>
              <a:t>지자체의</a:t>
            </a:r>
            <a:r>
              <a:rPr lang="ko-KR" altLang="en-US" sz="2800" b="1" dirty="0" smtClean="0">
                <a:solidFill>
                  <a:srgbClr val="FF0000"/>
                </a:solidFill>
              </a:rPr>
              <a:t> 산업 및 기업별</a:t>
            </a:r>
            <a:r>
              <a:rPr lang="en-US" altLang="ko-KR" sz="2800" b="1" dirty="0" smtClean="0">
                <a:solidFill>
                  <a:srgbClr val="FF0000"/>
                </a:solidFill>
              </a:rPr>
              <a:t>)</a:t>
            </a:r>
          </a:p>
          <a:p>
            <a:pPr algn="ctr">
              <a:lnSpc>
                <a:spcPct val="150000"/>
              </a:lnSpc>
            </a:pPr>
            <a:r>
              <a:rPr lang="en-US" altLang="ko-KR" sz="2800" b="1" dirty="0" smtClean="0">
                <a:solidFill>
                  <a:srgbClr val="FF0000"/>
                </a:solidFill>
              </a:rPr>
              <a:t>= </a:t>
            </a:r>
            <a:r>
              <a:rPr lang="ko-KR" altLang="en-US" sz="2800" b="1" dirty="0" smtClean="0">
                <a:solidFill>
                  <a:srgbClr val="FF0000"/>
                </a:solidFill>
              </a:rPr>
              <a:t>맞춤형 </a:t>
            </a:r>
            <a:r>
              <a:rPr lang="ko-KR" altLang="en-US" sz="2800" b="1" dirty="0" err="1" smtClean="0">
                <a:solidFill>
                  <a:srgbClr val="FF0000"/>
                </a:solidFill>
              </a:rPr>
              <a:t>타게팅</a:t>
            </a:r>
            <a:r>
              <a:rPr lang="ko-KR" altLang="en-US" sz="2800" b="1" dirty="0" smtClean="0">
                <a:solidFill>
                  <a:srgbClr val="FF0000"/>
                </a:solidFill>
              </a:rPr>
              <a:t> 전략 필요</a:t>
            </a:r>
            <a:endParaRPr lang="en-US" altLang="ko-KR" sz="28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065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6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36" y="-1300138"/>
            <a:ext cx="12184264" cy="8139088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439296" y="3675794"/>
            <a:ext cx="11321143" cy="2772229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435429" y="370114"/>
            <a:ext cx="3039836" cy="3039836"/>
          </a:xfrm>
          <a:prstGeom prst="rect">
            <a:avLst/>
          </a:prstGeom>
          <a:solidFill>
            <a:srgbClr val="74C7C9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384386" y="1"/>
            <a:ext cx="188603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sz="8000" dirty="0"/>
          </a:p>
          <a:p>
            <a:r>
              <a:rPr lang="en-US" altLang="ko-KR" sz="8000" b="1" dirty="0" smtClean="0">
                <a:solidFill>
                  <a:schemeClr val="bg1"/>
                </a:solidFill>
                <a:latin typeface="Microsoft Yi Baiti" panose="03000500000000000000" pitchFamily="66" charset="0"/>
                <a:ea typeface="KoPub돋움체 Bold" panose="00000800000000000000" pitchFamily="2" charset="-127"/>
              </a:rPr>
              <a:t>Ⅱ</a:t>
            </a:r>
            <a:endParaRPr lang="ko-KR" altLang="en-US" sz="8000" b="1" dirty="0">
              <a:solidFill>
                <a:schemeClr val="bg1"/>
              </a:solidFill>
              <a:latin typeface="Microsoft Yi Baiti" panose="03000500000000000000" pitchFamily="66" charset="0"/>
              <a:ea typeface="KoPub돋움체 Bold" panose="00000800000000000000" pitchFamily="2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6227" y="4408362"/>
            <a:ext cx="3420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n>
                  <a:solidFill>
                    <a:schemeClr val="bg2">
                      <a:lumMod val="10000"/>
                      <a:alpha val="15000"/>
                    </a:schemeClr>
                  </a:solidFill>
                </a:ln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02</a:t>
            </a:r>
            <a:r>
              <a:rPr lang="ko-KR" altLang="en-US" sz="2000" dirty="0" smtClean="0">
                <a:ln>
                  <a:solidFill>
                    <a:schemeClr val="bg2">
                      <a:lumMod val="10000"/>
                      <a:alpha val="15000"/>
                    </a:schemeClr>
                  </a:solidFill>
                </a:ln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부산 발전단계 평가 결과</a:t>
            </a:r>
            <a:endParaRPr lang="ko-KR" altLang="en-US" sz="2000" dirty="0">
              <a:ln>
                <a:solidFill>
                  <a:schemeClr val="bg2">
                    <a:lumMod val="10000"/>
                    <a:alpha val="15000"/>
                  </a:schemeClr>
                </a:solidFill>
              </a:ln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6227" y="4910105"/>
            <a:ext cx="29706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n>
                  <a:solidFill>
                    <a:schemeClr val="bg2">
                      <a:lumMod val="10000"/>
                      <a:alpha val="15000"/>
                    </a:schemeClr>
                  </a:solidFill>
                </a:ln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03 </a:t>
            </a:r>
            <a:r>
              <a:rPr lang="ko-KR" altLang="en-US" sz="2000" dirty="0" smtClean="0">
                <a:ln>
                  <a:solidFill>
                    <a:schemeClr val="bg2">
                      <a:lumMod val="10000"/>
                      <a:alpha val="15000"/>
                    </a:schemeClr>
                  </a:solidFill>
                </a:ln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부산유관기관 인터뷰</a:t>
            </a:r>
            <a:r>
              <a:rPr lang="en-US" altLang="ko-KR" sz="2000" dirty="0" smtClean="0">
                <a:ln>
                  <a:solidFill>
                    <a:schemeClr val="bg2">
                      <a:lumMod val="10000"/>
                      <a:alpha val="15000"/>
                    </a:schemeClr>
                  </a:solidFill>
                </a:ln>
                <a:latin typeface="KoPub돋움체 Bold" panose="00000800000000000000" pitchFamily="2" charset="-127"/>
                <a:ea typeface="KoPub돋움체 Bold" panose="00000800000000000000" pitchFamily="2" charset="-127"/>
              </a:rPr>
              <a:t> </a:t>
            </a:r>
            <a:endParaRPr lang="ko-KR" altLang="en-US" sz="2000" dirty="0">
              <a:ln>
                <a:solidFill>
                  <a:schemeClr val="bg2">
                    <a:lumMod val="10000"/>
                    <a:alpha val="15000"/>
                  </a:schemeClr>
                </a:solidFill>
              </a:ln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6227" y="5389133"/>
            <a:ext cx="2416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n>
                  <a:solidFill>
                    <a:schemeClr val="bg2">
                      <a:lumMod val="10000"/>
                      <a:alpha val="15000"/>
                    </a:schemeClr>
                  </a:solidFill>
                </a:ln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04 </a:t>
            </a:r>
            <a:r>
              <a:rPr lang="ko-KR" altLang="en-US" sz="2000" dirty="0" err="1" smtClean="0">
                <a:ln>
                  <a:solidFill>
                    <a:schemeClr val="bg2">
                      <a:lumMod val="10000"/>
                      <a:alpha val="15000"/>
                    </a:schemeClr>
                  </a:solidFill>
                </a:ln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부산권</a:t>
            </a:r>
            <a:r>
              <a:rPr lang="ko-KR" altLang="en-US" sz="2000" dirty="0">
                <a:ln>
                  <a:solidFill>
                    <a:schemeClr val="bg2">
                      <a:lumMod val="10000"/>
                      <a:alpha val="15000"/>
                    </a:schemeClr>
                  </a:solidFill>
                </a:ln>
                <a:latin typeface="KoPub돋움체 Bold" panose="00000800000000000000" pitchFamily="2" charset="-127"/>
                <a:ea typeface="KoPub돋움체 Bold" panose="00000800000000000000" pitchFamily="2" charset="-127"/>
              </a:rPr>
              <a:t> </a:t>
            </a:r>
            <a:r>
              <a:rPr lang="ko-KR" altLang="en-US" sz="2000" dirty="0" smtClean="0">
                <a:ln>
                  <a:solidFill>
                    <a:schemeClr val="bg2">
                      <a:lumMod val="10000"/>
                      <a:alpha val="15000"/>
                    </a:schemeClr>
                  </a:solidFill>
                </a:ln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정책방향</a:t>
            </a:r>
            <a:endParaRPr lang="ko-KR" altLang="en-US" sz="2000" dirty="0">
              <a:ln>
                <a:solidFill>
                  <a:schemeClr val="bg2">
                    <a:lumMod val="10000"/>
                    <a:alpha val="15000"/>
                  </a:schemeClr>
                </a:solidFill>
              </a:ln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435429" y="370114"/>
            <a:ext cx="1135869" cy="113586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/>
          <p:nvPr/>
        </p:nvSpPr>
        <p:spPr>
          <a:xfrm>
            <a:off x="3423632" y="1151368"/>
            <a:ext cx="8332939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4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GVC</a:t>
            </a:r>
            <a:r>
              <a:rPr lang="ko-KR" altLang="en-US" sz="4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발전단계 모형 기반</a:t>
            </a:r>
            <a:endParaRPr lang="en-US" altLang="ko-KR" sz="45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ko-KR" altLang="en-US" sz="4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지역발전 전략 사례</a:t>
            </a:r>
            <a:r>
              <a:rPr lang="en-US" altLang="ko-KR" sz="4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(</a:t>
            </a:r>
            <a:r>
              <a:rPr lang="ko-KR" altLang="en-US" sz="4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부산</a:t>
            </a:r>
            <a:r>
              <a:rPr lang="en-US" altLang="ko-KR" sz="4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)</a:t>
            </a:r>
            <a:endParaRPr lang="ko-KR" altLang="en-US" sz="45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6227" y="3894740"/>
            <a:ext cx="4746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n>
                  <a:solidFill>
                    <a:schemeClr val="bg2">
                      <a:lumMod val="10000"/>
                      <a:alpha val="15000"/>
                    </a:schemeClr>
                  </a:solidFill>
                </a:ln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01</a:t>
            </a:r>
            <a:r>
              <a:rPr lang="ko-KR" altLang="en-US" sz="2000" dirty="0" smtClean="0">
                <a:ln>
                  <a:solidFill>
                    <a:schemeClr val="bg2">
                      <a:lumMod val="10000"/>
                      <a:alpha val="15000"/>
                    </a:schemeClr>
                  </a:solidFill>
                </a:ln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연구의 기본모델 </a:t>
            </a:r>
            <a:r>
              <a:rPr lang="en-US" altLang="ko-KR" sz="2000" dirty="0" smtClean="0">
                <a:ln>
                  <a:solidFill>
                    <a:schemeClr val="bg2">
                      <a:lumMod val="10000"/>
                      <a:alpha val="15000"/>
                    </a:schemeClr>
                  </a:solidFill>
                </a:ln>
                <a:latin typeface="KoPub돋움체 Bold" panose="00000800000000000000" pitchFamily="2" charset="-127"/>
                <a:ea typeface="KoPub돋움체 Bold" panose="00000800000000000000" pitchFamily="2" charset="-127"/>
              </a:rPr>
              <a:t>: GVC </a:t>
            </a:r>
            <a:r>
              <a:rPr lang="ko-KR" altLang="en-US" sz="2000" dirty="0" smtClean="0">
                <a:ln>
                  <a:solidFill>
                    <a:schemeClr val="bg2">
                      <a:lumMod val="10000"/>
                      <a:alpha val="15000"/>
                    </a:schemeClr>
                  </a:solidFill>
                </a:ln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발전단계모형</a:t>
            </a:r>
            <a:endParaRPr lang="ko-KR" altLang="en-US" sz="2000" dirty="0">
              <a:ln>
                <a:solidFill>
                  <a:schemeClr val="bg2">
                    <a:lumMod val="10000"/>
                    <a:alpha val="15000"/>
                  </a:schemeClr>
                </a:solidFill>
              </a:ln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6227" y="5894379"/>
            <a:ext cx="1572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n>
                  <a:solidFill>
                    <a:schemeClr val="bg2">
                      <a:lumMod val="10000"/>
                      <a:alpha val="15000"/>
                    </a:schemeClr>
                  </a:solidFill>
                </a:ln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05 </a:t>
            </a:r>
            <a:r>
              <a:rPr lang="ko-KR" altLang="en-US" sz="2000" dirty="0" smtClean="0">
                <a:ln>
                  <a:solidFill>
                    <a:schemeClr val="bg2">
                      <a:lumMod val="10000"/>
                      <a:alpha val="15000"/>
                    </a:schemeClr>
                  </a:solidFill>
                </a:ln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종합결과</a:t>
            </a:r>
            <a:endParaRPr lang="ko-KR" altLang="en-US" sz="2000" dirty="0">
              <a:ln>
                <a:solidFill>
                  <a:schemeClr val="bg2">
                    <a:lumMod val="10000"/>
                    <a:alpha val="15000"/>
                  </a:schemeClr>
                </a:solidFill>
              </a:ln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285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_x41479800" descr="EMB000006184a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677"/>
          <a:stretch>
            <a:fillRect/>
          </a:stretch>
        </p:blipFill>
        <p:spPr bwMode="auto">
          <a:xfrm>
            <a:off x="210979" y="1616304"/>
            <a:ext cx="11774956" cy="517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016031" y="211461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10522473" y="6402487"/>
            <a:ext cx="1349087" cy="3508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ase">
              <a:lnSpc>
                <a:spcPct val="160000"/>
              </a:lnSpc>
            </a:pPr>
            <a:r>
              <a:rPr lang="ko-KR" altLang="en-US" sz="1050" kern="0" spc="-40" dirty="0">
                <a:solidFill>
                  <a:srgbClr val="000000"/>
                </a:solidFill>
                <a:ea typeface="휴먼명조" panose="02010504000101010101" pitchFamily="2" charset="-127"/>
              </a:rPr>
              <a:t>자료 </a:t>
            </a:r>
            <a:r>
              <a:rPr lang="en-US" altLang="ko-KR" sz="1050" kern="0" spc="-40" dirty="0">
                <a:solidFill>
                  <a:srgbClr val="000000"/>
                </a:solidFill>
                <a:latin typeface="휴먼명조" panose="02010504000101010101" pitchFamily="2" charset="-127"/>
              </a:rPr>
              <a:t>: </a:t>
            </a:r>
            <a:r>
              <a:rPr lang="en-US" altLang="ko-KR" sz="1050" kern="0" spc="-40" dirty="0" err="1">
                <a:solidFill>
                  <a:srgbClr val="000000"/>
                </a:solidFill>
                <a:latin typeface="휴먼명조" panose="02010504000101010101" pitchFamily="2" charset="-127"/>
              </a:rPr>
              <a:t>Unctad</a:t>
            </a:r>
            <a:r>
              <a:rPr lang="en-US" altLang="ko-KR" sz="1050" kern="0" spc="-40" dirty="0">
                <a:solidFill>
                  <a:srgbClr val="000000"/>
                </a:solidFill>
                <a:latin typeface="휴먼명조" panose="02010504000101010101" pitchFamily="2" charset="-127"/>
              </a:rPr>
              <a:t> (2013)</a:t>
            </a:r>
            <a:endParaRPr lang="en-US" altLang="ko-KR" sz="700" kern="0" dirty="0">
              <a:solidFill>
                <a:srgbClr val="000000"/>
              </a:solidFill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0" y="0"/>
            <a:ext cx="12192000" cy="1628800"/>
            <a:chOff x="0" y="0"/>
            <a:chExt cx="9144000" cy="1628800"/>
          </a:xfrm>
        </p:grpSpPr>
        <p:sp>
          <p:nvSpPr>
            <p:cNvPr id="24" name="제목 1"/>
            <p:cNvSpPr txBox="1">
              <a:spLocks/>
            </p:cNvSpPr>
            <p:nvPr/>
          </p:nvSpPr>
          <p:spPr>
            <a:xfrm>
              <a:off x="1439144" y="0"/>
              <a:ext cx="7704856" cy="445442"/>
            </a:xfrm>
            <a:prstGeom prst="rect">
              <a:avLst/>
            </a:prstGeom>
            <a:effectLst>
              <a:outerShdw blurRad="177800" dist="25400" dir="2700000" sx="103000" sy="103000" algn="ctr" rotWithShape="0">
                <a:schemeClr val="tx1">
                  <a:alpha val="20000"/>
                </a:schemeClr>
              </a:outerShdw>
            </a:effectLst>
          </p:spPr>
          <p:txBody>
            <a:bodyPr vert="horz" lIns="91440" tIns="45720" rIns="91440" bIns="45720" rtlCol="0" anchor="ctr">
              <a:normAutofit fontScale="97500"/>
            </a:bodyPr>
            <a:lstStyle>
              <a:lvl1pPr algn="ctr" defTabSz="914400" rtl="0" eaLnBrk="1" latinLnBrk="1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 fontAlgn="base" latinLnBrk="0"/>
              <a:r>
                <a:rPr lang="en-US" altLang="ko-KR" sz="1400" b="1" dirty="0" smtClean="0">
                  <a:solidFill>
                    <a:schemeClr val="tx2">
                      <a:lumMod val="50000"/>
                    </a:schemeClr>
                  </a:solidFill>
                  <a:latin typeface="나눔고딕 ExtraBold" pitchFamily="50" charset="-127"/>
                  <a:ea typeface="나눔고딕 ExtraBold" pitchFamily="50" charset="-127"/>
                </a:rPr>
                <a:t>Ⅰ.</a:t>
              </a:r>
              <a:r>
                <a:rPr lang="ko-KR" altLang="en-US" sz="1400" b="1" dirty="0" smtClean="0">
                  <a:solidFill>
                    <a:schemeClr val="tx2">
                      <a:lumMod val="50000"/>
                    </a:schemeClr>
                  </a:solidFill>
                  <a:latin typeface="나눔고딕 ExtraBold" pitchFamily="50" charset="-127"/>
                  <a:ea typeface="나눔고딕 ExtraBold" pitchFamily="50" charset="-127"/>
                </a:rPr>
                <a:t>연구의 개요와 기본모델</a:t>
              </a:r>
              <a:endParaRPr lang="en-US" altLang="ko-KR" sz="1400" b="1" dirty="0">
                <a:solidFill>
                  <a:schemeClr val="tx2">
                    <a:lumMod val="75000"/>
                  </a:schemeClr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63500" y="0"/>
              <a:ext cx="179512" cy="692696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0" y="0"/>
              <a:ext cx="179512" cy="69269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0" y="980728"/>
              <a:ext cx="9144000" cy="648072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아메리카노L" pitchFamily="18" charset="-127"/>
                <a:ea typeface="a아메리카노L" pitchFamily="18" charset="-127"/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235618" y="1108842"/>
              <a:ext cx="83529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/>
              <a:r>
                <a:rPr lang="en-US" altLang="ko-KR" sz="2000" b="1" dirty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1</a:t>
              </a:r>
              <a:r>
                <a:rPr lang="en-US" altLang="ko-KR" sz="20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-1. </a:t>
              </a:r>
              <a:r>
                <a:rPr lang="en-US" altLang="ko-KR" sz="2000" b="1" dirty="0" smtClean="0">
                  <a:solidFill>
                    <a:srgbClr val="FFFF00"/>
                  </a:solidFill>
                  <a:latin typeface="나눔고딕 ExtraBold" pitchFamily="50" charset="-127"/>
                  <a:ea typeface="나눔고딕 ExtraBold" pitchFamily="50" charset="-127"/>
                </a:rPr>
                <a:t>UNCTAD(2013)</a:t>
              </a:r>
              <a:r>
                <a:rPr lang="ko-KR" altLang="en-US" sz="20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의</a:t>
              </a:r>
              <a:r>
                <a:rPr lang="en-US" altLang="ko-KR" sz="20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 GVC </a:t>
              </a:r>
              <a:r>
                <a:rPr lang="ko-KR" altLang="en-US" sz="20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발전단계별 특성 및 발전요인</a:t>
              </a:r>
              <a:endParaRPr lang="ko-KR" altLang="en-US" sz="2000" b="1" dirty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2290A-DFB2-4183-B7FB-A9E9D6D70C7C}" type="slidenum">
              <a:rPr lang="ko-KR" altLang="en-US" smtClean="0"/>
              <a:pPr/>
              <a:t>23</a:t>
            </a:fld>
            <a:endParaRPr lang="ko-KR" altLang="en-US"/>
          </a:p>
        </p:txBody>
      </p:sp>
      <p:sp>
        <p:nvSpPr>
          <p:cNvPr id="13" name="제목 1"/>
          <p:cNvSpPr txBox="1">
            <a:spLocks/>
          </p:cNvSpPr>
          <p:nvPr/>
        </p:nvSpPr>
        <p:spPr bwMode="auto">
          <a:xfrm>
            <a:off x="431370" y="116632"/>
            <a:ext cx="8961772" cy="56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77800" dist="25400" dir="2700000" sx="103000" sy="103000" algn="ctr" rotWithShape="0">
              <a:schemeClr val="tx1">
                <a:alpha val="2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>
              <a:buFont typeface="+mj-lt"/>
              <a:buNone/>
              <a:defRPr/>
            </a:pPr>
            <a:r>
              <a:rPr lang="en-US" altLang="ko-KR" sz="3000" b="1" dirty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1</a:t>
            </a:r>
            <a:r>
              <a:rPr lang="en-US" altLang="ko-KR" sz="30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30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연구의 기본모델 </a:t>
            </a:r>
            <a:r>
              <a:rPr lang="en-US" altLang="ko-KR" sz="24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: GVC </a:t>
            </a:r>
            <a:r>
              <a:rPr lang="ko-KR" altLang="en-US" sz="24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발전단계 모형</a:t>
            </a:r>
          </a:p>
        </p:txBody>
      </p:sp>
    </p:spTree>
    <p:extLst>
      <p:ext uri="{BB962C8B-B14F-4D97-AF65-F5344CB8AC3E}">
        <p14:creationId xmlns:p14="http://schemas.microsoft.com/office/powerpoint/2010/main" xmlns="" val="151251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566671" y="6553069"/>
            <a:ext cx="1165108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 smtClean="0">
                <a:solidFill>
                  <a:prstClr val="black"/>
                </a:solidFill>
              </a:rPr>
              <a:t>각 </a:t>
            </a:r>
            <a:r>
              <a:rPr lang="ko-KR" altLang="en-US" sz="1000" dirty="0">
                <a:solidFill>
                  <a:prstClr val="black"/>
                </a:solidFill>
              </a:rPr>
              <a:t>지역별 기업을 대상으로 실시하는 </a:t>
            </a:r>
            <a:r>
              <a:rPr lang="ko-KR" altLang="en-US" sz="1000" dirty="0" smtClean="0">
                <a:solidFill>
                  <a:prstClr val="black"/>
                </a:solidFill>
              </a:rPr>
              <a:t>설문과 </a:t>
            </a:r>
            <a:r>
              <a:rPr lang="ko-KR" altLang="en-US" sz="1000" dirty="0" err="1" smtClean="0">
                <a:solidFill>
                  <a:prstClr val="black"/>
                </a:solidFill>
              </a:rPr>
              <a:t>인텨뷰를</a:t>
            </a:r>
            <a:r>
              <a:rPr lang="ko-KR" altLang="en-US" sz="1000" dirty="0" smtClean="0">
                <a:solidFill>
                  <a:prstClr val="black"/>
                </a:solidFill>
              </a:rPr>
              <a:t> </a:t>
            </a:r>
            <a:r>
              <a:rPr lang="ko-KR" altLang="en-US" sz="1000" dirty="0">
                <a:solidFill>
                  <a:prstClr val="black"/>
                </a:solidFill>
              </a:rPr>
              <a:t>통해 </a:t>
            </a:r>
            <a:r>
              <a:rPr lang="ko-KR" altLang="en-US" sz="1000" dirty="0" smtClean="0">
                <a:solidFill>
                  <a:prstClr val="black"/>
                </a:solidFill>
              </a:rPr>
              <a:t>각 </a:t>
            </a:r>
            <a:r>
              <a:rPr lang="ko-KR" altLang="en-US" sz="1000" dirty="0">
                <a:solidFill>
                  <a:prstClr val="black"/>
                </a:solidFill>
              </a:rPr>
              <a:t>해당 항목에 대한 평가를 실시해 지역별 </a:t>
            </a:r>
            <a:r>
              <a:rPr lang="ko-KR" altLang="en-US" sz="1000" dirty="0" smtClean="0">
                <a:solidFill>
                  <a:prstClr val="black"/>
                </a:solidFill>
              </a:rPr>
              <a:t>입지경쟁력의</a:t>
            </a:r>
            <a:r>
              <a:rPr lang="en-US" altLang="ko-KR" sz="1000" dirty="0">
                <a:solidFill>
                  <a:prstClr val="black"/>
                </a:solidFill>
              </a:rPr>
              <a:t> </a:t>
            </a:r>
            <a:r>
              <a:rPr lang="ko-KR" altLang="en-US" sz="1000" dirty="0" smtClean="0">
                <a:solidFill>
                  <a:prstClr val="black"/>
                </a:solidFill>
              </a:rPr>
              <a:t>항목별 </a:t>
            </a:r>
            <a:r>
              <a:rPr lang="ko-KR" altLang="en-US" sz="1000" dirty="0">
                <a:solidFill>
                  <a:prstClr val="black"/>
                </a:solidFill>
              </a:rPr>
              <a:t>및 종합적 단계를 평가</a:t>
            </a: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124261"/>
              </p:ext>
            </p:extLst>
          </p:nvPr>
        </p:nvGraphicFramePr>
        <p:xfrm>
          <a:off x="570356" y="1717617"/>
          <a:ext cx="11399009" cy="5011035"/>
        </p:xfrm>
        <a:graphic>
          <a:graphicData uri="http://schemas.openxmlformats.org/drawingml/2006/table">
            <a:tbl>
              <a:tblPr/>
              <a:tblGrid>
                <a:gridCol w="104045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273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1312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74625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400" b="1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GVC </a:t>
                      </a: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함초롬바탕" panose="02030504000101010101" pitchFamily="18" charset="-127"/>
                        </a:rPr>
                        <a:t>발전단계 구분</a:t>
                      </a:r>
                      <a:endParaRPr lang="ko-KR" altLang="en-US" sz="2400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6849" marR="56849" marT="11788" marB="1178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6">
                            <a:lumMod val="20000"/>
                            <a:lumOff val="80000"/>
                          </a:schemeClr>
                        </a:gs>
                        <a:gs pos="74000">
                          <a:schemeClr val="accent6">
                            <a:lumMod val="60000"/>
                            <a:lumOff val="40000"/>
                          </a:schemeClr>
                        </a:gs>
                        <a:gs pos="8300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함초롬바탕" panose="02030504000101010101" pitchFamily="18" charset="-127"/>
                        </a:rPr>
                        <a:t>산업의 수준</a:t>
                      </a:r>
                      <a:endParaRPr lang="ko-KR" altLang="en-US" sz="2400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6849" marR="56849" marT="11788" marB="1178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6">
                            <a:lumMod val="20000"/>
                            <a:lumOff val="80000"/>
                          </a:schemeClr>
                        </a:gs>
                        <a:gs pos="74000">
                          <a:schemeClr val="accent6">
                            <a:lumMod val="60000"/>
                            <a:lumOff val="40000"/>
                          </a:schemeClr>
                        </a:gs>
                        <a:gs pos="8300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3389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1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함초롬바탕" panose="02030504000101010101" pitchFamily="18" charset="-127"/>
                        </a:rPr>
                        <a:t>단계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6849" marR="56849" marT="11788" marB="1178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6">
                            <a:lumMod val="20000"/>
                            <a:lumOff val="80000"/>
                          </a:schemeClr>
                        </a:gs>
                        <a:gs pos="74000">
                          <a:schemeClr val="accent6">
                            <a:lumMod val="60000"/>
                            <a:lumOff val="40000"/>
                          </a:schemeClr>
                        </a:gs>
                        <a:gs pos="8300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spc="0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Intergrating</a:t>
                      </a:r>
                      <a:r>
                        <a:rPr lang="en-US" sz="1800" b="1" kern="0" spc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 </a:t>
                      </a:r>
                      <a:r>
                        <a:rPr lang="ko-KR" altLang="en-US" sz="1800" b="1" kern="0" spc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시작</a:t>
                      </a:r>
                      <a:endParaRPr lang="en-US" sz="1800" b="1" kern="0" spc="0" dirty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GVC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에 대한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참여 시작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6849" marR="56849" marT="11788" marB="117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자원기반 산업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+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낮은 수준의 제조업과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서비스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ea typeface="함초롬바탕" panose="02030504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(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자원기반 투자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,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단순 조립 중심의 제조업 투자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6849" marR="56849" marT="11788" marB="1178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7786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2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함초롬바탕" panose="02030504000101010101" pitchFamily="18" charset="-127"/>
                        </a:rPr>
                        <a:t>단계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6849" marR="56849" marT="11788" marB="1178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6">
                            <a:lumMod val="20000"/>
                            <a:lumOff val="80000"/>
                          </a:schemeClr>
                        </a:gs>
                        <a:gs pos="74000">
                          <a:schemeClr val="accent6">
                            <a:lumMod val="60000"/>
                            <a:lumOff val="40000"/>
                          </a:schemeClr>
                        </a:gs>
                        <a:gs pos="8300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Upgrading </a:t>
                      </a:r>
                      <a:r>
                        <a:rPr lang="ko-KR" altLang="en-US" sz="1800" b="1" kern="0" spc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시작 </a:t>
                      </a:r>
                      <a:r>
                        <a:rPr lang="en-US" altLang="ko-KR" sz="1800" b="1" kern="0" spc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+ </a:t>
                      </a:r>
                      <a:r>
                        <a:rPr lang="en-US" altLang="ko-KR" sz="1800" b="1" kern="0" spc="0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Intergrating</a:t>
                      </a:r>
                      <a:r>
                        <a:rPr lang="en-US" altLang="ko-KR" sz="1800" b="1" kern="0" spc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 </a:t>
                      </a:r>
                      <a:r>
                        <a:rPr lang="ko-KR" altLang="en-US" sz="1800" b="1" kern="0" spc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확대</a:t>
                      </a:r>
                      <a:r>
                        <a:rPr lang="ko-KR" altLang="en-US" sz="1800" b="0" kern="0" spc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 </a:t>
                      </a:r>
                      <a:endParaRPr lang="ko-KR" altLang="en-US" sz="1800" b="0" kern="0" spc="0" dirty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GVC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에 대한 참여지속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+ 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생산성 향상 시작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6849" marR="56849" marT="11788" marB="117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낮은 수준의 제조업과 서비스 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ea typeface="함초롬바탕" panose="02030504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+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중간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수준의 제조업과 서비스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ea typeface="함초롬바탕" panose="02030504000101010101" pitchFamily="18" charset="-127"/>
                      </a:endParaRPr>
                    </a:p>
                    <a:p>
                      <a:pPr marL="0" marR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(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부품소재 포함 제조업 클러스터화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)</a:t>
                      </a:r>
                      <a:endParaRPr lang="ko-KR" altLang="en-US" sz="14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6849" marR="56849" marT="11788" marB="1178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3389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3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함초롬바탕" panose="02030504000101010101" pitchFamily="18" charset="-127"/>
                        </a:rPr>
                        <a:t>단계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6849" marR="56849" marT="11788" marB="1178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6">
                            <a:lumMod val="20000"/>
                            <a:lumOff val="80000"/>
                          </a:schemeClr>
                        </a:gs>
                        <a:gs pos="74000">
                          <a:schemeClr val="accent6">
                            <a:lumMod val="60000"/>
                            <a:lumOff val="40000"/>
                          </a:schemeClr>
                        </a:gs>
                        <a:gs pos="8300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Upgrading </a:t>
                      </a:r>
                      <a:r>
                        <a:rPr lang="ko-KR" altLang="en-US" sz="1800" b="1" kern="0" spc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확대 </a:t>
                      </a:r>
                      <a:r>
                        <a:rPr lang="en-US" altLang="ko-KR" sz="1800" b="1" kern="0" spc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+ </a:t>
                      </a:r>
                      <a:r>
                        <a:rPr lang="en-US" altLang="ko-KR" sz="1800" b="1" kern="0" spc="0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Intergrating</a:t>
                      </a:r>
                      <a:r>
                        <a:rPr lang="en-US" altLang="ko-KR" sz="1800" b="1" kern="0" spc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 </a:t>
                      </a:r>
                      <a:r>
                        <a:rPr lang="ko-KR" altLang="en-US" sz="1800" b="1" kern="0" spc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성숙</a:t>
                      </a:r>
                      <a:endParaRPr lang="ko-KR" altLang="en-US" sz="1800" b="1" kern="0" spc="0" dirty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기술집약적 부가가치 창출 확대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+ 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함초롬바탕" panose="02030504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고부가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영역의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GVC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참여 확대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6849" marR="56849" marT="11788" marB="117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중간 수준의 제조업과 서비스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/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복잡한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제조업과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서비스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ea typeface="함초롬바탕" panose="02030504000101010101" pitchFamily="18" charset="-127"/>
                      </a:endParaRPr>
                    </a:p>
                    <a:p>
                      <a:pPr marL="0" marR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(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연구개발 투자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,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본사기능 투자 시작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6849" marR="56849" marT="11788" marB="1178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3389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4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함초롬바탕" panose="02030504000101010101" pitchFamily="18" charset="-127"/>
                        </a:rPr>
                        <a:t>단계</a:t>
                      </a:r>
                      <a:endParaRPr lang="ko-KR" altLang="en-US" sz="1800" b="1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6849" marR="56849" marT="11788" marB="1178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6">
                            <a:lumMod val="20000"/>
                            <a:lumOff val="80000"/>
                          </a:schemeClr>
                        </a:gs>
                        <a:gs pos="74000">
                          <a:schemeClr val="accent6">
                            <a:lumMod val="60000"/>
                            <a:lumOff val="40000"/>
                          </a:schemeClr>
                        </a:gs>
                        <a:gs pos="8300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kern="0" spc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Upgrading </a:t>
                      </a:r>
                      <a:r>
                        <a:rPr lang="ko-KR" altLang="en-US" sz="1800" b="1" kern="0" spc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성숙 </a:t>
                      </a:r>
                      <a:r>
                        <a:rPr lang="en-US" altLang="ko-KR" sz="1800" b="1" kern="0" spc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+ </a:t>
                      </a:r>
                      <a:r>
                        <a:rPr lang="en-US" altLang="ko-KR" sz="1800" b="1" kern="0" spc="0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Intergrating</a:t>
                      </a:r>
                      <a:r>
                        <a:rPr lang="en-US" altLang="ko-KR" sz="1800" b="1" kern="0" spc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 </a:t>
                      </a:r>
                      <a:r>
                        <a:rPr lang="ko-KR" altLang="en-US" sz="1800" b="1" kern="0" spc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성숙</a:t>
                      </a:r>
                      <a:endParaRPr lang="ko-KR" altLang="en-US" sz="1800" b="1" kern="0" spc="0" dirty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고부가 </a:t>
                      </a:r>
                      <a:r>
                        <a:rPr lang="ko-KR" altLang="en-US" sz="1400" kern="0" spc="0" dirty="0" err="1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밸류체인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 확대 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+ 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고부가 영역의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GVC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참여 확대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6849" marR="56849" marT="11788" marB="1178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복잡한 제조업과 서비스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/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지식기반의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서비스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ea typeface="함초롬바탕" panose="02030504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(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연구개발 투자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,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본사기능 투자 확대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6849" marR="56849" marT="11788" marB="1178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pSp>
        <p:nvGrpSpPr>
          <p:cNvPr id="20" name="그룹 19"/>
          <p:cNvGrpSpPr/>
          <p:nvPr/>
        </p:nvGrpSpPr>
        <p:grpSpPr>
          <a:xfrm>
            <a:off x="0" y="0"/>
            <a:ext cx="12192000" cy="1628800"/>
            <a:chOff x="0" y="0"/>
            <a:chExt cx="9144000" cy="1628800"/>
          </a:xfrm>
        </p:grpSpPr>
        <p:sp>
          <p:nvSpPr>
            <p:cNvPr id="21" name="제목 1"/>
            <p:cNvSpPr txBox="1">
              <a:spLocks/>
            </p:cNvSpPr>
            <p:nvPr/>
          </p:nvSpPr>
          <p:spPr>
            <a:xfrm>
              <a:off x="1439144" y="0"/>
              <a:ext cx="7704856" cy="445442"/>
            </a:xfrm>
            <a:prstGeom prst="rect">
              <a:avLst/>
            </a:prstGeom>
            <a:effectLst>
              <a:outerShdw blurRad="177800" dist="25400" dir="2700000" sx="103000" sy="103000" algn="ctr" rotWithShape="0">
                <a:schemeClr val="tx1">
                  <a:alpha val="20000"/>
                </a:schemeClr>
              </a:outerShdw>
            </a:effectLst>
          </p:spPr>
          <p:txBody>
            <a:bodyPr vert="horz" lIns="91440" tIns="45720" rIns="91440" bIns="45720" rtlCol="0" anchor="ctr">
              <a:normAutofit fontScale="97500"/>
            </a:bodyPr>
            <a:lstStyle>
              <a:lvl1pPr algn="ctr" defTabSz="914400" rtl="0" eaLnBrk="1" latinLnBrk="1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 fontAlgn="base" latinLnBrk="0"/>
              <a:r>
                <a:rPr lang="en-US" altLang="ko-KR" sz="1400" b="1" dirty="0" smtClean="0">
                  <a:solidFill>
                    <a:schemeClr val="tx2">
                      <a:lumMod val="50000"/>
                    </a:schemeClr>
                  </a:solidFill>
                  <a:latin typeface="나눔고딕 ExtraBold" pitchFamily="50" charset="-127"/>
                  <a:ea typeface="나눔고딕 ExtraBold" pitchFamily="50" charset="-127"/>
                </a:rPr>
                <a:t>Ⅰ.</a:t>
              </a:r>
              <a:r>
                <a:rPr lang="ko-KR" altLang="en-US" sz="1400" b="1" dirty="0" smtClean="0">
                  <a:solidFill>
                    <a:schemeClr val="tx2">
                      <a:lumMod val="50000"/>
                    </a:schemeClr>
                  </a:solidFill>
                  <a:latin typeface="나눔고딕 ExtraBold" pitchFamily="50" charset="-127"/>
                  <a:ea typeface="나눔고딕 ExtraBold" pitchFamily="50" charset="-127"/>
                </a:rPr>
                <a:t>연구의 개요와 기본모델</a:t>
              </a:r>
              <a:endParaRPr lang="en-US" altLang="ko-KR" sz="1400" b="1" dirty="0">
                <a:solidFill>
                  <a:schemeClr val="tx2">
                    <a:lumMod val="75000"/>
                  </a:schemeClr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63500" y="0"/>
              <a:ext cx="179512" cy="692696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0" y="0"/>
              <a:ext cx="179512" cy="69269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0" y="980728"/>
              <a:ext cx="9144000" cy="648072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아메리카노L" pitchFamily="18" charset="-127"/>
                <a:ea typeface="a아메리카노L" pitchFamily="18" charset="-127"/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251520" y="1124744"/>
              <a:ext cx="83529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/>
              <a:r>
                <a:rPr lang="en-US" altLang="ko-KR" sz="2000" b="1" dirty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1</a:t>
              </a:r>
              <a:r>
                <a:rPr lang="en-US" altLang="ko-KR" sz="20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-2. GVC </a:t>
              </a:r>
              <a:r>
                <a:rPr lang="ko-KR" altLang="en-US" sz="20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발전단계 모형의 </a:t>
              </a:r>
              <a:r>
                <a:rPr lang="ko-KR" altLang="en-US" sz="2000" b="1" dirty="0" smtClean="0">
                  <a:solidFill>
                    <a:srgbClr val="FFFF00"/>
                  </a:solidFill>
                  <a:latin typeface="나눔고딕 ExtraBold" pitchFamily="50" charset="-127"/>
                  <a:ea typeface="나눔고딕 ExtraBold" pitchFamily="50" charset="-127"/>
                </a:rPr>
                <a:t>개념 및 산업수준 </a:t>
              </a:r>
              <a:r>
                <a:rPr lang="ko-KR" altLang="en-US" sz="20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도출</a:t>
              </a:r>
              <a:endParaRPr lang="ko-KR" altLang="en-US" sz="2000" b="1" dirty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2290A-DFB2-4183-B7FB-A9E9D6D70C7C}" type="slidenum">
              <a:rPr lang="ko-KR" altLang="en-US" smtClean="0"/>
              <a:pPr/>
              <a:t>24</a:t>
            </a:fld>
            <a:endParaRPr lang="ko-KR" altLang="en-US"/>
          </a:p>
        </p:txBody>
      </p:sp>
      <p:sp>
        <p:nvSpPr>
          <p:cNvPr id="12" name="제목 1"/>
          <p:cNvSpPr txBox="1">
            <a:spLocks/>
          </p:cNvSpPr>
          <p:nvPr/>
        </p:nvSpPr>
        <p:spPr bwMode="auto">
          <a:xfrm>
            <a:off x="431370" y="116632"/>
            <a:ext cx="8961772" cy="56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77800" dist="25400" dir="2700000" sx="103000" sy="103000" algn="ctr" rotWithShape="0">
              <a:schemeClr val="tx1">
                <a:alpha val="2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>
              <a:buFont typeface="+mj-lt"/>
              <a:buNone/>
              <a:defRPr/>
            </a:pPr>
            <a:r>
              <a:rPr lang="en-US" altLang="ko-KR" sz="3000" b="1" dirty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1</a:t>
            </a:r>
            <a:r>
              <a:rPr lang="en-US" altLang="ko-KR" sz="30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30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연구의 기본모델 </a:t>
            </a:r>
            <a:r>
              <a:rPr lang="en-US" altLang="ko-KR" sz="24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: GVC </a:t>
            </a:r>
            <a:r>
              <a:rPr lang="ko-KR" altLang="en-US" sz="24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발전단계 모형</a:t>
            </a:r>
          </a:p>
        </p:txBody>
      </p:sp>
    </p:spTree>
    <p:extLst>
      <p:ext uri="{BB962C8B-B14F-4D97-AF65-F5344CB8AC3E}">
        <p14:creationId xmlns:p14="http://schemas.microsoft.com/office/powerpoint/2010/main" xmlns="" val="88400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4291527"/>
              </p:ext>
            </p:extLst>
          </p:nvPr>
        </p:nvGraphicFramePr>
        <p:xfrm>
          <a:off x="377781" y="1719899"/>
          <a:ext cx="11522297" cy="4870421"/>
        </p:xfrm>
        <a:graphic>
          <a:graphicData uri="http://schemas.openxmlformats.org/drawingml/2006/table">
            <a:tbl>
              <a:tblPr/>
              <a:tblGrid>
                <a:gridCol w="8414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4155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78575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37678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37678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42962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5433" marR="55433" marT="11494" marB="1149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6">
                            <a:lumMod val="20000"/>
                            <a:lumOff val="80000"/>
                          </a:schemeClr>
                        </a:gs>
                        <a:gs pos="74000">
                          <a:schemeClr val="accent6">
                            <a:lumMod val="60000"/>
                            <a:lumOff val="40000"/>
                          </a:schemeClr>
                        </a:gs>
                        <a:gs pos="8300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단계별 발전 요소</a:t>
                      </a:r>
                      <a:endParaRPr lang="en-US" sz="2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5433" marR="55433" marT="11494" marB="114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6">
                            <a:lumMod val="20000"/>
                            <a:lumOff val="80000"/>
                          </a:schemeClr>
                        </a:gs>
                        <a:gs pos="74000">
                          <a:schemeClr val="accent6">
                            <a:lumMod val="60000"/>
                            <a:lumOff val="40000"/>
                          </a:schemeClr>
                        </a:gs>
                        <a:gs pos="8300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98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함초롬바탕" panose="02030504000101010101" pitchFamily="18" charset="-127"/>
                        </a:rPr>
                        <a:t>인력수준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5433" marR="55433" marT="11494" marB="114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6">
                            <a:lumMod val="20000"/>
                            <a:lumOff val="80000"/>
                          </a:schemeClr>
                        </a:gs>
                        <a:gs pos="74000">
                          <a:schemeClr val="accent6">
                            <a:lumMod val="60000"/>
                            <a:lumOff val="40000"/>
                          </a:schemeClr>
                        </a:gs>
                        <a:gs pos="8300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함초롬바탕" panose="02030504000101010101" pitchFamily="18" charset="-127"/>
                        </a:rPr>
                        <a:t>인프라 </a:t>
                      </a:r>
                      <a:r>
                        <a:rPr lang="en-US" altLang="ko-KR" sz="1600" b="1" kern="0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함초롬바탕" panose="02030504000101010101" pitchFamily="18" charset="-127"/>
                        </a:rPr>
                        <a:t>(</a:t>
                      </a: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함초롬바탕" panose="02030504000101010101" pitchFamily="18" charset="-127"/>
                        </a:rPr>
                        <a:t>항공</a:t>
                      </a:r>
                      <a:r>
                        <a:rPr lang="en-US" altLang="ko-KR" sz="1600" b="1" kern="0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함초롬바탕" panose="02030504000101010101" pitchFamily="18" charset="-127"/>
                        </a:rPr>
                        <a:t>, </a:t>
                      </a: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함초롬바탕" panose="02030504000101010101" pitchFamily="18" charset="-127"/>
                        </a:rPr>
                        <a:t>항만</a:t>
                      </a:r>
                      <a:r>
                        <a:rPr lang="en-US" altLang="ko-KR" sz="1600" b="1" kern="0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함초롬바탕" panose="02030504000101010101" pitchFamily="18" charset="-127"/>
                        </a:rPr>
                        <a:t>, </a:t>
                      </a: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함초롬바탕" panose="02030504000101010101" pitchFamily="18" charset="-127"/>
                        </a:rPr>
                        <a:t>혁신인프라</a:t>
                      </a:r>
                      <a:r>
                        <a:rPr lang="en-US" altLang="ko-KR" sz="1600" b="1" kern="0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함초롬바탕" panose="02030504000101010101" pitchFamily="18" charset="-127"/>
                        </a:rPr>
                        <a:t>)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5433" marR="55433" marT="11494" marB="114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6">
                            <a:lumMod val="20000"/>
                            <a:lumOff val="80000"/>
                          </a:schemeClr>
                        </a:gs>
                        <a:gs pos="74000">
                          <a:schemeClr val="accent6">
                            <a:lumMod val="60000"/>
                            <a:lumOff val="40000"/>
                          </a:schemeClr>
                        </a:gs>
                        <a:gs pos="8300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함초롬바탕" panose="02030504000101010101" pitchFamily="18" charset="-127"/>
                        </a:rPr>
                        <a:t>연관기업경쟁력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5433" marR="55433" marT="11494" marB="114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6">
                            <a:lumMod val="20000"/>
                            <a:lumOff val="80000"/>
                          </a:schemeClr>
                        </a:gs>
                        <a:gs pos="74000">
                          <a:schemeClr val="accent6">
                            <a:lumMod val="60000"/>
                            <a:lumOff val="40000"/>
                          </a:schemeClr>
                        </a:gs>
                        <a:gs pos="8300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함초롬바탕" panose="02030504000101010101" pitchFamily="18" charset="-127"/>
                        </a:rPr>
                        <a:t>정부지원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5433" marR="55433" marT="11494" marB="114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6">
                            <a:lumMod val="20000"/>
                            <a:lumOff val="80000"/>
                          </a:schemeClr>
                        </a:gs>
                        <a:gs pos="74000">
                          <a:schemeClr val="accent6">
                            <a:lumMod val="60000"/>
                            <a:lumOff val="40000"/>
                          </a:schemeClr>
                        </a:gs>
                        <a:gs pos="8300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780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1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함초롬바탕" panose="02030504000101010101" pitchFamily="18" charset="-127"/>
                        </a:rPr>
                        <a:t>단계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5433" marR="55433" marT="11494" marB="1149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6">
                            <a:lumMod val="20000"/>
                            <a:lumOff val="80000"/>
                          </a:schemeClr>
                        </a:gs>
                        <a:gs pos="74000">
                          <a:schemeClr val="accent6">
                            <a:lumMod val="60000"/>
                            <a:lumOff val="40000"/>
                          </a:schemeClr>
                        </a:gs>
                        <a:gs pos="8300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저임금 노동자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보유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5433" marR="55433" marT="11494" marB="114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기본 국내 및 국제 물류 인프라제공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(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항공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,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항만 등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)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5433" marR="55433" marT="11494" marB="114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국내에 전후방 협력 회사의 존재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5433" marR="55433" marT="11494" marB="114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국제투자와 무역이 가능한 환경 존재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5433" marR="55433" marT="11494" marB="114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3473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2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함초롬바탕" panose="02030504000101010101" pitchFamily="18" charset="-127"/>
                        </a:rPr>
                        <a:t>단계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5433" marR="55433" marT="11494" marB="1149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6">
                            <a:lumMod val="20000"/>
                            <a:lumOff val="80000"/>
                          </a:schemeClr>
                        </a:gs>
                        <a:gs pos="74000">
                          <a:schemeClr val="accent6">
                            <a:lumMod val="60000"/>
                            <a:lumOff val="40000"/>
                          </a:schemeClr>
                        </a:gs>
                        <a:gs pos="8300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저임금 반숙련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노동자 보유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5433" marR="55433" marT="11494" marB="114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견실한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기초 인프라 서비스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(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수도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,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전기와 전자통신 등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)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5433" marR="55433" marT="11494" marB="114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err="1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파트너십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 형성 가능한 국내에 전후방 협력 회사의 존재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5433" marR="55433" marT="11494" marB="114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수출과 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FDI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에 대한 인센티브 제공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5433" marR="55433" marT="11494" marB="114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15569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3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함초롬바탕" panose="02030504000101010101" pitchFamily="18" charset="-127"/>
                        </a:rPr>
                        <a:t>단계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5433" marR="55433" marT="11494" marB="1149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6">
                            <a:lumMod val="20000"/>
                            <a:lumOff val="80000"/>
                          </a:schemeClr>
                        </a:gs>
                        <a:gs pos="74000">
                          <a:schemeClr val="accent6">
                            <a:lumMod val="60000"/>
                            <a:lumOff val="40000"/>
                          </a:schemeClr>
                        </a:gs>
                        <a:gs pos="8300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저임금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기술인력의 보유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5433" marR="55433" marT="11494" marB="114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첨단기술의 흡수력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,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연구개발 활동에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참여할 수 있는 능력을 나타내는 혁신기반 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5433" marR="55433" marT="11494" marB="114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독자적 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GVC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를 형성하고 있는 국내 기업의 존재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5433" marR="55433" marT="11494" marB="114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고부가 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GVC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의 유입을 유도하는 지원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5433" marR="55433" marT="11494" marB="114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780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함초롬바탕" panose="02030504000101010101" pitchFamily="18" charset="-127"/>
                        </a:rPr>
                        <a:t>4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함초롬바탕" panose="02030504000101010101" pitchFamily="18" charset="-127"/>
                        </a:rPr>
                        <a:t>단계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5433" marR="55433" marT="11494" marB="1149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6">
                            <a:lumMod val="20000"/>
                            <a:lumOff val="80000"/>
                          </a:schemeClr>
                        </a:gs>
                        <a:gs pos="74000">
                          <a:schemeClr val="accent6">
                            <a:lumMod val="60000"/>
                            <a:lumOff val="40000"/>
                          </a:schemeClr>
                        </a:gs>
                        <a:gs pos="8300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고도의 창조적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인력의 보유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5433" marR="55433" marT="11494" marB="114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효과적인 국가혁신 시스템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,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연구개발 정책과 지적재산권 보호 인프라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5433" marR="55433" marT="11494" marB="114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고도의 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GVC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를 형성하고 있는 국내 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TNC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의 존재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5433" marR="55433" marT="11494" marB="114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GVC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에서 고도의 기술집약적 허브화를 위한 지원 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5433" marR="55433" marT="11494" marB="1149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pSp>
        <p:nvGrpSpPr>
          <p:cNvPr id="10" name="그룹 9"/>
          <p:cNvGrpSpPr/>
          <p:nvPr/>
        </p:nvGrpSpPr>
        <p:grpSpPr>
          <a:xfrm>
            <a:off x="0" y="0"/>
            <a:ext cx="12192000" cy="1628800"/>
            <a:chOff x="0" y="0"/>
            <a:chExt cx="9144000" cy="1628800"/>
          </a:xfrm>
        </p:grpSpPr>
        <p:sp>
          <p:nvSpPr>
            <p:cNvPr id="12" name="제목 1"/>
            <p:cNvSpPr txBox="1">
              <a:spLocks/>
            </p:cNvSpPr>
            <p:nvPr/>
          </p:nvSpPr>
          <p:spPr>
            <a:xfrm>
              <a:off x="1439144" y="0"/>
              <a:ext cx="7704856" cy="445442"/>
            </a:xfrm>
            <a:prstGeom prst="rect">
              <a:avLst/>
            </a:prstGeom>
            <a:effectLst>
              <a:outerShdw blurRad="177800" dist="25400" dir="2700000" sx="103000" sy="103000" algn="ctr" rotWithShape="0">
                <a:schemeClr val="tx1">
                  <a:alpha val="20000"/>
                </a:schemeClr>
              </a:outerShdw>
            </a:effectLst>
          </p:spPr>
          <p:txBody>
            <a:bodyPr vert="horz" lIns="91440" tIns="45720" rIns="91440" bIns="45720" rtlCol="0" anchor="ctr">
              <a:normAutofit fontScale="97500"/>
            </a:bodyPr>
            <a:lstStyle>
              <a:lvl1pPr algn="ctr" defTabSz="914400" rtl="0" eaLnBrk="1" latinLnBrk="1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 fontAlgn="base" latinLnBrk="0"/>
              <a:r>
                <a:rPr lang="en-US" altLang="ko-KR" sz="1400" b="1" dirty="0" smtClean="0">
                  <a:solidFill>
                    <a:schemeClr val="tx2">
                      <a:lumMod val="50000"/>
                    </a:schemeClr>
                  </a:solidFill>
                  <a:latin typeface="나눔고딕 ExtraBold" pitchFamily="50" charset="-127"/>
                  <a:ea typeface="나눔고딕 ExtraBold" pitchFamily="50" charset="-127"/>
                </a:rPr>
                <a:t>Ⅰ.</a:t>
              </a:r>
              <a:r>
                <a:rPr lang="ko-KR" altLang="en-US" sz="1400" b="1" dirty="0" smtClean="0">
                  <a:solidFill>
                    <a:schemeClr val="tx2">
                      <a:lumMod val="50000"/>
                    </a:schemeClr>
                  </a:solidFill>
                  <a:latin typeface="나눔고딕 ExtraBold" pitchFamily="50" charset="-127"/>
                  <a:ea typeface="나눔고딕 ExtraBold" pitchFamily="50" charset="-127"/>
                </a:rPr>
                <a:t>연구의 개요와 기본모델</a:t>
              </a:r>
              <a:endParaRPr lang="en-US" altLang="ko-KR" sz="1400" b="1" dirty="0">
                <a:solidFill>
                  <a:schemeClr val="tx2">
                    <a:lumMod val="75000"/>
                  </a:schemeClr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63500" y="0"/>
              <a:ext cx="179512" cy="692696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0" y="0"/>
              <a:ext cx="179512" cy="69269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0" y="980728"/>
              <a:ext cx="9144000" cy="648072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아메리카노L" pitchFamily="18" charset="-127"/>
                <a:ea typeface="a아메리카노L" pitchFamily="18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130019" y="1102796"/>
              <a:ext cx="83529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/>
              <a:r>
                <a:rPr lang="en-US" altLang="ko-KR" sz="2000" b="1" dirty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1</a:t>
              </a:r>
              <a:r>
                <a:rPr lang="en-US" altLang="ko-KR" sz="20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-3. GVC </a:t>
              </a:r>
              <a:r>
                <a:rPr lang="ko-KR" altLang="en-US" sz="20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발전단계 모형의 </a:t>
              </a:r>
              <a:r>
                <a:rPr lang="ko-KR" altLang="en-US" sz="2000" b="1" dirty="0" smtClean="0">
                  <a:solidFill>
                    <a:srgbClr val="FFFF00"/>
                  </a:solidFill>
                  <a:latin typeface="나눔고딕 ExtraBold" pitchFamily="50" charset="-127"/>
                  <a:ea typeface="나눔고딕 ExtraBold" pitchFamily="50" charset="-127"/>
                </a:rPr>
                <a:t>단계별 발전요소 </a:t>
              </a:r>
              <a:r>
                <a:rPr lang="ko-KR" altLang="en-US" sz="20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도출</a:t>
              </a:r>
              <a:endParaRPr lang="ko-KR" altLang="en-US" sz="2000" b="1" dirty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2290A-DFB2-4183-B7FB-A9E9D6D70C7C}" type="slidenum">
              <a:rPr lang="ko-KR" altLang="en-US" smtClean="0"/>
              <a:pPr/>
              <a:t>25</a:t>
            </a:fld>
            <a:endParaRPr lang="ko-KR" altLang="en-US"/>
          </a:p>
        </p:txBody>
      </p:sp>
      <p:sp>
        <p:nvSpPr>
          <p:cNvPr id="13" name="제목 1"/>
          <p:cNvSpPr txBox="1">
            <a:spLocks/>
          </p:cNvSpPr>
          <p:nvPr/>
        </p:nvSpPr>
        <p:spPr bwMode="auto">
          <a:xfrm>
            <a:off x="431370" y="116632"/>
            <a:ext cx="8961772" cy="56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77800" dist="25400" dir="2700000" sx="103000" sy="103000" algn="ctr" rotWithShape="0">
              <a:schemeClr val="tx1">
                <a:alpha val="2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>
              <a:buFont typeface="+mj-lt"/>
              <a:buNone/>
              <a:defRPr/>
            </a:pPr>
            <a:r>
              <a:rPr lang="en-US" altLang="ko-KR" sz="3000" b="1" dirty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1</a:t>
            </a:r>
            <a:r>
              <a:rPr lang="en-US" altLang="ko-KR" sz="30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30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연구의 기본모델 </a:t>
            </a:r>
            <a:r>
              <a:rPr lang="en-US" altLang="ko-KR" sz="24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: GVC </a:t>
            </a:r>
            <a:r>
              <a:rPr lang="ko-KR" altLang="en-US" sz="24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발전단계 모형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566671" y="6553069"/>
            <a:ext cx="1165108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 smtClean="0">
                <a:solidFill>
                  <a:prstClr val="black"/>
                </a:solidFill>
              </a:rPr>
              <a:t>각 </a:t>
            </a:r>
            <a:r>
              <a:rPr lang="ko-KR" altLang="en-US" sz="1000" dirty="0">
                <a:solidFill>
                  <a:prstClr val="black"/>
                </a:solidFill>
              </a:rPr>
              <a:t>지역별 기업을 대상으로 실시하는 </a:t>
            </a:r>
            <a:r>
              <a:rPr lang="ko-KR" altLang="en-US" sz="1000" dirty="0" smtClean="0">
                <a:solidFill>
                  <a:prstClr val="black"/>
                </a:solidFill>
              </a:rPr>
              <a:t>설문과 인터뷰를 </a:t>
            </a:r>
            <a:r>
              <a:rPr lang="ko-KR" altLang="en-US" sz="1000" dirty="0">
                <a:solidFill>
                  <a:prstClr val="black"/>
                </a:solidFill>
              </a:rPr>
              <a:t>통해 </a:t>
            </a:r>
            <a:r>
              <a:rPr lang="ko-KR" altLang="en-US" sz="1000" dirty="0" smtClean="0">
                <a:solidFill>
                  <a:prstClr val="black"/>
                </a:solidFill>
              </a:rPr>
              <a:t>각 </a:t>
            </a:r>
            <a:r>
              <a:rPr lang="ko-KR" altLang="en-US" sz="1000" dirty="0">
                <a:solidFill>
                  <a:prstClr val="black"/>
                </a:solidFill>
              </a:rPr>
              <a:t>해당 항목에 대한 평가를 실시해 지역별 </a:t>
            </a:r>
            <a:r>
              <a:rPr lang="ko-KR" altLang="en-US" sz="1000" dirty="0" smtClean="0">
                <a:solidFill>
                  <a:prstClr val="black"/>
                </a:solidFill>
              </a:rPr>
              <a:t>입지경쟁력의</a:t>
            </a:r>
            <a:r>
              <a:rPr lang="en-US" altLang="ko-KR" sz="1000" dirty="0">
                <a:solidFill>
                  <a:prstClr val="black"/>
                </a:solidFill>
              </a:rPr>
              <a:t> </a:t>
            </a:r>
            <a:r>
              <a:rPr lang="ko-KR" altLang="en-US" sz="1000" dirty="0" smtClean="0">
                <a:solidFill>
                  <a:prstClr val="black"/>
                </a:solidFill>
              </a:rPr>
              <a:t>항목별 </a:t>
            </a:r>
            <a:r>
              <a:rPr lang="ko-KR" altLang="en-US" sz="1000" dirty="0">
                <a:solidFill>
                  <a:prstClr val="black"/>
                </a:solidFill>
              </a:rPr>
              <a:t>및 종합적 단계를 평가</a:t>
            </a:r>
          </a:p>
        </p:txBody>
      </p:sp>
    </p:spTree>
    <p:extLst>
      <p:ext uri="{BB962C8B-B14F-4D97-AF65-F5344CB8AC3E}">
        <p14:creationId xmlns:p14="http://schemas.microsoft.com/office/powerpoint/2010/main" xmlns="" val="256846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그룹 73"/>
          <p:cNvGrpSpPr/>
          <p:nvPr/>
        </p:nvGrpSpPr>
        <p:grpSpPr>
          <a:xfrm>
            <a:off x="398537" y="1244953"/>
            <a:ext cx="14226476" cy="5629762"/>
            <a:chOff x="298903" y="1103284"/>
            <a:chExt cx="10669857" cy="5629762"/>
          </a:xfrm>
        </p:grpSpPr>
        <p:grpSp>
          <p:nvGrpSpPr>
            <p:cNvPr id="73" name="그룹 72"/>
            <p:cNvGrpSpPr/>
            <p:nvPr/>
          </p:nvGrpSpPr>
          <p:grpSpPr>
            <a:xfrm>
              <a:off x="298903" y="1103284"/>
              <a:ext cx="8064148" cy="5629762"/>
              <a:chOff x="513222" y="1094973"/>
              <a:chExt cx="8064148" cy="5629762"/>
            </a:xfrm>
          </p:grpSpPr>
          <p:grpSp>
            <p:nvGrpSpPr>
              <p:cNvPr id="24" name="그룹 23"/>
              <p:cNvGrpSpPr/>
              <p:nvPr/>
            </p:nvGrpSpPr>
            <p:grpSpPr>
              <a:xfrm>
                <a:off x="1277771" y="1664562"/>
                <a:ext cx="7299599" cy="4376198"/>
                <a:chOff x="695459" y="1754146"/>
                <a:chExt cx="7299599" cy="4376198"/>
              </a:xfrm>
            </p:grpSpPr>
            <p:cxnSp>
              <p:nvCxnSpPr>
                <p:cNvPr id="17" name="직선 화살표 연결선 16"/>
                <p:cNvCxnSpPr/>
                <p:nvPr/>
              </p:nvCxnSpPr>
              <p:spPr>
                <a:xfrm flipH="1">
                  <a:off x="695459" y="1754146"/>
                  <a:ext cx="2" cy="4376198"/>
                </a:xfrm>
                <a:prstGeom prst="straightConnector1">
                  <a:avLst/>
                </a:prstGeom>
                <a:ln w="44450">
                  <a:solidFill>
                    <a:schemeClr val="tx1">
                      <a:alpha val="60000"/>
                    </a:schemeClr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직선 화살표 연결선 19"/>
                <p:cNvCxnSpPr/>
                <p:nvPr/>
              </p:nvCxnSpPr>
              <p:spPr>
                <a:xfrm flipH="1">
                  <a:off x="695461" y="6119610"/>
                  <a:ext cx="7299597" cy="0"/>
                </a:xfrm>
                <a:prstGeom prst="straightConnector1">
                  <a:avLst/>
                </a:prstGeom>
                <a:ln w="44450">
                  <a:solidFill>
                    <a:schemeClr val="tx1">
                      <a:alpha val="60000"/>
                    </a:schemeClr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5" name="그룹 54"/>
              <p:cNvGrpSpPr/>
              <p:nvPr/>
            </p:nvGrpSpPr>
            <p:grpSpPr>
              <a:xfrm>
                <a:off x="1487513" y="1928898"/>
                <a:ext cx="5159427" cy="4090395"/>
                <a:chOff x="1727248" y="1925543"/>
                <a:chExt cx="5159427" cy="4090395"/>
              </a:xfrm>
            </p:grpSpPr>
            <p:sp>
              <p:nvSpPr>
                <p:cNvPr id="50" name="자유형 49"/>
                <p:cNvSpPr/>
                <p:nvPr/>
              </p:nvSpPr>
              <p:spPr>
                <a:xfrm>
                  <a:off x="2023995" y="2326780"/>
                  <a:ext cx="4853323" cy="3689158"/>
                </a:xfrm>
                <a:custGeom>
                  <a:avLst/>
                  <a:gdLst>
                    <a:gd name="connsiteX0" fmla="*/ 0 w 5576552"/>
                    <a:gd name="connsiteY0" fmla="*/ 3876541 h 3876541"/>
                    <a:gd name="connsiteX1" fmla="*/ 940158 w 5576552"/>
                    <a:gd name="connsiteY1" fmla="*/ 1931831 h 3876541"/>
                    <a:gd name="connsiteX2" fmla="*/ 3193960 w 5576552"/>
                    <a:gd name="connsiteY2" fmla="*/ 553791 h 3876541"/>
                    <a:gd name="connsiteX3" fmla="*/ 3193960 w 5576552"/>
                    <a:gd name="connsiteY3" fmla="*/ 553791 h 3876541"/>
                    <a:gd name="connsiteX4" fmla="*/ 5576552 w 5576552"/>
                    <a:gd name="connsiteY4" fmla="*/ 0 h 3876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76552" h="3876541">
                      <a:moveTo>
                        <a:pt x="0" y="3876541"/>
                      </a:moveTo>
                      <a:cubicBezTo>
                        <a:pt x="203915" y="3181082"/>
                        <a:pt x="407831" y="2485623"/>
                        <a:pt x="940158" y="1931831"/>
                      </a:cubicBezTo>
                      <a:cubicBezTo>
                        <a:pt x="1472485" y="1378039"/>
                        <a:pt x="3193960" y="553791"/>
                        <a:pt x="3193960" y="553791"/>
                      </a:cubicBezTo>
                      <a:lnTo>
                        <a:pt x="3193960" y="553791"/>
                      </a:lnTo>
                      <a:lnTo>
                        <a:pt x="5576552" y="0"/>
                      </a:lnTo>
                    </a:path>
                  </a:pathLst>
                </a:custGeom>
                <a:noFill/>
                <a:ln w="25400">
                  <a:solidFill>
                    <a:schemeClr val="accent1">
                      <a:shade val="50000"/>
                      <a:alpha val="8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" name="모서리가 둥근 직사각형 25"/>
                <p:cNvSpPr/>
                <p:nvPr/>
              </p:nvSpPr>
              <p:spPr>
                <a:xfrm>
                  <a:off x="1727248" y="4836018"/>
                  <a:ext cx="1106589" cy="663953"/>
                </a:xfrm>
                <a:prstGeom prst="roundRect">
                  <a:avLst/>
                </a:prstGeom>
                <a:solidFill>
                  <a:srgbClr val="FFCC66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b="1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</a:t>
                  </a:r>
                  <a:r>
                    <a:rPr lang="ko-KR" altLang="en-US" b="1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단계</a:t>
                  </a:r>
                  <a:endParaRPr lang="ko-KR" altLang="en-US" b="1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0" name="모서리가 둥근 직사각형 29"/>
                <p:cNvSpPr/>
                <p:nvPr/>
              </p:nvSpPr>
              <p:spPr>
                <a:xfrm>
                  <a:off x="2714179" y="3662411"/>
                  <a:ext cx="1106589" cy="663953"/>
                </a:xfrm>
                <a:prstGeom prst="roundRect">
                  <a:avLst/>
                </a:prstGeom>
                <a:solidFill>
                  <a:srgbClr val="FF9966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b="1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</a:t>
                  </a:r>
                  <a:r>
                    <a:rPr lang="ko-KR" altLang="en-US" b="1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단계</a:t>
                  </a:r>
                  <a:endParaRPr lang="ko-KR" altLang="en-US" b="1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1" name="모서리가 둥근 직사각형 30"/>
                <p:cNvSpPr/>
                <p:nvPr/>
              </p:nvSpPr>
              <p:spPr>
                <a:xfrm>
                  <a:off x="4147672" y="2533227"/>
                  <a:ext cx="1106589" cy="663953"/>
                </a:xfrm>
                <a:prstGeom prst="roundRect">
                  <a:avLst/>
                </a:prstGeom>
                <a:solidFill>
                  <a:srgbClr val="FF9933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b="1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</a:t>
                  </a:r>
                  <a:r>
                    <a:rPr lang="ko-KR" altLang="en-US" b="1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단계</a:t>
                  </a:r>
                  <a:endParaRPr lang="ko-KR" altLang="en-US" b="1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2" name="모서리가 둥근 직사각형 31"/>
                <p:cNvSpPr/>
                <p:nvPr/>
              </p:nvSpPr>
              <p:spPr>
                <a:xfrm>
                  <a:off x="5780086" y="1925543"/>
                  <a:ext cx="1106589" cy="663953"/>
                </a:xfrm>
                <a:prstGeom prst="roundRect">
                  <a:avLst/>
                </a:prstGeom>
                <a:solidFill>
                  <a:srgbClr val="FF6600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b="1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4</a:t>
                  </a:r>
                  <a:r>
                    <a:rPr lang="ko-KR" altLang="en-US" b="1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단계</a:t>
                  </a:r>
                  <a:endParaRPr lang="ko-KR" altLang="en-US" b="1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grpSp>
            <p:nvGrpSpPr>
              <p:cNvPr id="66" name="그룹 65"/>
              <p:cNvGrpSpPr/>
              <p:nvPr/>
            </p:nvGrpSpPr>
            <p:grpSpPr>
              <a:xfrm>
                <a:off x="513222" y="1094973"/>
                <a:ext cx="638921" cy="5306096"/>
                <a:chOff x="672474" y="1191296"/>
                <a:chExt cx="638921" cy="5306096"/>
              </a:xfrm>
            </p:grpSpPr>
            <p:sp>
              <p:nvSpPr>
                <p:cNvPr id="60" name="TextBox 59"/>
                <p:cNvSpPr txBox="1"/>
                <p:nvPr/>
              </p:nvSpPr>
              <p:spPr>
                <a:xfrm rot="16200000">
                  <a:off x="-1830532" y="3694303"/>
                  <a:ext cx="5306095" cy="3000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2000" dirty="0" smtClean="0">
                      <a:solidFill>
                        <a:srgbClr val="E7E6E6">
                          <a:lumMod val="25000"/>
                        </a:srgb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HY울릉도M" panose="02030600000101010101" pitchFamily="18" charset="-127"/>
                      <a:ea typeface="HY울릉도M" panose="02030600000101010101" pitchFamily="18" charset="-127"/>
                    </a:rPr>
                    <a:t>Participation</a:t>
                  </a:r>
                  <a:endParaRPr lang="ko-KR" altLang="en-US" sz="2000" dirty="0">
                    <a:solidFill>
                      <a:srgbClr val="E7E6E6">
                        <a:lumMod val="2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anose="02030600000101010101" pitchFamily="18" charset="-127"/>
                    <a:ea typeface="HY울릉도M" panose="02030600000101010101" pitchFamily="18" charset="-127"/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 rot="16200000">
                  <a:off x="-1468611" y="3717386"/>
                  <a:ext cx="5306095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600" dirty="0" smtClean="0">
                      <a:solidFill>
                        <a:srgbClr val="E7E6E6">
                          <a:lumMod val="25000"/>
                        </a:srgb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HY울릉도M" panose="02030600000101010101" pitchFamily="18" charset="-127"/>
                      <a:ea typeface="HY울릉도M" panose="02030600000101010101" pitchFamily="18" charset="-127"/>
                    </a:rPr>
                    <a:t>(</a:t>
                  </a:r>
                  <a:r>
                    <a:rPr lang="en-US" altLang="ko-KR" sz="1600" dirty="0" err="1" smtClean="0">
                      <a:solidFill>
                        <a:srgbClr val="E7E6E6">
                          <a:lumMod val="25000"/>
                        </a:srgb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HY울릉도M" panose="02030600000101010101" pitchFamily="18" charset="-127"/>
                      <a:ea typeface="HY울릉도M" panose="02030600000101010101" pitchFamily="18" charset="-127"/>
                    </a:rPr>
                    <a:t>Intergrating</a:t>
                  </a:r>
                  <a:r>
                    <a:rPr lang="en-US" altLang="ko-KR" sz="1600" dirty="0" smtClean="0">
                      <a:solidFill>
                        <a:srgbClr val="E7E6E6">
                          <a:lumMod val="25000"/>
                        </a:srgb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HY울릉도M" panose="02030600000101010101" pitchFamily="18" charset="-127"/>
                      <a:ea typeface="HY울릉도M" panose="02030600000101010101" pitchFamily="18" charset="-127"/>
                    </a:rPr>
                    <a:t>)</a:t>
                  </a:r>
                  <a:endParaRPr lang="ko-KR" altLang="en-US" sz="1600" dirty="0">
                    <a:solidFill>
                      <a:srgbClr val="E7E6E6">
                        <a:lumMod val="2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anose="02030600000101010101" pitchFamily="18" charset="-127"/>
                    <a:ea typeface="HY울릉도M" panose="02030600000101010101" pitchFamily="18" charset="-127"/>
                  </a:endParaRPr>
                </a:p>
              </p:txBody>
            </p:sp>
          </p:grpSp>
          <p:grpSp>
            <p:nvGrpSpPr>
              <p:cNvPr id="65" name="그룹 64"/>
              <p:cNvGrpSpPr/>
              <p:nvPr/>
            </p:nvGrpSpPr>
            <p:grpSpPr>
              <a:xfrm>
                <a:off x="2288584" y="6065738"/>
                <a:ext cx="5306095" cy="658997"/>
                <a:chOff x="2134036" y="6271802"/>
                <a:chExt cx="5306095" cy="658997"/>
              </a:xfrm>
            </p:grpSpPr>
            <p:sp>
              <p:nvSpPr>
                <p:cNvPr id="61" name="TextBox 60"/>
                <p:cNvSpPr txBox="1"/>
                <p:nvPr/>
              </p:nvSpPr>
              <p:spPr>
                <a:xfrm>
                  <a:off x="2134036" y="6271802"/>
                  <a:ext cx="5306095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2000" dirty="0" smtClean="0">
                      <a:solidFill>
                        <a:prstClr val="black">
                          <a:lumMod val="85000"/>
                          <a:lumOff val="15000"/>
                        </a:prst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HY울릉도M" panose="02030600000101010101" pitchFamily="18" charset="-127"/>
                      <a:ea typeface="HY울릉도M" panose="02030600000101010101" pitchFamily="18" charset="-127"/>
                    </a:rPr>
                    <a:t>Value Creation</a:t>
                  </a:r>
                  <a:endParaRPr lang="ko-KR" altLang="en-US" sz="2000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anose="02030600000101010101" pitchFamily="18" charset="-127"/>
                    <a:ea typeface="HY울릉도M" panose="02030600000101010101" pitchFamily="18" charset="-127"/>
                  </a:endParaRPr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2134036" y="6592245"/>
                  <a:ext cx="530609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600" dirty="0" smtClean="0">
                      <a:solidFill>
                        <a:prstClr val="black">
                          <a:lumMod val="85000"/>
                          <a:lumOff val="15000"/>
                        </a:prst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HY울릉도M" panose="02030600000101010101" pitchFamily="18" charset="-127"/>
                      <a:ea typeface="HY울릉도M" panose="02030600000101010101" pitchFamily="18" charset="-127"/>
                    </a:rPr>
                    <a:t>(Upgrading)</a:t>
                  </a:r>
                  <a:endParaRPr lang="ko-KR" altLang="en-US" sz="1600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anose="02030600000101010101" pitchFamily="18" charset="-127"/>
                    <a:ea typeface="HY울릉도M" panose="02030600000101010101" pitchFamily="18" charset="-127"/>
                  </a:endParaRPr>
                </a:p>
              </p:txBody>
            </p:sp>
          </p:grpSp>
        </p:grpSp>
        <p:sp>
          <p:nvSpPr>
            <p:cNvPr id="69" name="직사각형 68"/>
            <p:cNvSpPr/>
            <p:nvPr/>
          </p:nvSpPr>
          <p:spPr>
            <a:xfrm>
              <a:off x="2407433" y="5042161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base" latinLnBrk="0"/>
              <a:r>
                <a:rPr lang="en-US" altLang="ko-KR" b="1" kern="0" spc="-150" dirty="0" err="1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504000101010101" pitchFamily="18" charset="-127"/>
                </a:rPr>
                <a:t>Intergrating</a:t>
              </a:r>
              <a:r>
                <a:rPr lang="en-US" altLang="ko-KR" b="1" kern="0" spc="-15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504000101010101" pitchFamily="18" charset="-127"/>
                </a:rPr>
                <a:t> </a:t>
              </a:r>
              <a:r>
                <a:rPr lang="ko-KR" altLang="en-US" b="1" kern="0" spc="-15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504000101010101" pitchFamily="18" charset="-127"/>
                </a:rPr>
                <a:t>시작</a:t>
              </a:r>
              <a:endParaRPr lang="en-US" altLang="ko-KR" b="1" kern="0" spc="-15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fontAlgn="base" latinLnBrk="0"/>
              <a:r>
                <a:rPr lang="en-US" altLang="ko-KR" b="1" kern="0" spc="-150" dirty="0">
                  <a:solidFill>
                    <a:srgbClr val="000000"/>
                  </a:solidFill>
                  <a:latin typeface="함초롬바탕" panose="02030504000101010101" pitchFamily="18" charset="-127"/>
                </a:rPr>
                <a:t>GVC</a:t>
              </a:r>
              <a:r>
                <a:rPr lang="ko-KR" altLang="en-US" b="1" kern="0" spc="-150" dirty="0">
                  <a:solidFill>
                    <a:srgbClr val="000000"/>
                  </a:solidFill>
                  <a:ea typeface="함초롬바탕" panose="02030504000101010101" pitchFamily="18" charset="-127"/>
                </a:rPr>
                <a:t>에 대한 참여 시작</a:t>
              </a:r>
              <a:endParaRPr lang="ko-KR" altLang="en-US" b="1" kern="0" spc="-150" dirty="0">
                <a:solidFill>
                  <a:srgbClr val="000000"/>
                </a:solidFill>
              </a:endParaRPr>
            </a:p>
          </p:txBody>
        </p:sp>
        <p:sp>
          <p:nvSpPr>
            <p:cNvPr id="70" name="직사각형 69"/>
            <p:cNvSpPr/>
            <p:nvPr/>
          </p:nvSpPr>
          <p:spPr>
            <a:xfrm>
              <a:off x="2914650" y="4120492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1" fontAlgn="base" latinLnBrk="0"/>
              <a:r>
                <a:rPr lang="en-US" altLang="ko-KR" b="1" kern="0" spc="-150" dirty="0" err="1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504000101010101" pitchFamily="18" charset="-127"/>
                </a:rPr>
                <a:t>Intergrating</a:t>
              </a:r>
              <a:r>
                <a:rPr lang="en-US" altLang="ko-KR" b="1" kern="0" spc="-15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504000101010101" pitchFamily="18" charset="-127"/>
                </a:rPr>
                <a:t> </a:t>
              </a:r>
              <a:r>
                <a:rPr lang="ko-KR" altLang="en-US" b="1" kern="0" spc="-15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504000101010101" pitchFamily="18" charset="-127"/>
                </a:rPr>
                <a:t>확대 </a:t>
              </a:r>
              <a:r>
                <a:rPr lang="en-US" altLang="ko-KR" b="1" kern="0" spc="-15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504000101010101" pitchFamily="18" charset="-127"/>
                </a:rPr>
                <a:t>+ Upgrading </a:t>
              </a:r>
              <a:r>
                <a:rPr lang="ko-KR" altLang="en-US" b="1" kern="0" spc="-15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504000101010101" pitchFamily="18" charset="-127"/>
                </a:rPr>
                <a:t>시작</a:t>
              </a:r>
              <a:endParaRPr lang="ko-KR" altLang="en-US" b="1" kern="0" spc="-15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lvl="1" fontAlgn="base" latinLnBrk="0"/>
              <a:r>
                <a:rPr lang="en-US" altLang="ko-KR" b="1" kern="0" spc="-150" dirty="0">
                  <a:solidFill>
                    <a:srgbClr val="000000"/>
                  </a:solidFill>
                  <a:latin typeface="함초롬바탕" panose="02030504000101010101" pitchFamily="18" charset="-127"/>
                </a:rPr>
                <a:t>GVC</a:t>
              </a:r>
              <a:r>
                <a:rPr lang="ko-KR" altLang="en-US" b="1" kern="0" spc="-150" dirty="0">
                  <a:solidFill>
                    <a:srgbClr val="000000"/>
                  </a:solidFill>
                  <a:ea typeface="함초롬바탕" panose="02030504000101010101" pitchFamily="18" charset="-127"/>
                </a:rPr>
                <a:t>에 대한 참여지속 </a:t>
              </a:r>
              <a:r>
                <a:rPr lang="en-US" altLang="ko-KR" b="1" kern="0" spc="-150" dirty="0">
                  <a:solidFill>
                    <a:srgbClr val="000000"/>
                  </a:solidFill>
                  <a:latin typeface="함초롬바탕" panose="02030504000101010101" pitchFamily="18" charset="-127"/>
                </a:rPr>
                <a:t>+ </a:t>
              </a:r>
              <a:r>
                <a:rPr lang="ko-KR" altLang="en-US" b="1" kern="0" spc="-150" dirty="0" smtClean="0">
                  <a:solidFill>
                    <a:srgbClr val="000000"/>
                  </a:solidFill>
                  <a:ea typeface="함초롬바탕" panose="02030504000101010101" pitchFamily="18" charset="-127"/>
                </a:rPr>
                <a:t>생산성 </a:t>
              </a:r>
              <a:r>
                <a:rPr lang="ko-KR" altLang="en-US" b="1" kern="0" spc="-150" dirty="0">
                  <a:solidFill>
                    <a:srgbClr val="000000"/>
                  </a:solidFill>
                  <a:ea typeface="함초롬바탕" panose="02030504000101010101" pitchFamily="18" charset="-127"/>
                </a:rPr>
                <a:t>향상 시작</a:t>
              </a:r>
              <a:endParaRPr lang="ko-KR" altLang="en-US" b="1" kern="0" spc="-150" dirty="0">
                <a:solidFill>
                  <a:srgbClr val="000000"/>
                </a:solidFill>
              </a:endParaRPr>
            </a:p>
          </p:txBody>
        </p:sp>
        <p:sp>
          <p:nvSpPr>
            <p:cNvPr id="71" name="직사각형 70"/>
            <p:cNvSpPr/>
            <p:nvPr/>
          </p:nvSpPr>
          <p:spPr>
            <a:xfrm>
              <a:off x="4800207" y="3065631"/>
              <a:ext cx="547290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 latinLnBrk="0"/>
              <a:r>
                <a:rPr lang="en-US" altLang="ko-KR" b="1" kern="0" spc="-15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504000101010101" pitchFamily="18" charset="-127"/>
                </a:rPr>
                <a:t>Upgrading </a:t>
              </a:r>
              <a:r>
                <a:rPr lang="ko-KR" altLang="en-US" b="1" kern="0" spc="-15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504000101010101" pitchFamily="18" charset="-127"/>
                </a:rPr>
                <a:t>확대 </a:t>
              </a:r>
              <a:r>
                <a:rPr lang="en-US" altLang="ko-KR" b="1" kern="0" spc="-15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504000101010101" pitchFamily="18" charset="-127"/>
                </a:rPr>
                <a:t>+ </a:t>
              </a:r>
              <a:r>
                <a:rPr lang="en-US" altLang="ko-KR" b="1" kern="0" spc="-150" dirty="0" err="1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504000101010101" pitchFamily="18" charset="-127"/>
                </a:rPr>
                <a:t>Intergrating</a:t>
              </a:r>
              <a:r>
                <a:rPr lang="en-US" altLang="ko-KR" b="1" kern="0" spc="-15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504000101010101" pitchFamily="18" charset="-127"/>
                </a:rPr>
                <a:t> </a:t>
              </a:r>
              <a:r>
                <a:rPr lang="ko-KR" altLang="en-US" b="1" kern="0" spc="-15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504000101010101" pitchFamily="18" charset="-127"/>
                </a:rPr>
                <a:t>성숙</a:t>
              </a:r>
              <a:endParaRPr lang="ko-KR" altLang="en-US" b="1" kern="0" spc="-15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fontAlgn="base" latinLnBrk="0"/>
              <a:r>
                <a:rPr lang="ko-KR" altLang="en-US" b="1" kern="0" spc="-150" dirty="0">
                  <a:solidFill>
                    <a:srgbClr val="000000"/>
                  </a:solidFill>
                  <a:ea typeface="함초롬바탕" panose="02030504000101010101" pitchFamily="18" charset="-127"/>
                </a:rPr>
                <a:t>기술집약적 부가가치 창출 확대 </a:t>
              </a:r>
              <a:endParaRPr lang="en-US" altLang="ko-KR" b="1" kern="0" spc="-150" dirty="0" smtClean="0">
                <a:solidFill>
                  <a:srgbClr val="000000"/>
                </a:solidFill>
                <a:ea typeface="함초롬바탕" panose="02030504000101010101" pitchFamily="18" charset="-127"/>
              </a:endParaRPr>
            </a:p>
            <a:p>
              <a:pPr fontAlgn="base" latinLnBrk="0"/>
              <a:r>
                <a:rPr lang="en-US" altLang="ko-KR" b="1" kern="0" spc="-150" dirty="0" smtClean="0">
                  <a:solidFill>
                    <a:srgbClr val="000000"/>
                  </a:solidFill>
                  <a:latin typeface="함초롬바탕" panose="02030504000101010101" pitchFamily="18" charset="-127"/>
                </a:rPr>
                <a:t>+ </a:t>
              </a:r>
              <a:r>
                <a:rPr lang="ko-KR" altLang="en-US" b="1" kern="0" spc="-150" dirty="0" smtClean="0">
                  <a:solidFill>
                    <a:srgbClr val="000000"/>
                  </a:solidFill>
                  <a:ea typeface="함초롬바탕" panose="02030504000101010101" pitchFamily="18" charset="-127"/>
                </a:rPr>
                <a:t>고부가 </a:t>
              </a:r>
              <a:r>
                <a:rPr lang="ko-KR" altLang="en-US" b="1" kern="0" spc="-150" dirty="0">
                  <a:solidFill>
                    <a:srgbClr val="000000"/>
                  </a:solidFill>
                  <a:ea typeface="함초롬바탕" panose="02030504000101010101" pitchFamily="18" charset="-127"/>
                </a:rPr>
                <a:t>영역의 </a:t>
              </a:r>
              <a:r>
                <a:rPr lang="en-US" altLang="ko-KR" b="1" kern="0" spc="-150" dirty="0">
                  <a:solidFill>
                    <a:srgbClr val="000000"/>
                  </a:solidFill>
                  <a:latin typeface="함초롬바탕" panose="02030504000101010101" pitchFamily="18" charset="-127"/>
                </a:rPr>
                <a:t>GVC </a:t>
              </a:r>
              <a:r>
                <a:rPr lang="ko-KR" altLang="en-US" b="1" kern="0" spc="-150" dirty="0">
                  <a:solidFill>
                    <a:srgbClr val="000000"/>
                  </a:solidFill>
                  <a:ea typeface="함초롬바탕" panose="02030504000101010101" pitchFamily="18" charset="-127"/>
                </a:rPr>
                <a:t>참여 확대</a:t>
              </a:r>
              <a:endParaRPr lang="ko-KR" altLang="en-US" b="1" kern="0" spc="-150" dirty="0">
                <a:solidFill>
                  <a:srgbClr val="000000"/>
                </a:solidFill>
              </a:endParaRPr>
            </a:p>
          </p:txBody>
        </p:sp>
        <p:sp>
          <p:nvSpPr>
            <p:cNvPr id="72" name="직사각형 71"/>
            <p:cNvSpPr/>
            <p:nvPr/>
          </p:nvSpPr>
          <p:spPr>
            <a:xfrm>
              <a:off x="6396760" y="1659205"/>
              <a:ext cx="4572000" cy="120032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base" latinLnBrk="0">
                <a:defRPr/>
              </a:pPr>
              <a:r>
                <a:rPr lang="en-US" altLang="ko-KR" b="1" kern="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504000101010101" pitchFamily="18" charset="-127"/>
                </a:rPr>
                <a:t>Upgrading </a:t>
              </a:r>
              <a:r>
                <a:rPr lang="ko-KR" altLang="en-US" b="1" kern="0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504000101010101" pitchFamily="18" charset="-127"/>
                </a:rPr>
                <a:t>성숙</a:t>
              </a:r>
              <a:endParaRPr lang="en-US" altLang="ko-KR" b="1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바탕" panose="02030504000101010101" pitchFamily="18" charset="-127"/>
              </a:endParaRPr>
            </a:p>
            <a:p>
              <a:pPr fontAlgn="base" latinLnBrk="0">
                <a:defRPr/>
              </a:pPr>
              <a:r>
                <a:rPr lang="en-US" altLang="ko-KR" b="1" kern="0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504000101010101" pitchFamily="18" charset="-127"/>
                </a:rPr>
                <a:t>+</a:t>
              </a:r>
              <a:r>
                <a:rPr lang="en-US" altLang="ko-KR" b="1" kern="0" dirty="0" err="1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504000101010101" pitchFamily="18" charset="-127"/>
                </a:rPr>
                <a:t>Intergrating</a:t>
              </a:r>
              <a:r>
                <a:rPr lang="en-US" altLang="ko-KR" b="1" kern="0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504000101010101" pitchFamily="18" charset="-127"/>
                </a:rPr>
                <a:t> </a:t>
              </a:r>
              <a:r>
                <a:rPr lang="ko-KR" altLang="en-US" b="1" kern="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함초롬바탕" panose="02030504000101010101" pitchFamily="18" charset="-127"/>
                </a:rPr>
                <a:t>성숙</a:t>
              </a:r>
              <a:endParaRPr lang="ko-KR" altLang="en-US" b="1" kern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fontAlgn="base" latinLnBrk="0"/>
              <a:r>
                <a:rPr lang="ko-KR" altLang="en-US" b="1" kern="0" dirty="0">
                  <a:solidFill>
                    <a:srgbClr val="000000"/>
                  </a:solidFill>
                  <a:ea typeface="함초롬바탕" panose="02030504000101010101" pitchFamily="18" charset="-127"/>
                </a:rPr>
                <a:t>고부가 </a:t>
              </a:r>
              <a:r>
                <a:rPr lang="ko-KR" altLang="en-US" b="1" kern="0" dirty="0" err="1">
                  <a:solidFill>
                    <a:srgbClr val="000000"/>
                  </a:solidFill>
                  <a:ea typeface="함초롬바탕" panose="02030504000101010101" pitchFamily="18" charset="-127"/>
                </a:rPr>
                <a:t>밸류체인</a:t>
              </a:r>
              <a:r>
                <a:rPr lang="ko-KR" altLang="en-US" b="1" kern="0" dirty="0">
                  <a:solidFill>
                    <a:srgbClr val="000000"/>
                  </a:solidFill>
                  <a:ea typeface="함초롬바탕" panose="02030504000101010101" pitchFamily="18" charset="-127"/>
                </a:rPr>
                <a:t> 확대  </a:t>
              </a:r>
              <a:r>
                <a:rPr lang="en-US" altLang="ko-KR" b="1" kern="0" dirty="0">
                  <a:solidFill>
                    <a:srgbClr val="000000"/>
                  </a:solidFill>
                  <a:ea typeface="함초롬바탕" panose="02030504000101010101" pitchFamily="18" charset="-127"/>
                </a:rPr>
                <a:t>+ </a:t>
              </a:r>
            </a:p>
            <a:p>
              <a:pPr fontAlgn="base" latinLnBrk="0"/>
              <a:r>
                <a:rPr lang="ko-KR" altLang="en-US" b="1" kern="0" dirty="0" err="1" smtClean="0">
                  <a:solidFill>
                    <a:srgbClr val="000000"/>
                  </a:solidFill>
                  <a:ea typeface="함초롬바탕" panose="02030504000101010101" pitchFamily="18" charset="-127"/>
                </a:rPr>
                <a:t>고부가영역의</a:t>
              </a:r>
              <a:r>
                <a:rPr lang="en-US" altLang="ko-KR" b="1" kern="0" dirty="0" smtClean="0">
                  <a:solidFill>
                    <a:srgbClr val="000000"/>
                  </a:solidFill>
                  <a:ea typeface="함초롬바탕" panose="02030504000101010101" pitchFamily="18" charset="-127"/>
                </a:rPr>
                <a:t>GVC</a:t>
              </a:r>
              <a:r>
                <a:rPr lang="ko-KR" altLang="en-US" b="1" kern="0" dirty="0" smtClean="0">
                  <a:solidFill>
                    <a:srgbClr val="000000"/>
                  </a:solidFill>
                  <a:ea typeface="함초롬바탕" panose="02030504000101010101" pitchFamily="18" charset="-127"/>
                </a:rPr>
                <a:t>참여확대</a:t>
              </a:r>
              <a:endParaRPr lang="ko-KR" altLang="en-US" b="1" kern="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0" y="0"/>
            <a:ext cx="12192000" cy="1628800"/>
            <a:chOff x="0" y="0"/>
            <a:chExt cx="9144000" cy="1628800"/>
          </a:xfrm>
        </p:grpSpPr>
        <p:sp>
          <p:nvSpPr>
            <p:cNvPr id="28" name="제목 1"/>
            <p:cNvSpPr txBox="1">
              <a:spLocks/>
            </p:cNvSpPr>
            <p:nvPr/>
          </p:nvSpPr>
          <p:spPr>
            <a:xfrm>
              <a:off x="1439144" y="0"/>
              <a:ext cx="7704856" cy="445442"/>
            </a:xfrm>
            <a:prstGeom prst="rect">
              <a:avLst/>
            </a:prstGeom>
            <a:effectLst>
              <a:outerShdw blurRad="177800" dist="25400" dir="2700000" sx="103000" sy="103000" algn="ctr" rotWithShape="0">
                <a:schemeClr val="tx1">
                  <a:alpha val="20000"/>
                </a:schemeClr>
              </a:outerShdw>
            </a:effectLst>
          </p:spPr>
          <p:txBody>
            <a:bodyPr vert="horz" lIns="91440" tIns="45720" rIns="91440" bIns="45720" rtlCol="0" anchor="ctr">
              <a:normAutofit fontScale="97500"/>
            </a:bodyPr>
            <a:lstStyle>
              <a:lvl1pPr algn="ctr" defTabSz="914400" rtl="0" eaLnBrk="1" latinLnBrk="1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 fontAlgn="base" latinLnBrk="0"/>
              <a:r>
                <a:rPr lang="en-US" altLang="ko-KR" sz="1400" b="1" dirty="0" smtClean="0">
                  <a:solidFill>
                    <a:schemeClr val="tx2">
                      <a:lumMod val="50000"/>
                    </a:schemeClr>
                  </a:solidFill>
                  <a:latin typeface="나눔고딕 ExtraBold" pitchFamily="50" charset="-127"/>
                  <a:ea typeface="나눔고딕 ExtraBold" pitchFamily="50" charset="-127"/>
                </a:rPr>
                <a:t>Ⅰ.</a:t>
              </a:r>
              <a:r>
                <a:rPr lang="ko-KR" altLang="en-US" sz="1400" b="1" dirty="0" smtClean="0">
                  <a:solidFill>
                    <a:schemeClr val="tx2">
                      <a:lumMod val="50000"/>
                    </a:schemeClr>
                  </a:solidFill>
                  <a:latin typeface="나눔고딕 ExtraBold" pitchFamily="50" charset="-127"/>
                  <a:ea typeface="나눔고딕 ExtraBold" pitchFamily="50" charset="-127"/>
                </a:rPr>
                <a:t>연구의 개요와 기본모델</a:t>
              </a:r>
              <a:endParaRPr lang="en-US" altLang="ko-KR" sz="1400" b="1" dirty="0">
                <a:solidFill>
                  <a:schemeClr val="tx2">
                    <a:lumMod val="75000"/>
                  </a:schemeClr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63500" y="0"/>
              <a:ext cx="179512" cy="692696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0" y="0"/>
              <a:ext cx="179512" cy="69269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0" y="980728"/>
              <a:ext cx="9144000" cy="648072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아메리카노L" pitchFamily="18" charset="-127"/>
                <a:ea typeface="a아메리카노L" pitchFamily="18" charset="-127"/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211765" y="1084989"/>
              <a:ext cx="83529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/>
              <a:r>
                <a:rPr lang="en-US" altLang="ko-KR" sz="2000" b="1" dirty="0">
                  <a:solidFill>
                    <a:srgbClr val="FFFF00"/>
                  </a:solidFill>
                  <a:latin typeface="나눔고딕 ExtraBold" pitchFamily="50" charset="-127"/>
                  <a:ea typeface="나눔고딕 ExtraBold" pitchFamily="50" charset="-127"/>
                </a:rPr>
                <a:t>1</a:t>
              </a:r>
              <a:r>
                <a:rPr lang="en-US" altLang="ko-KR" sz="2000" b="1" dirty="0" smtClean="0">
                  <a:solidFill>
                    <a:srgbClr val="FFFF00"/>
                  </a:solidFill>
                  <a:latin typeface="나눔고딕 ExtraBold" pitchFamily="50" charset="-127"/>
                  <a:ea typeface="나눔고딕 ExtraBold" pitchFamily="50" charset="-127"/>
                </a:rPr>
                <a:t>-4. GVC </a:t>
              </a:r>
              <a:r>
                <a:rPr lang="ko-KR" altLang="en-US" sz="2000" b="1" dirty="0" smtClean="0">
                  <a:solidFill>
                    <a:srgbClr val="FFFF00"/>
                  </a:solidFill>
                  <a:latin typeface="나눔고딕 ExtraBold" pitchFamily="50" charset="-127"/>
                  <a:ea typeface="나눔고딕 ExtraBold" pitchFamily="50" charset="-127"/>
                </a:rPr>
                <a:t>발전단계 모형</a:t>
              </a:r>
              <a:endParaRPr lang="ko-KR" altLang="en-US" sz="2000" b="1" dirty="0">
                <a:solidFill>
                  <a:srgbClr val="FFFF0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2290A-DFB2-4183-B7FB-A9E9D6D70C7C}" type="slidenum">
              <a:rPr lang="ko-KR" altLang="en-US" smtClean="0"/>
              <a:pPr/>
              <a:t>26</a:t>
            </a:fld>
            <a:endParaRPr lang="ko-KR" altLang="en-US"/>
          </a:p>
        </p:txBody>
      </p:sp>
      <p:sp>
        <p:nvSpPr>
          <p:cNvPr id="34" name="제목 1"/>
          <p:cNvSpPr txBox="1">
            <a:spLocks/>
          </p:cNvSpPr>
          <p:nvPr/>
        </p:nvSpPr>
        <p:spPr bwMode="auto">
          <a:xfrm>
            <a:off x="431370" y="116632"/>
            <a:ext cx="8961772" cy="56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77800" dist="25400" dir="2700000" sx="103000" sy="103000" algn="ctr" rotWithShape="0">
              <a:schemeClr val="tx1">
                <a:alpha val="2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>
              <a:buFont typeface="+mj-lt"/>
              <a:buNone/>
              <a:defRPr/>
            </a:pPr>
            <a:r>
              <a:rPr lang="en-US" altLang="ko-KR" sz="3000" b="1" dirty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1</a:t>
            </a:r>
            <a:r>
              <a:rPr lang="en-US" altLang="ko-KR" sz="30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30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연구의 기본모델 </a:t>
            </a:r>
            <a:r>
              <a:rPr lang="en-US" altLang="ko-KR" sz="24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: GVC </a:t>
            </a:r>
            <a:r>
              <a:rPr lang="ko-KR" altLang="en-US" sz="24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발전단계 모형</a:t>
            </a:r>
          </a:p>
        </p:txBody>
      </p:sp>
    </p:spTree>
    <p:extLst>
      <p:ext uri="{BB962C8B-B14F-4D97-AF65-F5344CB8AC3E}">
        <p14:creationId xmlns:p14="http://schemas.microsoft.com/office/powerpoint/2010/main" xmlns="" val="178298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09911" y="520015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 latinLnBrk="0"/>
            <a:r>
              <a:rPr lang="ko-KR" altLang="en-US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자원기반 </a:t>
            </a:r>
            <a:r>
              <a:rPr lang="ko-KR" altLang="en-US" b="1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투자</a:t>
            </a:r>
            <a:r>
              <a:rPr lang="en-US" altLang="ko-KR" b="1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, </a:t>
            </a:r>
            <a:r>
              <a:rPr lang="ko-KR" altLang="en-US" b="1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단순 조립 중심의 제조업 </a:t>
            </a:r>
            <a:r>
              <a:rPr lang="ko-KR" altLang="en-US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투자</a:t>
            </a:r>
            <a:endParaRPr lang="ko-KR" altLang="en-US" b="1" kern="0" dirty="0">
              <a:solidFill>
                <a:srgbClr val="000000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506052" y="4027850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 latinLnBrk="0"/>
            <a:r>
              <a:rPr lang="ko-KR" altLang="en-US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부품소재 </a:t>
            </a:r>
            <a:r>
              <a:rPr lang="ko-KR" altLang="en-US" b="1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포함 제조업 </a:t>
            </a:r>
            <a:r>
              <a:rPr lang="ko-KR" altLang="en-US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클러스터화</a:t>
            </a:r>
            <a:endParaRPr lang="ko-KR" altLang="en-US" b="1" kern="0" dirty="0">
              <a:solidFill>
                <a:srgbClr val="000000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6400276" y="3107689"/>
            <a:ext cx="86631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0"/>
            <a:r>
              <a:rPr lang="ko-KR" altLang="en-US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연구개발 </a:t>
            </a:r>
            <a:r>
              <a:rPr lang="ko-KR" altLang="en-US" b="1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투자</a:t>
            </a:r>
            <a:r>
              <a:rPr lang="en-US" altLang="ko-KR" b="1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, </a:t>
            </a:r>
            <a:r>
              <a:rPr lang="ko-KR" altLang="en-US" b="1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본사기능 투자 </a:t>
            </a:r>
            <a:r>
              <a:rPr lang="ko-KR" altLang="en-US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시작</a:t>
            </a:r>
            <a:endParaRPr lang="ko-KR" altLang="en-US" b="1" kern="0" dirty="0">
              <a:solidFill>
                <a:srgbClr val="000000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665175" y="198334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 latinLnBrk="0"/>
            <a:r>
              <a:rPr lang="ko-KR" altLang="en-US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연구개발 투자</a:t>
            </a:r>
            <a:r>
              <a:rPr lang="en-US" altLang="ko-KR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,</a:t>
            </a:r>
          </a:p>
          <a:p>
            <a:pPr fontAlgn="base" latinLnBrk="0"/>
            <a:r>
              <a:rPr lang="ko-KR" altLang="en-US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본사기능 </a:t>
            </a:r>
            <a:r>
              <a:rPr lang="ko-KR" altLang="en-US" b="1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투자 </a:t>
            </a:r>
            <a:r>
              <a:rPr lang="ko-KR" altLang="en-US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확대</a:t>
            </a:r>
            <a:r>
              <a:rPr lang="en-US" altLang="ko-KR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,</a:t>
            </a:r>
          </a:p>
          <a:p>
            <a:pPr fontAlgn="base" latinLnBrk="0"/>
            <a:r>
              <a:rPr lang="ko-KR" altLang="en-US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클러스터화</a:t>
            </a:r>
            <a:endParaRPr lang="ko-KR" altLang="en-US" b="1" kern="0" dirty="0">
              <a:solidFill>
                <a:srgbClr val="000000"/>
              </a:solidFill>
            </a:endParaRPr>
          </a:p>
        </p:txBody>
      </p:sp>
      <p:grpSp>
        <p:nvGrpSpPr>
          <p:cNvPr id="38" name="그룹 37"/>
          <p:cNvGrpSpPr/>
          <p:nvPr/>
        </p:nvGrpSpPr>
        <p:grpSpPr>
          <a:xfrm>
            <a:off x="398538" y="1244953"/>
            <a:ext cx="10752197" cy="5629762"/>
            <a:chOff x="513222" y="1094973"/>
            <a:chExt cx="8064148" cy="5629762"/>
          </a:xfrm>
        </p:grpSpPr>
        <p:grpSp>
          <p:nvGrpSpPr>
            <p:cNvPr id="43" name="그룹 42"/>
            <p:cNvGrpSpPr/>
            <p:nvPr/>
          </p:nvGrpSpPr>
          <p:grpSpPr>
            <a:xfrm>
              <a:off x="1277771" y="1664562"/>
              <a:ext cx="7299599" cy="4376198"/>
              <a:chOff x="695459" y="1754146"/>
              <a:chExt cx="7299599" cy="4376198"/>
            </a:xfrm>
          </p:grpSpPr>
          <p:cxnSp>
            <p:nvCxnSpPr>
              <p:cNvPr id="58" name="직선 화살표 연결선 57"/>
              <p:cNvCxnSpPr/>
              <p:nvPr/>
            </p:nvCxnSpPr>
            <p:spPr>
              <a:xfrm flipH="1">
                <a:off x="695459" y="1754146"/>
                <a:ext cx="2" cy="4376198"/>
              </a:xfrm>
              <a:prstGeom prst="straightConnector1">
                <a:avLst/>
              </a:prstGeom>
              <a:ln w="44450">
                <a:solidFill>
                  <a:schemeClr val="tx1">
                    <a:alpha val="60000"/>
                  </a:schemeClr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직선 화살표 연결선 58"/>
              <p:cNvCxnSpPr/>
              <p:nvPr/>
            </p:nvCxnSpPr>
            <p:spPr>
              <a:xfrm flipH="1">
                <a:off x="695461" y="6119610"/>
                <a:ext cx="7299597" cy="0"/>
              </a:xfrm>
              <a:prstGeom prst="straightConnector1">
                <a:avLst/>
              </a:prstGeom>
              <a:ln w="44450">
                <a:solidFill>
                  <a:schemeClr val="tx1">
                    <a:alpha val="60000"/>
                  </a:schemeClr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그룹 43"/>
            <p:cNvGrpSpPr/>
            <p:nvPr/>
          </p:nvGrpSpPr>
          <p:grpSpPr>
            <a:xfrm>
              <a:off x="1487513" y="1849386"/>
              <a:ext cx="5225687" cy="4169907"/>
              <a:chOff x="1727248" y="1846031"/>
              <a:chExt cx="5225687" cy="4169907"/>
            </a:xfrm>
          </p:grpSpPr>
          <p:sp>
            <p:nvSpPr>
              <p:cNvPr id="52" name="자유형 51"/>
              <p:cNvSpPr/>
              <p:nvPr/>
            </p:nvSpPr>
            <p:spPr>
              <a:xfrm>
                <a:off x="2023995" y="2326780"/>
                <a:ext cx="4853323" cy="3689158"/>
              </a:xfrm>
              <a:custGeom>
                <a:avLst/>
                <a:gdLst>
                  <a:gd name="connsiteX0" fmla="*/ 0 w 5576552"/>
                  <a:gd name="connsiteY0" fmla="*/ 3876541 h 3876541"/>
                  <a:gd name="connsiteX1" fmla="*/ 940158 w 5576552"/>
                  <a:gd name="connsiteY1" fmla="*/ 1931831 h 3876541"/>
                  <a:gd name="connsiteX2" fmla="*/ 3193960 w 5576552"/>
                  <a:gd name="connsiteY2" fmla="*/ 553791 h 3876541"/>
                  <a:gd name="connsiteX3" fmla="*/ 3193960 w 5576552"/>
                  <a:gd name="connsiteY3" fmla="*/ 553791 h 3876541"/>
                  <a:gd name="connsiteX4" fmla="*/ 5576552 w 5576552"/>
                  <a:gd name="connsiteY4" fmla="*/ 0 h 3876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76552" h="3876541">
                    <a:moveTo>
                      <a:pt x="0" y="3876541"/>
                    </a:moveTo>
                    <a:cubicBezTo>
                      <a:pt x="203915" y="3181082"/>
                      <a:pt x="407831" y="2485623"/>
                      <a:pt x="940158" y="1931831"/>
                    </a:cubicBezTo>
                    <a:cubicBezTo>
                      <a:pt x="1472485" y="1378039"/>
                      <a:pt x="3193960" y="553791"/>
                      <a:pt x="3193960" y="553791"/>
                    </a:cubicBezTo>
                    <a:lnTo>
                      <a:pt x="3193960" y="553791"/>
                    </a:lnTo>
                    <a:lnTo>
                      <a:pt x="5576552" y="0"/>
                    </a:lnTo>
                  </a:path>
                </a:pathLst>
              </a:custGeom>
              <a:noFill/>
              <a:ln w="25400">
                <a:solidFill>
                  <a:schemeClr val="accent1">
                    <a:shade val="50000"/>
                    <a:alpha val="8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모서리가 둥근 직사각형 52"/>
              <p:cNvSpPr/>
              <p:nvPr/>
            </p:nvSpPr>
            <p:spPr>
              <a:xfrm>
                <a:off x="1727248" y="4836018"/>
                <a:ext cx="1106589" cy="663953"/>
              </a:xfrm>
              <a:prstGeom prst="roundRect">
                <a:avLst/>
              </a:prstGeom>
              <a:solidFill>
                <a:srgbClr val="FFCC66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</a:t>
                </a:r>
                <a:r>
                  <a:rPr lang="ko-KR" altLang="en-US" b="1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단계</a:t>
                </a:r>
                <a:endParaRPr lang="ko-KR" altLang="en-US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4" name="모서리가 둥근 직사각형 53"/>
              <p:cNvSpPr/>
              <p:nvPr/>
            </p:nvSpPr>
            <p:spPr>
              <a:xfrm>
                <a:off x="2714179" y="3662411"/>
                <a:ext cx="1106589" cy="663953"/>
              </a:xfrm>
              <a:prstGeom prst="roundRect">
                <a:avLst/>
              </a:prstGeom>
              <a:solidFill>
                <a:srgbClr val="FF9966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</a:t>
                </a:r>
                <a:r>
                  <a:rPr lang="ko-KR" altLang="en-US" b="1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단계</a:t>
                </a:r>
                <a:endParaRPr lang="ko-KR" altLang="en-US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6" name="모서리가 둥근 직사각형 55"/>
              <p:cNvSpPr/>
              <p:nvPr/>
            </p:nvSpPr>
            <p:spPr>
              <a:xfrm>
                <a:off x="4147672" y="2533227"/>
                <a:ext cx="1106589" cy="663953"/>
              </a:xfrm>
              <a:prstGeom prst="roundRect">
                <a:avLst/>
              </a:prstGeom>
              <a:solidFill>
                <a:srgbClr val="FF9933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</a:t>
                </a:r>
                <a:r>
                  <a:rPr lang="ko-KR" altLang="en-US" b="1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단계</a:t>
                </a:r>
                <a:endParaRPr lang="ko-KR" altLang="en-US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7" name="모서리가 둥근 직사각형 56"/>
              <p:cNvSpPr/>
              <p:nvPr/>
            </p:nvSpPr>
            <p:spPr>
              <a:xfrm>
                <a:off x="5846346" y="1846031"/>
                <a:ext cx="1106589" cy="663953"/>
              </a:xfrm>
              <a:prstGeom prst="roundRect">
                <a:avLst/>
              </a:prstGeom>
              <a:solidFill>
                <a:srgbClr val="FF660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</a:t>
                </a:r>
                <a:r>
                  <a:rPr lang="ko-KR" altLang="en-US" b="1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단계</a:t>
                </a:r>
                <a:endParaRPr lang="ko-KR" altLang="en-US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45" name="그룹 44"/>
            <p:cNvGrpSpPr/>
            <p:nvPr/>
          </p:nvGrpSpPr>
          <p:grpSpPr>
            <a:xfrm>
              <a:off x="513222" y="1094973"/>
              <a:ext cx="638921" cy="5306096"/>
              <a:chOff x="672474" y="1191296"/>
              <a:chExt cx="638921" cy="5306096"/>
            </a:xfrm>
          </p:grpSpPr>
          <p:sp>
            <p:nvSpPr>
              <p:cNvPr id="49" name="TextBox 48"/>
              <p:cNvSpPr txBox="1"/>
              <p:nvPr/>
            </p:nvSpPr>
            <p:spPr>
              <a:xfrm rot="16200000">
                <a:off x="-1830532" y="3694303"/>
                <a:ext cx="5306095" cy="3000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2000" dirty="0" smtClean="0">
                    <a:solidFill>
                      <a:srgbClr val="E7E6E6">
                        <a:lumMod val="2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anose="02030600000101010101" pitchFamily="18" charset="-127"/>
                    <a:ea typeface="HY울릉도M" panose="02030600000101010101" pitchFamily="18" charset="-127"/>
                  </a:rPr>
                  <a:t>Participation</a:t>
                </a:r>
                <a:endParaRPr lang="ko-KR" altLang="en-US" sz="2000" dirty="0">
                  <a:solidFill>
                    <a:srgbClr val="E7E6E6">
                      <a:lumMod val="2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M" panose="02030600000101010101" pitchFamily="18" charset="-127"/>
                  <a:ea typeface="HY울릉도M" panose="02030600000101010101" pitchFamily="18" charset="-127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 rot="16200000">
                <a:off x="-1468611" y="3717386"/>
                <a:ext cx="530609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600" dirty="0" smtClean="0">
                    <a:solidFill>
                      <a:srgbClr val="E7E6E6">
                        <a:lumMod val="2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anose="02030600000101010101" pitchFamily="18" charset="-127"/>
                    <a:ea typeface="HY울릉도M" panose="02030600000101010101" pitchFamily="18" charset="-127"/>
                  </a:rPr>
                  <a:t>(</a:t>
                </a:r>
                <a:r>
                  <a:rPr lang="en-US" altLang="ko-KR" sz="1600" dirty="0" err="1" smtClean="0">
                    <a:solidFill>
                      <a:srgbClr val="E7E6E6">
                        <a:lumMod val="2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anose="02030600000101010101" pitchFamily="18" charset="-127"/>
                    <a:ea typeface="HY울릉도M" panose="02030600000101010101" pitchFamily="18" charset="-127"/>
                  </a:rPr>
                  <a:t>Intergrating</a:t>
                </a:r>
                <a:r>
                  <a:rPr lang="en-US" altLang="ko-KR" sz="1600" dirty="0" smtClean="0">
                    <a:solidFill>
                      <a:srgbClr val="E7E6E6">
                        <a:lumMod val="2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anose="02030600000101010101" pitchFamily="18" charset="-127"/>
                    <a:ea typeface="HY울릉도M" panose="02030600000101010101" pitchFamily="18" charset="-127"/>
                  </a:rPr>
                  <a:t>)</a:t>
                </a:r>
                <a:endParaRPr lang="ko-KR" altLang="en-US" sz="1600" dirty="0">
                  <a:solidFill>
                    <a:srgbClr val="E7E6E6">
                      <a:lumMod val="2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M" panose="02030600000101010101" pitchFamily="18" charset="-127"/>
                  <a:ea typeface="HY울릉도M" panose="02030600000101010101" pitchFamily="18" charset="-127"/>
                </a:endParaRPr>
              </a:p>
            </p:txBody>
          </p:sp>
        </p:grpSp>
        <p:grpSp>
          <p:nvGrpSpPr>
            <p:cNvPr id="46" name="그룹 45"/>
            <p:cNvGrpSpPr/>
            <p:nvPr/>
          </p:nvGrpSpPr>
          <p:grpSpPr>
            <a:xfrm>
              <a:off x="2288584" y="6065738"/>
              <a:ext cx="5306095" cy="658997"/>
              <a:chOff x="2134036" y="6271802"/>
              <a:chExt cx="5306095" cy="658997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2134036" y="6271802"/>
                <a:ext cx="530609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2000" dirty="0" smtClean="0"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anose="02030600000101010101" pitchFamily="18" charset="-127"/>
                    <a:ea typeface="HY울릉도M" panose="02030600000101010101" pitchFamily="18" charset="-127"/>
                  </a:rPr>
                  <a:t>Value Creation</a:t>
                </a:r>
                <a:endParaRPr lang="ko-KR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M" panose="02030600000101010101" pitchFamily="18" charset="-127"/>
                  <a:ea typeface="HY울릉도M" panose="02030600000101010101" pitchFamily="18" charset="-127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2134036" y="6592245"/>
                <a:ext cx="530609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600" dirty="0" smtClean="0"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anose="02030600000101010101" pitchFamily="18" charset="-127"/>
                    <a:ea typeface="HY울릉도M" panose="02030600000101010101" pitchFamily="18" charset="-127"/>
                  </a:rPr>
                  <a:t>(Upgrading)</a:t>
                </a:r>
                <a:endParaRPr lang="ko-KR" altLang="en-US" sz="1600" dirty="0">
                  <a:solidFill>
                    <a:prstClr val="black">
                      <a:lumMod val="85000"/>
                      <a:lumOff val="15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M" panose="02030600000101010101" pitchFamily="18" charset="-127"/>
                  <a:ea typeface="HY울릉도M" panose="02030600000101010101" pitchFamily="18" charset="-127"/>
                </a:endParaRPr>
              </a:p>
            </p:txBody>
          </p:sp>
        </p:grpSp>
      </p:grpSp>
      <p:grpSp>
        <p:nvGrpSpPr>
          <p:cNvPr id="2" name="그룹 1"/>
          <p:cNvGrpSpPr/>
          <p:nvPr/>
        </p:nvGrpSpPr>
        <p:grpSpPr>
          <a:xfrm>
            <a:off x="0" y="0"/>
            <a:ext cx="12192000" cy="1628800"/>
            <a:chOff x="0" y="0"/>
            <a:chExt cx="9144000" cy="1628800"/>
          </a:xfrm>
        </p:grpSpPr>
        <p:grpSp>
          <p:nvGrpSpPr>
            <p:cNvPr id="27" name="그룹 26"/>
            <p:cNvGrpSpPr/>
            <p:nvPr/>
          </p:nvGrpSpPr>
          <p:grpSpPr>
            <a:xfrm>
              <a:off x="0" y="0"/>
              <a:ext cx="9144000" cy="1628800"/>
              <a:chOff x="0" y="0"/>
              <a:chExt cx="9144000" cy="1628800"/>
            </a:xfrm>
          </p:grpSpPr>
          <p:sp>
            <p:nvSpPr>
              <p:cNvPr id="28" name="제목 1"/>
              <p:cNvSpPr txBox="1">
                <a:spLocks/>
              </p:cNvSpPr>
              <p:nvPr/>
            </p:nvSpPr>
            <p:spPr>
              <a:xfrm>
                <a:off x="1439144" y="0"/>
                <a:ext cx="7704856" cy="445442"/>
              </a:xfrm>
              <a:prstGeom prst="rect">
                <a:avLst/>
              </a:prstGeom>
              <a:effectLst>
                <a:outerShdw blurRad="177800" dist="25400" dir="2700000" sx="103000" sy="103000" algn="ctr" rotWithShape="0">
                  <a:schemeClr val="tx1">
                    <a:alpha val="20000"/>
                  </a:schemeClr>
                </a:outerShdw>
              </a:effectLst>
            </p:spPr>
            <p:txBody>
              <a:bodyPr vert="horz" lIns="91440" tIns="45720" rIns="91440" bIns="45720" rtlCol="0" anchor="ctr">
                <a:normAutofit fontScale="97500"/>
              </a:bodyPr>
              <a:lstStyle>
                <a:lvl1pPr algn="ctr" defTabSz="914400" rtl="0" eaLnBrk="1" latinLnBrk="1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r" fontAlgn="base" latinLnBrk="0"/>
                <a:r>
                  <a:rPr lang="en-US" altLang="ko-KR" sz="1400" b="1" dirty="0" smtClean="0">
                    <a:solidFill>
                      <a:schemeClr val="tx2">
                        <a:lumMod val="50000"/>
                      </a:schemeClr>
                    </a:solidFill>
                    <a:latin typeface="나눔고딕 ExtraBold" pitchFamily="50" charset="-127"/>
                    <a:ea typeface="나눔고딕 ExtraBold" pitchFamily="50" charset="-127"/>
                  </a:rPr>
                  <a:t>Ⅰ.</a:t>
                </a:r>
                <a:r>
                  <a:rPr lang="ko-KR" altLang="en-US" sz="1400" b="1" dirty="0" smtClean="0">
                    <a:solidFill>
                      <a:schemeClr val="tx2">
                        <a:lumMod val="50000"/>
                      </a:schemeClr>
                    </a:solidFill>
                    <a:latin typeface="나눔고딕 ExtraBold" pitchFamily="50" charset="-127"/>
                    <a:ea typeface="나눔고딕 ExtraBold" pitchFamily="50" charset="-127"/>
                  </a:rPr>
                  <a:t>연구의 개요와 기본모델</a:t>
                </a:r>
                <a:endParaRPr lang="en-US" altLang="ko-KR" sz="1400" b="1" dirty="0">
                  <a:solidFill>
                    <a:schemeClr val="tx2">
                      <a:lumMod val="75000"/>
                    </a:schemeClr>
                  </a:solidFill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29" name="직사각형 28"/>
              <p:cNvSpPr/>
              <p:nvPr/>
            </p:nvSpPr>
            <p:spPr>
              <a:xfrm>
                <a:off x="63500" y="0"/>
                <a:ext cx="179512" cy="692696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직사각형 32"/>
              <p:cNvSpPr/>
              <p:nvPr/>
            </p:nvSpPr>
            <p:spPr>
              <a:xfrm>
                <a:off x="0" y="0"/>
                <a:ext cx="179512" cy="69269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직사각형 34"/>
              <p:cNvSpPr/>
              <p:nvPr/>
            </p:nvSpPr>
            <p:spPr>
              <a:xfrm>
                <a:off x="0" y="980728"/>
                <a:ext cx="9144000" cy="648072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ko-KR" altLang="en-US" sz="16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아메리카노L" pitchFamily="18" charset="-127"/>
                  <a:ea typeface="a아메리카노L" pitchFamily="18" charset="-127"/>
                </a:endParaRPr>
              </a:p>
            </p:txBody>
          </p:sp>
        </p:grpSp>
        <p:sp>
          <p:nvSpPr>
            <p:cNvPr id="62" name="직사각형 61"/>
            <p:cNvSpPr/>
            <p:nvPr/>
          </p:nvSpPr>
          <p:spPr>
            <a:xfrm>
              <a:off x="251520" y="1124744"/>
              <a:ext cx="835292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/>
              <a:r>
                <a:rPr lang="en-US" altLang="ko-KR" b="1" dirty="0">
                  <a:solidFill>
                    <a:srgbClr val="FFFF00"/>
                  </a:solidFill>
                  <a:latin typeface="나눔고딕 ExtraBold" pitchFamily="50" charset="-127"/>
                  <a:ea typeface="나눔고딕 ExtraBold" pitchFamily="50" charset="-127"/>
                </a:rPr>
                <a:t>1</a:t>
              </a:r>
              <a:r>
                <a:rPr lang="en-US" altLang="ko-KR" b="1" dirty="0" smtClean="0">
                  <a:solidFill>
                    <a:srgbClr val="FFFF00"/>
                  </a:solidFill>
                  <a:latin typeface="나눔고딕 ExtraBold" pitchFamily="50" charset="-127"/>
                  <a:ea typeface="나눔고딕 ExtraBold" pitchFamily="50" charset="-127"/>
                </a:rPr>
                <a:t>-4. </a:t>
              </a:r>
              <a:r>
                <a:rPr lang="en-US" altLang="ko-KR" b="1" dirty="0">
                  <a:solidFill>
                    <a:srgbClr val="FFFF00"/>
                  </a:solidFill>
                  <a:latin typeface="나눔고딕 ExtraBold" pitchFamily="50" charset="-127"/>
                  <a:ea typeface="나눔고딕 ExtraBold" pitchFamily="50" charset="-127"/>
                </a:rPr>
                <a:t>GVC </a:t>
              </a:r>
              <a:r>
                <a:rPr lang="ko-KR" altLang="en-US" b="1" dirty="0">
                  <a:solidFill>
                    <a:srgbClr val="FFFF00"/>
                  </a:solidFill>
                  <a:latin typeface="나눔고딕 ExtraBold" pitchFamily="50" charset="-127"/>
                  <a:ea typeface="나눔고딕 ExtraBold" pitchFamily="50" charset="-127"/>
                </a:rPr>
                <a:t>발전단계 모형</a:t>
              </a:r>
            </a:p>
          </p:txBody>
        </p:sp>
      </p:grp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2290A-DFB2-4183-B7FB-A9E9D6D70C7C}" type="slidenum">
              <a:rPr lang="ko-KR" altLang="en-US" smtClean="0"/>
              <a:pPr/>
              <a:t>27</a:t>
            </a:fld>
            <a:endParaRPr lang="ko-KR" altLang="en-US"/>
          </a:p>
        </p:txBody>
      </p:sp>
      <p:sp>
        <p:nvSpPr>
          <p:cNvPr id="31" name="제목 1"/>
          <p:cNvSpPr txBox="1">
            <a:spLocks/>
          </p:cNvSpPr>
          <p:nvPr/>
        </p:nvSpPr>
        <p:spPr bwMode="auto">
          <a:xfrm>
            <a:off x="431370" y="116632"/>
            <a:ext cx="8961772" cy="56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77800" dist="25400" dir="2700000" sx="103000" sy="103000" algn="ctr" rotWithShape="0">
              <a:schemeClr val="tx1">
                <a:alpha val="2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>
              <a:buFont typeface="+mj-lt"/>
              <a:buNone/>
              <a:defRPr/>
            </a:pPr>
            <a:r>
              <a:rPr lang="en-US" altLang="ko-KR" sz="3000" b="1" dirty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1</a:t>
            </a:r>
            <a:r>
              <a:rPr lang="en-US" altLang="ko-KR" sz="30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30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연구의 기본모델 </a:t>
            </a:r>
            <a:r>
              <a:rPr lang="en-US" altLang="ko-KR" sz="24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: GVC </a:t>
            </a:r>
            <a:r>
              <a:rPr lang="ko-KR" altLang="en-US" sz="24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발전단계 모형</a:t>
            </a:r>
          </a:p>
        </p:txBody>
      </p:sp>
    </p:spTree>
    <p:extLst>
      <p:ext uri="{BB962C8B-B14F-4D97-AF65-F5344CB8AC3E}">
        <p14:creationId xmlns:p14="http://schemas.microsoft.com/office/powerpoint/2010/main" xmlns="" val="184640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그룹 17"/>
          <p:cNvGrpSpPr/>
          <p:nvPr/>
        </p:nvGrpSpPr>
        <p:grpSpPr>
          <a:xfrm>
            <a:off x="520797" y="1737643"/>
            <a:ext cx="10969024" cy="4857150"/>
            <a:chOff x="236050" y="1892191"/>
            <a:chExt cx="8226768" cy="4857150"/>
          </a:xfrm>
        </p:grpSpPr>
        <p:grpSp>
          <p:nvGrpSpPr>
            <p:cNvPr id="2" name="그룹 1"/>
            <p:cNvGrpSpPr/>
            <p:nvPr/>
          </p:nvGrpSpPr>
          <p:grpSpPr>
            <a:xfrm>
              <a:off x="236050" y="2796503"/>
              <a:ext cx="867226" cy="2992011"/>
              <a:chOff x="144885" y="2419280"/>
              <a:chExt cx="1106590" cy="3817840"/>
            </a:xfrm>
          </p:grpSpPr>
          <p:sp>
            <p:nvSpPr>
              <p:cNvPr id="31" name="모서리가 둥근 직사각형 30"/>
              <p:cNvSpPr/>
              <p:nvPr/>
            </p:nvSpPr>
            <p:spPr>
              <a:xfrm>
                <a:off x="144886" y="5573167"/>
                <a:ext cx="1106589" cy="663953"/>
              </a:xfrm>
              <a:prstGeom prst="roundRect">
                <a:avLst/>
              </a:prstGeom>
              <a:solidFill>
                <a:srgbClr val="FFCC66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</a:t>
                </a:r>
                <a:r>
                  <a:rPr lang="ko-KR" altLang="en-US" b="1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단계</a:t>
                </a:r>
                <a:endParaRPr lang="ko-KR" altLang="en-US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2" name="모서리가 둥근 직사각형 31"/>
              <p:cNvSpPr/>
              <p:nvPr/>
            </p:nvSpPr>
            <p:spPr>
              <a:xfrm>
                <a:off x="144885" y="4513642"/>
                <a:ext cx="1106589" cy="663953"/>
              </a:xfrm>
              <a:prstGeom prst="roundRect">
                <a:avLst/>
              </a:prstGeom>
              <a:solidFill>
                <a:srgbClr val="FF9966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</a:t>
                </a:r>
                <a:r>
                  <a:rPr lang="ko-KR" altLang="en-US" b="1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단계</a:t>
                </a:r>
                <a:endParaRPr lang="ko-KR" altLang="en-US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3" name="모서리가 둥근 직사각형 32"/>
              <p:cNvSpPr/>
              <p:nvPr/>
            </p:nvSpPr>
            <p:spPr>
              <a:xfrm>
                <a:off x="144885" y="3467369"/>
                <a:ext cx="1106589" cy="663953"/>
              </a:xfrm>
              <a:prstGeom prst="roundRect">
                <a:avLst/>
              </a:prstGeom>
              <a:solidFill>
                <a:srgbClr val="FF9933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</a:t>
                </a:r>
                <a:r>
                  <a:rPr lang="ko-KR" altLang="en-US" b="1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단계</a:t>
                </a:r>
                <a:endParaRPr lang="ko-KR" altLang="en-US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4" name="모서리가 둥근 직사각형 33"/>
              <p:cNvSpPr/>
              <p:nvPr/>
            </p:nvSpPr>
            <p:spPr>
              <a:xfrm>
                <a:off x="144885" y="2419280"/>
                <a:ext cx="1106589" cy="663953"/>
              </a:xfrm>
              <a:prstGeom prst="roundRect">
                <a:avLst/>
              </a:prstGeom>
              <a:solidFill>
                <a:srgbClr val="FF660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</a:t>
                </a:r>
                <a:r>
                  <a:rPr lang="ko-KR" altLang="en-US" b="1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단계</a:t>
                </a:r>
                <a:endParaRPr lang="ko-KR" altLang="en-US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4" name="그룹 13"/>
            <p:cNvGrpSpPr/>
            <p:nvPr/>
          </p:nvGrpSpPr>
          <p:grpSpPr>
            <a:xfrm>
              <a:off x="1296404" y="1892191"/>
              <a:ext cx="7166414" cy="4169783"/>
              <a:chOff x="1011671" y="1959379"/>
              <a:chExt cx="7166414" cy="4169783"/>
            </a:xfrm>
          </p:grpSpPr>
          <p:cxnSp>
            <p:nvCxnSpPr>
              <p:cNvPr id="30" name="직선 화살표 연결선 29"/>
              <p:cNvCxnSpPr/>
              <p:nvPr/>
            </p:nvCxnSpPr>
            <p:spPr>
              <a:xfrm flipH="1">
                <a:off x="1011672" y="6097380"/>
                <a:ext cx="7166413" cy="14981"/>
              </a:xfrm>
              <a:prstGeom prst="straightConnector1">
                <a:avLst/>
              </a:prstGeom>
              <a:ln w="44450">
                <a:solidFill>
                  <a:schemeClr val="tx1">
                    <a:alpha val="60000"/>
                  </a:schemeClr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직선 화살표 연결선 28"/>
              <p:cNvCxnSpPr/>
              <p:nvPr/>
            </p:nvCxnSpPr>
            <p:spPr>
              <a:xfrm flipH="1">
                <a:off x="1011671" y="1959379"/>
                <a:ext cx="1" cy="4169783"/>
              </a:xfrm>
              <a:prstGeom prst="straightConnector1">
                <a:avLst/>
              </a:prstGeom>
              <a:ln w="44450">
                <a:solidFill>
                  <a:schemeClr val="tx1">
                    <a:alpha val="60000"/>
                  </a:schemeClr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1" name="그룹 80"/>
              <p:cNvGrpSpPr/>
              <p:nvPr/>
            </p:nvGrpSpPr>
            <p:grpSpPr>
              <a:xfrm>
                <a:off x="1395582" y="2247779"/>
                <a:ext cx="1453181" cy="3832800"/>
                <a:chOff x="2029641" y="1687132"/>
                <a:chExt cx="2959704" cy="4312195"/>
              </a:xfrm>
            </p:grpSpPr>
            <p:sp>
              <p:nvSpPr>
                <p:cNvPr id="83" name="직사각형 82"/>
                <p:cNvSpPr/>
                <p:nvPr/>
              </p:nvSpPr>
              <p:spPr>
                <a:xfrm>
                  <a:off x="2331077" y="2611963"/>
                  <a:ext cx="2356833" cy="3387364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4" name="이등변 삼각형 83"/>
                <p:cNvSpPr/>
                <p:nvPr/>
              </p:nvSpPr>
              <p:spPr>
                <a:xfrm>
                  <a:off x="2029641" y="1687132"/>
                  <a:ext cx="2959704" cy="1091301"/>
                </a:xfrm>
                <a:prstGeom prst="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직사각형 84"/>
                <p:cNvSpPr/>
                <p:nvPr/>
              </p:nvSpPr>
              <p:spPr>
                <a:xfrm>
                  <a:off x="2331076" y="5125792"/>
                  <a:ext cx="2356833" cy="87353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 latinLnBrk="0"/>
                  <a:r>
                    <a:rPr lang="ko-KR" altLang="en-US" sz="11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저임금 노동자 </a:t>
                  </a:r>
                  <a:r>
                    <a:rPr lang="ko-KR" altLang="en-US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보유</a:t>
                  </a:r>
                  <a:endParaRPr lang="ko-KR" altLang="en-US" sz="1100" b="1" kern="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6" name="직사각형 85"/>
                <p:cNvSpPr/>
                <p:nvPr/>
              </p:nvSpPr>
              <p:spPr>
                <a:xfrm>
                  <a:off x="2331075" y="4063203"/>
                  <a:ext cx="2356834" cy="106258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sz="11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저임금 반숙련</a:t>
                  </a:r>
                  <a:endParaRPr lang="en-US" altLang="ko-KR" sz="1100" b="1" kern="0" dirty="0">
                    <a:solidFill>
                      <a:srgbClr val="000000"/>
                    </a:solidFill>
                    <a:ea typeface="함초롬바탕" panose="02030504000101010101" pitchFamily="18" charset="-127"/>
                  </a:endParaRPr>
                </a:p>
                <a:p>
                  <a:pPr algn="ctr"/>
                  <a:r>
                    <a:rPr lang="ko-KR" altLang="en-US" sz="11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노동자 </a:t>
                  </a:r>
                  <a:r>
                    <a:rPr lang="ko-KR" altLang="en-US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보유</a:t>
                  </a:r>
                  <a:endParaRPr lang="ko-KR" altLang="en-US" sz="1100" b="1" kern="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7" name="직사각형 86"/>
                <p:cNvSpPr/>
                <p:nvPr/>
              </p:nvSpPr>
              <p:spPr>
                <a:xfrm>
                  <a:off x="2331075" y="3080279"/>
                  <a:ext cx="2356834" cy="982924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저임금</a:t>
                  </a:r>
                  <a:endParaRPr lang="en-US" altLang="ko-KR" sz="1100" b="1" kern="0" dirty="0" smtClean="0">
                    <a:solidFill>
                      <a:srgbClr val="000000"/>
                    </a:solidFill>
                    <a:ea typeface="함초롬바탕" panose="02030504000101010101" pitchFamily="18" charset="-127"/>
                  </a:endParaRPr>
                </a:p>
                <a:p>
                  <a:pPr algn="ctr"/>
                  <a:r>
                    <a:rPr lang="ko-KR" altLang="en-US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기술인력의</a:t>
                  </a:r>
                  <a:endParaRPr lang="en-US" altLang="ko-KR" sz="1100" b="1" kern="0" dirty="0">
                    <a:solidFill>
                      <a:srgbClr val="000000"/>
                    </a:solidFill>
                    <a:ea typeface="함초롬바탕" panose="02030504000101010101" pitchFamily="18" charset="-127"/>
                  </a:endParaRPr>
                </a:p>
                <a:p>
                  <a:pPr algn="ctr"/>
                  <a:r>
                    <a:rPr lang="ko-KR" altLang="en-US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보유</a:t>
                  </a:r>
                  <a:endParaRPr lang="ko-KR" altLang="en-US" sz="1100" b="1" kern="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14" name="그룹 113"/>
              <p:cNvGrpSpPr/>
              <p:nvPr/>
            </p:nvGrpSpPr>
            <p:grpSpPr>
              <a:xfrm>
                <a:off x="3087018" y="2247779"/>
                <a:ext cx="1453181" cy="3832800"/>
                <a:chOff x="2029641" y="1687132"/>
                <a:chExt cx="2959704" cy="4312195"/>
              </a:xfrm>
            </p:grpSpPr>
            <p:sp>
              <p:nvSpPr>
                <p:cNvPr id="115" name="직사각형 114"/>
                <p:cNvSpPr/>
                <p:nvPr/>
              </p:nvSpPr>
              <p:spPr>
                <a:xfrm>
                  <a:off x="2331077" y="2611963"/>
                  <a:ext cx="2356833" cy="3387364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이등변 삼각형 115"/>
                <p:cNvSpPr/>
                <p:nvPr/>
              </p:nvSpPr>
              <p:spPr>
                <a:xfrm>
                  <a:off x="2029641" y="1687132"/>
                  <a:ext cx="2959704" cy="1091301"/>
                </a:xfrm>
                <a:prstGeom prst="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" name="직사각형 116"/>
                <p:cNvSpPr/>
                <p:nvPr/>
              </p:nvSpPr>
              <p:spPr>
                <a:xfrm>
                  <a:off x="2331076" y="5125792"/>
                  <a:ext cx="2356833" cy="87353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sz="11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국내에 전후방</a:t>
                  </a:r>
                  <a:endParaRPr lang="en-US" altLang="ko-KR" sz="1100" b="1" kern="0" dirty="0">
                    <a:solidFill>
                      <a:srgbClr val="000000"/>
                    </a:solidFill>
                    <a:ea typeface="함초롬바탕" panose="02030504000101010101" pitchFamily="18" charset="-127"/>
                  </a:endParaRPr>
                </a:p>
                <a:p>
                  <a:pPr algn="ctr"/>
                  <a:r>
                    <a:rPr lang="ko-KR" altLang="en-US" sz="11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협력 </a:t>
                  </a:r>
                  <a:r>
                    <a:rPr lang="ko-KR" altLang="en-US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회사의</a:t>
                  </a:r>
                  <a:endParaRPr lang="en-US" altLang="ko-KR" sz="1100" b="1" kern="0" dirty="0" smtClean="0">
                    <a:solidFill>
                      <a:srgbClr val="000000"/>
                    </a:solidFill>
                    <a:ea typeface="함초롬바탕" panose="02030504000101010101" pitchFamily="18" charset="-127"/>
                  </a:endParaRPr>
                </a:p>
                <a:p>
                  <a:pPr algn="ctr"/>
                  <a:r>
                    <a:rPr lang="ko-KR" altLang="en-US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존재</a:t>
                  </a:r>
                  <a:endParaRPr lang="ko-KR" altLang="en-US" sz="1100" b="1" kern="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8" name="직사각형 117"/>
                <p:cNvSpPr/>
                <p:nvPr/>
              </p:nvSpPr>
              <p:spPr>
                <a:xfrm>
                  <a:off x="2331075" y="4063203"/>
                  <a:ext cx="2356834" cy="106258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sz="1100" b="1" kern="0" dirty="0" err="1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파트너십</a:t>
                  </a:r>
                  <a:r>
                    <a:rPr lang="ko-KR" altLang="en-US" sz="11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 형성 </a:t>
                  </a:r>
                  <a:r>
                    <a:rPr lang="ko-KR" altLang="en-US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가능한</a:t>
                  </a:r>
                  <a:r>
                    <a:rPr lang="en-US" altLang="ko-KR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 </a:t>
                  </a:r>
                  <a:r>
                    <a:rPr lang="ko-KR" altLang="en-US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국내에 전후방</a:t>
                  </a:r>
                  <a:r>
                    <a:rPr lang="en-US" altLang="ko-KR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 </a:t>
                  </a:r>
                  <a:r>
                    <a:rPr lang="ko-KR" altLang="en-US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협력</a:t>
                  </a:r>
                  <a:endParaRPr lang="en-US" altLang="ko-KR" sz="1100" b="1" kern="0" dirty="0" smtClean="0">
                    <a:solidFill>
                      <a:srgbClr val="000000"/>
                    </a:solidFill>
                    <a:ea typeface="함초롬바탕" panose="02030504000101010101" pitchFamily="18" charset="-127"/>
                  </a:endParaRPr>
                </a:p>
                <a:p>
                  <a:pPr algn="ctr"/>
                  <a:r>
                    <a:rPr lang="ko-KR" altLang="en-US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회사의 존재</a:t>
                  </a:r>
                  <a:endParaRPr lang="ko-KR" altLang="en-US" sz="1100" b="1" kern="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9" name="직사각형 118"/>
                <p:cNvSpPr/>
                <p:nvPr/>
              </p:nvSpPr>
              <p:spPr>
                <a:xfrm>
                  <a:off x="2331075" y="3080279"/>
                  <a:ext cx="2356834" cy="982924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sz="11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독자적 </a:t>
                  </a:r>
                  <a:r>
                    <a:rPr lang="en-US" altLang="ko-KR" sz="1100" b="1" kern="0" dirty="0">
                      <a:solidFill>
                        <a:srgbClr val="000000"/>
                      </a:solidFill>
                      <a:latin typeface="함초롬바탕" panose="02030504000101010101" pitchFamily="18" charset="-127"/>
                    </a:rPr>
                    <a:t>GVC</a:t>
                  </a:r>
                  <a:r>
                    <a:rPr lang="ko-KR" altLang="en-US" sz="11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를 형성하고 있는 국내 </a:t>
                  </a:r>
                  <a:r>
                    <a:rPr lang="ko-KR" altLang="en-US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기업의</a:t>
                  </a:r>
                  <a:endParaRPr lang="en-US" altLang="ko-KR" sz="1100" b="1" kern="0" dirty="0" smtClean="0">
                    <a:solidFill>
                      <a:srgbClr val="000000"/>
                    </a:solidFill>
                    <a:ea typeface="함초롬바탕" panose="02030504000101010101" pitchFamily="18" charset="-127"/>
                  </a:endParaRPr>
                </a:p>
                <a:p>
                  <a:pPr algn="ctr"/>
                  <a:r>
                    <a:rPr lang="ko-KR" altLang="en-US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존재</a:t>
                  </a:r>
                  <a:endParaRPr lang="ko-KR" altLang="en-US" sz="1100" b="1" kern="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20" name="그룹 119"/>
              <p:cNvGrpSpPr/>
              <p:nvPr/>
            </p:nvGrpSpPr>
            <p:grpSpPr>
              <a:xfrm>
                <a:off x="4772340" y="2247779"/>
                <a:ext cx="1453181" cy="3832800"/>
                <a:chOff x="2029641" y="1687132"/>
                <a:chExt cx="2959704" cy="4312195"/>
              </a:xfrm>
            </p:grpSpPr>
            <p:sp>
              <p:nvSpPr>
                <p:cNvPr id="121" name="직사각형 120"/>
                <p:cNvSpPr/>
                <p:nvPr/>
              </p:nvSpPr>
              <p:spPr>
                <a:xfrm>
                  <a:off x="2331077" y="2611963"/>
                  <a:ext cx="2356833" cy="3387364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2" name="이등변 삼각형 121"/>
                <p:cNvSpPr/>
                <p:nvPr/>
              </p:nvSpPr>
              <p:spPr>
                <a:xfrm>
                  <a:off x="2029641" y="1687132"/>
                  <a:ext cx="2959704" cy="1091301"/>
                </a:xfrm>
                <a:prstGeom prst="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3" name="직사각형 122"/>
                <p:cNvSpPr/>
                <p:nvPr/>
              </p:nvSpPr>
              <p:spPr>
                <a:xfrm>
                  <a:off x="2331076" y="5125792"/>
                  <a:ext cx="2356833" cy="87353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 latinLnBrk="0"/>
                  <a:r>
                    <a:rPr lang="ko-KR" altLang="en-US" sz="11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기본 국내 및 국제 물류 인프라제공</a:t>
                  </a:r>
                  <a:endParaRPr lang="ko-KR" altLang="en-US" sz="1100" b="1" kern="0" dirty="0">
                    <a:solidFill>
                      <a:srgbClr val="000000"/>
                    </a:solidFill>
                  </a:endParaRPr>
                </a:p>
                <a:p>
                  <a:pPr algn="ctr" fontAlgn="base" latinLnBrk="0"/>
                  <a:r>
                    <a:rPr lang="en-US" altLang="ko-KR" sz="1100" b="1" kern="0" dirty="0">
                      <a:solidFill>
                        <a:srgbClr val="000000"/>
                      </a:solidFill>
                      <a:latin typeface="함초롬바탕" panose="02030504000101010101" pitchFamily="18" charset="-127"/>
                    </a:rPr>
                    <a:t>(</a:t>
                  </a:r>
                  <a:r>
                    <a:rPr lang="ko-KR" altLang="en-US" sz="11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항공</a:t>
                  </a:r>
                  <a:r>
                    <a:rPr lang="en-US" altLang="ko-KR" sz="1100" b="1" kern="0" dirty="0">
                      <a:solidFill>
                        <a:srgbClr val="000000"/>
                      </a:solidFill>
                      <a:latin typeface="함초롬바탕" panose="02030504000101010101" pitchFamily="18" charset="-127"/>
                    </a:rPr>
                    <a:t>, </a:t>
                  </a:r>
                  <a:r>
                    <a:rPr lang="ko-KR" altLang="en-US" sz="11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항만 등</a:t>
                  </a:r>
                  <a:r>
                    <a:rPr lang="en-US" altLang="ko-KR" sz="1100" b="1" kern="0" dirty="0" smtClean="0">
                      <a:solidFill>
                        <a:srgbClr val="000000"/>
                      </a:solidFill>
                      <a:latin typeface="함초롬바탕" panose="02030504000101010101" pitchFamily="18" charset="-127"/>
                    </a:rPr>
                    <a:t>)</a:t>
                  </a:r>
                  <a:endParaRPr lang="ko-KR" altLang="en-US" sz="1100" b="1" kern="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4" name="직사각형 123"/>
                <p:cNvSpPr/>
                <p:nvPr/>
              </p:nvSpPr>
              <p:spPr>
                <a:xfrm>
                  <a:off x="2331075" y="4063203"/>
                  <a:ext cx="2356834" cy="106258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 latinLnBrk="0"/>
                  <a:r>
                    <a:rPr lang="ko-KR" altLang="en-US" sz="11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견실한</a:t>
                  </a:r>
                  <a:endParaRPr lang="ko-KR" altLang="en-US" sz="1100" b="1" kern="0" dirty="0">
                    <a:solidFill>
                      <a:srgbClr val="000000"/>
                    </a:solidFill>
                  </a:endParaRPr>
                </a:p>
                <a:p>
                  <a:pPr algn="ctr" fontAlgn="base" latinLnBrk="0"/>
                  <a:r>
                    <a:rPr lang="ko-KR" altLang="en-US" sz="11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기초 인프라 서비스</a:t>
                  </a:r>
                  <a:endParaRPr lang="ko-KR" altLang="en-US" sz="1100" b="1" kern="0" dirty="0">
                    <a:solidFill>
                      <a:srgbClr val="000000"/>
                    </a:solidFill>
                  </a:endParaRPr>
                </a:p>
                <a:p>
                  <a:pPr algn="ctr" fontAlgn="base" latinLnBrk="0"/>
                  <a:r>
                    <a:rPr lang="en-US" altLang="ko-KR" sz="1100" b="1" kern="0" dirty="0">
                      <a:solidFill>
                        <a:srgbClr val="000000"/>
                      </a:solidFill>
                      <a:latin typeface="함초롬바탕" panose="02030504000101010101" pitchFamily="18" charset="-127"/>
                    </a:rPr>
                    <a:t>(</a:t>
                  </a:r>
                  <a:r>
                    <a:rPr lang="ko-KR" altLang="en-US" sz="11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수도</a:t>
                  </a:r>
                  <a:r>
                    <a:rPr lang="en-US" altLang="ko-KR" sz="1100" b="1" kern="0" dirty="0">
                      <a:solidFill>
                        <a:srgbClr val="000000"/>
                      </a:solidFill>
                      <a:latin typeface="함초롬바탕" panose="02030504000101010101" pitchFamily="18" charset="-127"/>
                    </a:rPr>
                    <a:t>, </a:t>
                  </a:r>
                  <a:r>
                    <a:rPr lang="ko-KR" altLang="en-US" sz="11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전기</a:t>
                  </a:r>
                  <a:r>
                    <a:rPr lang="en-US" altLang="ko-KR" sz="11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,</a:t>
                  </a:r>
                  <a:r>
                    <a:rPr lang="ko-KR" altLang="en-US" sz="11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 전자통신 등</a:t>
                  </a:r>
                  <a:r>
                    <a:rPr lang="en-US" altLang="ko-KR" sz="1100" b="1" kern="0" dirty="0" smtClean="0">
                      <a:solidFill>
                        <a:srgbClr val="000000"/>
                      </a:solidFill>
                      <a:latin typeface="함초롬바탕" panose="02030504000101010101" pitchFamily="18" charset="-127"/>
                    </a:rPr>
                    <a:t>)</a:t>
                  </a:r>
                  <a:endParaRPr lang="ko-KR" altLang="en-US" sz="1100" b="1" kern="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5" name="직사각형 124"/>
                <p:cNvSpPr/>
                <p:nvPr/>
              </p:nvSpPr>
              <p:spPr>
                <a:xfrm>
                  <a:off x="2331076" y="3080279"/>
                  <a:ext cx="2356835" cy="98292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600" b="1" kern="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26" name="그룹 125"/>
              <p:cNvGrpSpPr/>
              <p:nvPr/>
            </p:nvGrpSpPr>
            <p:grpSpPr>
              <a:xfrm>
                <a:off x="6452583" y="2247779"/>
                <a:ext cx="1453181" cy="3832800"/>
                <a:chOff x="2029641" y="1687132"/>
                <a:chExt cx="2959704" cy="4312195"/>
              </a:xfrm>
            </p:grpSpPr>
            <p:sp>
              <p:nvSpPr>
                <p:cNvPr id="127" name="직사각형 126"/>
                <p:cNvSpPr/>
                <p:nvPr/>
              </p:nvSpPr>
              <p:spPr>
                <a:xfrm>
                  <a:off x="2331077" y="2611963"/>
                  <a:ext cx="2356833" cy="3387364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8" name="이등변 삼각형 127"/>
                <p:cNvSpPr/>
                <p:nvPr/>
              </p:nvSpPr>
              <p:spPr>
                <a:xfrm>
                  <a:off x="2029641" y="1687132"/>
                  <a:ext cx="2959704" cy="1091301"/>
                </a:xfrm>
                <a:prstGeom prst="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9" name="직사각형 128"/>
                <p:cNvSpPr/>
                <p:nvPr/>
              </p:nvSpPr>
              <p:spPr>
                <a:xfrm>
                  <a:off x="2331076" y="5125792"/>
                  <a:ext cx="2356833" cy="87353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국제투자와</a:t>
                  </a:r>
                  <a:endParaRPr lang="en-US" altLang="ko-KR" sz="1100" b="1" kern="0" dirty="0" smtClean="0">
                    <a:solidFill>
                      <a:srgbClr val="000000"/>
                    </a:solidFill>
                    <a:ea typeface="함초롬바탕" panose="02030504000101010101" pitchFamily="18" charset="-127"/>
                  </a:endParaRPr>
                </a:p>
                <a:p>
                  <a:pPr algn="ctr"/>
                  <a:r>
                    <a:rPr lang="ko-KR" altLang="en-US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무역이</a:t>
                  </a:r>
                  <a:r>
                    <a:rPr lang="en-US" altLang="ko-KR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 </a:t>
                  </a:r>
                  <a:r>
                    <a:rPr lang="ko-KR" altLang="en-US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가능한 </a:t>
                  </a:r>
                  <a:r>
                    <a:rPr lang="ko-KR" altLang="en-US" sz="11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환경 </a:t>
                  </a:r>
                  <a:r>
                    <a:rPr lang="ko-KR" altLang="en-US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존재</a:t>
                  </a:r>
                  <a:endParaRPr lang="ko-KR" altLang="en-US" sz="1100" b="1" kern="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30" name="직사각형 129"/>
                <p:cNvSpPr/>
                <p:nvPr/>
              </p:nvSpPr>
              <p:spPr>
                <a:xfrm>
                  <a:off x="2331075" y="4063203"/>
                  <a:ext cx="2356834" cy="106258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sz="11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수출과 </a:t>
                  </a:r>
                  <a:r>
                    <a:rPr lang="en-US" altLang="ko-KR" sz="1100" b="1" kern="0" dirty="0">
                      <a:solidFill>
                        <a:srgbClr val="000000"/>
                      </a:solidFill>
                      <a:latin typeface="함초롬바탕" panose="02030504000101010101" pitchFamily="18" charset="-127"/>
                    </a:rPr>
                    <a:t>FDI</a:t>
                  </a:r>
                  <a:r>
                    <a:rPr lang="ko-KR" altLang="en-US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에</a:t>
                  </a:r>
                  <a:endParaRPr lang="en-US" altLang="ko-KR" sz="1100" b="1" kern="0" dirty="0" smtClean="0">
                    <a:solidFill>
                      <a:srgbClr val="000000"/>
                    </a:solidFill>
                    <a:ea typeface="함초롬바탕" panose="02030504000101010101" pitchFamily="18" charset="-127"/>
                  </a:endParaRPr>
                </a:p>
                <a:p>
                  <a:pPr algn="ctr"/>
                  <a:r>
                    <a:rPr lang="ko-KR" altLang="en-US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대한</a:t>
                  </a:r>
                  <a:endParaRPr lang="en-US" altLang="ko-KR" sz="1100" b="1" kern="0" dirty="0">
                    <a:solidFill>
                      <a:srgbClr val="000000"/>
                    </a:solidFill>
                    <a:ea typeface="함초롬바탕" panose="02030504000101010101" pitchFamily="18" charset="-127"/>
                  </a:endParaRPr>
                </a:p>
                <a:p>
                  <a:pPr algn="ctr"/>
                  <a:r>
                    <a:rPr lang="ko-KR" altLang="en-US" sz="11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인센티브 </a:t>
                  </a:r>
                  <a:r>
                    <a:rPr lang="ko-KR" altLang="en-US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제공</a:t>
                  </a:r>
                  <a:endParaRPr lang="ko-KR" altLang="en-US" sz="1100" b="1" kern="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31" name="직사각형 130"/>
                <p:cNvSpPr/>
                <p:nvPr/>
              </p:nvSpPr>
              <p:spPr>
                <a:xfrm>
                  <a:off x="2331075" y="3080279"/>
                  <a:ext cx="2356834" cy="982924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sz="11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고부가</a:t>
                  </a:r>
                  <a:r>
                    <a:rPr lang="ko-KR" altLang="en-US" sz="16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 </a:t>
                  </a:r>
                  <a:r>
                    <a:rPr lang="en-US" altLang="ko-KR" sz="1100" b="1" kern="0" dirty="0">
                      <a:solidFill>
                        <a:srgbClr val="000000"/>
                      </a:solidFill>
                      <a:latin typeface="함초롬바탕" panose="02030504000101010101" pitchFamily="18" charset="-127"/>
                    </a:rPr>
                    <a:t>GVC</a:t>
                  </a:r>
                  <a:r>
                    <a:rPr lang="ko-KR" altLang="en-US" sz="11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의 유입을</a:t>
                  </a:r>
                  <a:endParaRPr lang="en-US" altLang="ko-KR" sz="1100" b="1" kern="0" dirty="0">
                    <a:solidFill>
                      <a:srgbClr val="000000"/>
                    </a:solidFill>
                    <a:ea typeface="함초롬바탕" panose="02030504000101010101" pitchFamily="18" charset="-127"/>
                  </a:endParaRPr>
                </a:p>
                <a:p>
                  <a:pPr algn="ctr"/>
                  <a:r>
                    <a:rPr lang="ko-KR" altLang="en-US" sz="1100" b="1" kern="0" dirty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유도하는 </a:t>
                  </a:r>
                  <a:r>
                    <a:rPr lang="ko-KR" altLang="en-US" sz="1100" b="1" kern="0" dirty="0" smtClean="0">
                      <a:solidFill>
                        <a:srgbClr val="000000"/>
                      </a:solidFill>
                      <a:ea typeface="함초롬바탕" panose="02030504000101010101" pitchFamily="18" charset="-127"/>
                    </a:rPr>
                    <a:t>지원</a:t>
                  </a:r>
                  <a:endParaRPr lang="ko-KR" altLang="en-US" sz="1100" b="1" kern="0" dirty="0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17" name="그룹 16"/>
            <p:cNvGrpSpPr/>
            <p:nvPr/>
          </p:nvGrpSpPr>
          <p:grpSpPr>
            <a:xfrm>
              <a:off x="1687103" y="6177878"/>
              <a:ext cx="6500926" cy="571463"/>
              <a:chOff x="-3767521" y="6028175"/>
              <a:chExt cx="11576187" cy="533610"/>
            </a:xfrm>
          </p:grpSpPr>
          <p:grpSp>
            <p:nvGrpSpPr>
              <p:cNvPr id="132" name="그룹 131"/>
              <p:cNvGrpSpPr/>
              <p:nvPr/>
            </p:nvGrpSpPr>
            <p:grpSpPr>
              <a:xfrm>
                <a:off x="2331077" y="6028175"/>
                <a:ext cx="5477589" cy="533610"/>
                <a:chOff x="2331077" y="6028175"/>
                <a:chExt cx="5477589" cy="533610"/>
              </a:xfrm>
            </p:grpSpPr>
            <p:sp>
              <p:nvSpPr>
                <p:cNvPr id="133" name="모서리가 둥근 직사각형 132"/>
                <p:cNvSpPr/>
                <p:nvPr/>
              </p:nvSpPr>
              <p:spPr>
                <a:xfrm>
                  <a:off x="2331077" y="6028175"/>
                  <a:ext cx="2485622" cy="527168"/>
                </a:xfrm>
                <a:prstGeom prst="roundRect">
                  <a:avLst/>
                </a:prstGeom>
                <a:solidFill>
                  <a:schemeClr val="accent6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sz="1600" b="1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인프라</a:t>
                  </a:r>
                  <a:endParaRPr lang="ko-KR" altLang="en-US" sz="1600" b="1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34" name="모서리가 둥근 직사각형 133"/>
                <p:cNvSpPr/>
                <p:nvPr/>
              </p:nvSpPr>
              <p:spPr>
                <a:xfrm>
                  <a:off x="5323044" y="6028176"/>
                  <a:ext cx="2485622" cy="533609"/>
                </a:xfrm>
                <a:prstGeom prst="round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sz="1600" b="1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정부지원</a:t>
                  </a:r>
                  <a:endParaRPr lang="ko-KR" altLang="en-US" sz="1600" b="1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grpSp>
            <p:nvGrpSpPr>
              <p:cNvPr id="135" name="그룹 134"/>
              <p:cNvGrpSpPr/>
              <p:nvPr/>
            </p:nvGrpSpPr>
            <p:grpSpPr>
              <a:xfrm>
                <a:off x="-3767521" y="6028175"/>
                <a:ext cx="5454652" cy="530389"/>
                <a:chOff x="2491615" y="6031395"/>
                <a:chExt cx="5454652" cy="530389"/>
              </a:xfrm>
            </p:grpSpPr>
            <p:sp>
              <p:nvSpPr>
                <p:cNvPr id="136" name="모서리가 둥근 직사각형 135"/>
                <p:cNvSpPr/>
                <p:nvPr/>
              </p:nvSpPr>
              <p:spPr>
                <a:xfrm>
                  <a:off x="2491615" y="6031395"/>
                  <a:ext cx="2485621" cy="523951"/>
                </a:xfrm>
                <a:prstGeom prst="roundRect">
                  <a:avLst/>
                </a:prstGeom>
                <a:solidFill>
                  <a:schemeClr val="accent6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sz="1600" b="1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인력수준</a:t>
                  </a:r>
                  <a:endParaRPr lang="ko-KR" altLang="en-US" sz="1600" b="1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37" name="모서리가 둥근 직사각형 136"/>
                <p:cNvSpPr/>
                <p:nvPr/>
              </p:nvSpPr>
              <p:spPr>
                <a:xfrm>
                  <a:off x="5460645" y="6031396"/>
                  <a:ext cx="2485622" cy="530388"/>
                </a:xfrm>
                <a:prstGeom prst="round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sz="1600" b="1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연관기업</a:t>
                  </a:r>
                  <a:endParaRPr lang="en-US" altLang="ko-KR" sz="1600" b="1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ctr"/>
                  <a:r>
                    <a:rPr lang="ko-KR" altLang="en-US" sz="1600" b="1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경쟁력</a:t>
                  </a:r>
                  <a:endParaRPr lang="ko-KR" altLang="en-US" sz="1600" b="1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</p:grpSp>
      <p:sp>
        <p:nvSpPr>
          <p:cNvPr id="19" name="직사각형 18"/>
          <p:cNvSpPr/>
          <p:nvPr/>
        </p:nvSpPr>
        <p:spPr>
          <a:xfrm>
            <a:off x="2624823" y="2680870"/>
            <a:ext cx="155692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100" b="1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고도의 창조적</a:t>
            </a:r>
            <a:endParaRPr lang="en-US" altLang="ko-KR" sz="1100" b="1" kern="0" dirty="0">
              <a:solidFill>
                <a:srgbClr val="000000"/>
              </a:solidFill>
              <a:ea typeface="함초롬바탕" panose="02030504000101010101" pitchFamily="18" charset="-127"/>
            </a:endParaRPr>
          </a:p>
          <a:p>
            <a:pPr algn="ctr"/>
            <a:r>
              <a:rPr lang="ko-KR" altLang="en-US" sz="1100" b="1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인력의 보유</a:t>
            </a:r>
            <a:endParaRPr lang="ko-KR" altLang="en-US" sz="1100" b="1" kern="0" dirty="0">
              <a:solidFill>
                <a:srgbClr val="000000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2643817" y="2608455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 latinLnBrk="0"/>
            <a:r>
              <a:rPr lang="ko-KR" altLang="en-US" sz="1100" b="1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고도의 </a:t>
            </a:r>
            <a:r>
              <a:rPr lang="en-US" altLang="ko-KR" sz="1100" b="1" kern="0" dirty="0">
                <a:solidFill>
                  <a:srgbClr val="000000"/>
                </a:solidFill>
                <a:latin typeface="함초롬바탕" panose="02030504000101010101" pitchFamily="18" charset="-127"/>
              </a:rPr>
              <a:t>GVC</a:t>
            </a:r>
            <a:r>
              <a:rPr lang="ko-KR" altLang="en-US" sz="1100" b="1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를</a:t>
            </a:r>
            <a:endParaRPr lang="en-US" altLang="ko-KR" sz="1100" b="1" kern="0" dirty="0">
              <a:solidFill>
                <a:srgbClr val="000000"/>
              </a:solidFill>
              <a:ea typeface="함초롬바탕" panose="02030504000101010101" pitchFamily="18" charset="-127"/>
            </a:endParaRPr>
          </a:p>
          <a:p>
            <a:pPr algn="ctr" fontAlgn="base" latinLnBrk="0"/>
            <a:r>
              <a:rPr lang="ko-KR" altLang="en-US" sz="1100" b="1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형성하고 있는</a:t>
            </a:r>
            <a:endParaRPr lang="en-US" altLang="ko-KR" sz="1100" b="1" kern="0" dirty="0">
              <a:solidFill>
                <a:srgbClr val="000000"/>
              </a:solidFill>
              <a:ea typeface="함초롬바탕" panose="02030504000101010101" pitchFamily="18" charset="-127"/>
            </a:endParaRPr>
          </a:p>
          <a:p>
            <a:pPr algn="ctr" fontAlgn="base" latinLnBrk="0"/>
            <a:r>
              <a:rPr lang="ko-KR" altLang="en-US" sz="1100" b="1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국내 </a:t>
            </a:r>
            <a:r>
              <a:rPr lang="en-US" altLang="ko-KR" sz="1100" b="1" kern="0" dirty="0">
                <a:solidFill>
                  <a:srgbClr val="000000"/>
                </a:solidFill>
                <a:latin typeface="함초롬바탕" panose="02030504000101010101" pitchFamily="18" charset="-127"/>
              </a:rPr>
              <a:t>TNC</a:t>
            </a:r>
            <a:r>
              <a:rPr lang="ko-KR" altLang="en-US" sz="1100" b="1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의 존재</a:t>
            </a:r>
            <a:endParaRPr lang="ko-KR" altLang="en-US" sz="1100" b="1" kern="0" dirty="0">
              <a:solidFill>
                <a:srgbClr val="000000"/>
              </a:solidFill>
            </a:endParaRPr>
          </a:p>
          <a:p>
            <a:pPr algn="ctr"/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4904561" y="3219522"/>
            <a:ext cx="6096000" cy="9387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 latinLnBrk="0"/>
            <a:r>
              <a:rPr lang="ko-KR" altLang="en-US" sz="1100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첨단기술 흡수력</a:t>
            </a:r>
            <a:r>
              <a:rPr lang="en-US" altLang="ko-KR" sz="1100" b="1" kern="0" dirty="0">
                <a:solidFill>
                  <a:srgbClr val="000000"/>
                </a:solidFill>
                <a:latin typeface="함초롬바탕" panose="02030504000101010101" pitchFamily="18" charset="-127"/>
              </a:rPr>
              <a:t>,</a:t>
            </a:r>
            <a:endParaRPr lang="ko-KR" altLang="en-US" sz="1100" b="1" kern="0" dirty="0">
              <a:solidFill>
                <a:srgbClr val="000000"/>
              </a:solidFill>
            </a:endParaRPr>
          </a:p>
          <a:p>
            <a:pPr algn="ctr" fontAlgn="base" latinLnBrk="0"/>
            <a:r>
              <a:rPr lang="ko-KR" altLang="en-US" sz="1100" b="1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연구개발 활동에</a:t>
            </a:r>
            <a:endParaRPr lang="ko-KR" altLang="en-US" sz="1100" b="1" kern="0" dirty="0">
              <a:solidFill>
                <a:srgbClr val="000000"/>
              </a:solidFill>
            </a:endParaRPr>
          </a:p>
          <a:p>
            <a:pPr algn="ctr" fontAlgn="base" latinLnBrk="0"/>
            <a:r>
              <a:rPr lang="ko-KR" altLang="en-US" sz="1100" b="1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참여할 수 </a:t>
            </a:r>
            <a:r>
              <a:rPr lang="ko-KR" altLang="en-US" sz="1100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있는</a:t>
            </a:r>
            <a:endParaRPr lang="en-US" altLang="ko-KR" sz="1100" b="1" kern="0" dirty="0" smtClean="0">
              <a:solidFill>
                <a:srgbClr val="000000"/>
              </a:solidFill>
              <a:ea typeface="함초롬바탕" panose="02030504000101010101" pitchFamily="18" charset="-127"/>
            </a:endParaRPr>
          </a:p>
          <a:p>
            <a:pPr algn="ctr" fontAlgn="base" latinLnBrk="0"/>
            <a:r>
              <a:rPr lang="ko-KR" altLang="en-US" sz="1100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능력을</a:t>
            </a:r>
            <a:r>
              <a:rPr lang="en-US" altLang="ko-KR" sz="1100" b="1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 </a:t>
            </a:r>
            <a:r>
              <a:rPr lang="ko-KR" altLang="en-US" sz="1100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나타내는</a:t>
            </a:r>
            <a:endParaRPr lang="en-US" altLang="ko-KR" sz="1100" b="1" kern="0" dirty="0" smtClean="0">
              <a:solidFill>
                <a:srgbClr val="000000"/>
              </a:solidFill>
              <a:ea typeface="함초롬바탕" panose="02030504000101010101" pitchFamily="18" charset="-127"/>
            </a:endParaRPr>
          </a:p>
          <a:p>
            <a:pPr algn="ctr" fontAlgn="base" latinLnBrk="0"/>
            <a:r>
              <a:rPr lang="ko-KR" altLang="en-US" sz="1100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혁신기반 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4850563" y="2470387"/>
            <a:ext cx="6096000" cy="9387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ko-KR" altLang="en-US" sz="1100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국가혁신</a:t>
            </a:r>
            <a:endParaRPr lang="en-US" altLang="ko-KR" sz="1100" b="1" kern="0" dirty="0" smtClean="0">
              <a:solidFill>
                <a:srgbClr val="000000"/>
              </a:solidFill>
              <a:ea typeface="함초롬바탕" panose="02030504000101010101" pitchFamily="18" charset="-127"/>
            </a:endParaRPr>
          </a:p>
          <a:p>
            <a:pPr algn="ctr"/>
            <a:r>
              <a:rPr lang="ko-KR" altLang="en-US" sz="1100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시스템</a:t>
            </a:r>
            <a:r>
              <a:rPr lang="en-US" altLang="ko-KR" sz="1100" b="1" kern="0" dirty="0" smtClean="0">
                <a:solidFill>
                  <a:srgbClr val="000000"/>
                </a:solidFill>
                <a:latin typeface="함초롬바탕" panose="02030504000101010101" pitchFamily="18" charset="-127"/>
              </a:rPr>
              <a:t>, </a:t>
            </a:r>
            <a:r>
              <a:rPr lang="ko-KR" altLang="en-US" sz="1100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연구개발</a:t>
            </a:r>
            <a:endParaRPr lang="en-US" altLang="ko-KR" sz="1100" b="1" kern="0" dirty="0" smtClean="0">
              <a:solidFill>
                <a:srgbClr val="000000"/>
              </a:solidFill>
              <a:ea typeface="함초롬바탕" panose="02030504000101010101" pitchFamily="18" charset="-127"/>
            </a:endParaRPr>
          </a:p>
          <a:p>
            <a:pPr algn="ctr"/>
            <a:r>
              <a:rPr lang="ko-KR" altLang="en-US" sz="1100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정책과</a:t>
            </a:r>
            <a:r>
              <a:rPr lang="en-US" altLang="ko-KR" sz="1100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 </a:t>
            </a:r>
            <a:r>
              <a:rPr lang="ko-KR" altLang="en-US" sz="1100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지적재산권</a:t>
            </a:r>
            <a:endParaRPr lang="en-US" altLang="ko-KR" sz="1100" b="1" kern="0" dirty="0" smtClean="0">
              <a:solidFill>
                <a:srgbClr val="000000"/>
              </a:solidFill>
              <a:ea typeface="함초롬바탕" panose="02030504000101010101" pitchFamily="18" charset="-127"/>
            </a:endParaRPr>
          </a:p>
          <a:p>
            <a:pPr algn="ctr"/>
            <a:r>
              <a:rPr lang="ko-KR" altLang="en-US" sz="1100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보호 </a:t>
            </a:r>
            <a:r>
              <a:rPr lang="ko-KR" altLang="en-US" sz="1100" b="1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인프라</a:t>
            </a:r>
            <a:endParaRPr lang="ko-KR" altLang="en-US" sz="1100" b="1" kern="0" dirty="0">
              <a:solidFill>
                <a:srgbClr val="000000"/>
              </a:solidFill>
            </a:endParaRPr>
          </a:p>
          <a:p>
            <a:pPr algn="ctr"/>
            <a:endParaRPr lang="ko-KR" altLang="en-US" sz="1100" b="1" kern="0" dirty="0">
              <a:solidFill>
                <a:srgbClr val="000000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7105044" y="2530281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 latinLnBrk="0"/>
            <a:r>
              <a:rPr lang="en-US" altLang="ko-KR" sz="1100" b="1" kern="0" dirty="0">
                <a:solidFill>
                  <a:srgbClr val="000000"/>
                </a:solidFill>
                <a:latin typeface="함초롬바탕" panose="02030504000101010101" pitchFamily="18" charset="-127"/>
              </a:rPr>
              <a:t>GVC</a:t>
            </a:r>
            <a:r>
              <a:rPr lang="ko-KR" altLang="en-US" sz="1100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에서</a:t>
            </a:r>
            <a:endParaRPr lang="en-US" altLang="ko-KR" sz="1100" b="1" kern="0" dirty="0" smtClean="0">
              <a:solidFill>
                <a:srgbClr val="000000"/>
              </a:solidFill>
              <a:ea typeface="함초롬바탕" panose="02030504000101010101" pitchFamily="18" charset="-127"/>
            </a:endParaRPr>
          </a:p>
          <a:p>
            <a:pPr algn="ctr" fontAlgn="base" latinLnBrk="0"/>
            <a:r>
              <a:rPr lang="ko-KR" altLang="en-US" sz="1100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고도의</a:t>
            </a:r>
            <a:r>
              <a:rPr lang="en-US" altLang="ko-KR" sz="1100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 </a:t>
            </a:r>
            <a:r>
              <a:rPr lang="ko-KR" altLang="en-US" sz="1100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기술집약적</a:t>
            </a:r>
            <a:endParaRPr lang="en-US" altLang="ko-KR" sz="1100" b="1" kern="0" dirty="0" smtClean="0">
              <a:solidFill>
                <a:srgbClr val="000000"/>
              </a:solidFill>
              <a:ea typeface="함초롬바탕" panose="02030504000101010101" pitchFamily="18" charset="-127"/>
            </a:endParaRPr>
          </a:p>
          <a:p>
            <a:pPr algn="ctr" fontAlgn="base" latinLnBrk="0"/>
            <a:r>
              <a:rPr lang="ko-KR" altLang="en-US" sz="1100" b="1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허브화를</a:t>
            </a:r>
            <a:endParaRPr lang="en-US" altLang="ko-KR" sz="1100" b="1" kern="0" dirty="0">
              <a:solidFill>
                <a:srgbClr val="000000"/>
              </a:solidFill>
              <a:ea typeface="함초롬바탕" panose="02030504000101010101" pitchFamily="18" charset="-127"/>
            </a:endParaRPr>
          </a:p>
          <a:p>
            <a:pPr algn="ctr" fontAlgn="base" latinLnBrk="0"/>
            <a:r>
              <a:rPr lang="ko-KR" altLang="en-US" sz="1100" b="1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위한 지원 </a:t>
            </a:r>
            <a:endParaRPr lang="ko-KR" altLang="en-US" sz="1100" b="1" kern="0" dirty="0">
              <a:solidFill>
                <a:srgbClr val="000000"/>
              </a:solidFill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>
            <a:off x="2106324" y="5095273"/>
            <a:ext cx="9188833" cy="725102"/>
          </a:xfrm>
          <a:prstGeom prst="roundRect">
            <a:avLst/>
          </a:prstGeom>
          <a:noFill/>
          <a:ln w="222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58" name="그룹 57"/>
          <p:cNvGrpSpPr/>
          <p:nvPr/>
        </p:nvGrpSpPr>
        <p:grpSpPr>
          <a:xfrm>
            <a:off x="0" y="0"/>
            <a:ext cx="12192000" cy="1628800"/>
            <a:chOff x="0" y="0"/>
            <a:chExt cx="9144000" cy="1628800"/>
          </a:xfrm>
        </p:grpSpPr>
        <p:grpSp>
          <p:nvGrpSpPr>
            <p:cNvPr id="59" name="그룹 58"/>
            <p:cNvGrpSpPr/>
            <p:nvPr/>
          </p:nvGrpSpPr>
          <p:grpSpPr>
            <a:xfrm>
              <a:off x="0" y="0"/>
              <a:ext cx="9144000" cy="1628800"/>
              <a:chOff x="0" y="0"/>
              <a:chExt cx="9144000" cy="1628800"/>
            </a:xfrm>
          </p:grpSpPr>
          <p:sp>
            <p:nvSpPr>
              <p:cNvPr id="61" name="제목 1"/>
              <p:cNvSpPr txBox="1">
                <a:spLocks/>
              </p:cNvSpPr>
              <p:nvPr/>
            </p:nvSpPr>
            <p:spPr>
              <a:xfrm>
                <a:off x="1439144" y="0"/>
                <a:ext cx="7704856" cy="445442"/>
              </a:xfrm>
              <a:prstGeom prst="rect">
                <a:avLst/>
              </a:prstGeom>
              <a:effectLst>
                <a:outerShdw blurRad="177800" dist="25400" dir="2700000" sx="103000" sy="103000" algn="ctr" rotWithShape="0">
                  <a:schemeClr val="tx1">
                    <a:alpha val="20000"/>
                  </a:schemeClr>
                </a:outerShdw>
              </a:effectLst>
            </p:spPr>
            <p:txBody>
              <a:bodyPr vert="horz" lIns="91440" tIns="45720" rIns="91440" bIns="45720" rtlCol="0" anchor="ctr">
                <a:normAutofit fontScale="97500"/>
              </a:bodyPr>
              <a:lstStyle>
                <a:lvl1pPr algn="ctr" defTabSz="914400" rtl="0" eaLnBrk="1" latinLnBrk="1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r" fontAlgn="base" latinLnBrk="0"/>
                <a:r>
                  <a:rPr lang="en-US" altLang="ko-KR" sz="1400" b="1" dirty="0" smtClean="0">
                    <a:solidFill>
                      <a:schemeClr val="tx2">
                        <a:lumMod val="50000"/>
                      </a:schemeClr>
                    </a:solidFill>
                    <a:latin typeface="나눔고딕 ExtraBold" pitchFamily="50" charset="-127"/>
                    <a:ea typeface="나눔고딕 ExtraBold" pitchFamily="50" charset="-127"/>
                  </a:rPr>
                  <a:t>Ⅰ.</a:t>
                </a:r>
                <a:r>
                  <a:rPr lang="ko-KR" altLang="en-US" sz="1400" b="1" dirty="0" smtClean="0">
                    <a:solidFill>
                      <a:schemeClr val="tx2">
                        <a:lumMod val="50000"/>
                      </a:schemeClr>
                    </a:solidFill>
                    <a:latin typeface="나눔고딕 ExtraBold" pitchFamily="50" charset="-127"/>
                    <a:ea typeface="나눔고딕 ExtraBold" pitchFamily="50" charset="-127"/>
                  </a:rPr>
                  <a:t>연구의 개요와 기본모델</a:t>
                </a:r>
                <a:endParaRPr lang="en-US" altLang="ko-KR" sz="1400" b="1" dirty="0">
                  <a:solidFill>
                    <a:schemeClr val="tx2">
                      <a:lumMod val="75000"/>
                    </a:schemeClr>
                  </a:solidFill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62" name="직사각형 61"/>
              <p:cNvSpPr/>
              <p:nvPr/>
            </p:nvSpPr>
            <p:spPr>
              <a:xfrm>
                <a:off x="63500" y="0"/>
                <a:ext cx="179512" cy="692696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63" name="직사각형 62"/>
              <p:cNvSpPr/>
              <p:nvPr/>
            </p:nvSpPr>
            <p:spPr>
              <a:xfrm>
                <a:off x="0" y="0"/>
                <a:ext cx="179512" cy="69269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직사각형 64"/>
              <p:cNvSpPr/>
              <p:nvPr/>
            </p:nvSpPr>
            <p:spPr>
              <a:xfrm>
                <a:off x="0" y="980728"/>
                <a:ext cx="9144000" cy="648072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ko-KR" altLang="en-US" sz="16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아메리카노L" pitchFamily="18" charset="-127"/>
                  <a:ea typeface="a아메리카노L" pitchFamily="18" charset="-127"/>
                </a:endParaRPr>
              </a:p>
            </p:txBody>
          </p:sp>
        </p:grpSp>
        <p:sp>
          <p:nvSpPr>
            <p:cNvPr id="60" name="직사각형 59"/>
            <p:cNvSpPr/>
            <p:nvPr/>
          </p:nvSpPr>
          <p:spPr>
            <a:xfrm>
              <a:off x="251520" y="1124744"/>
              <a:ext cx="835292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/>
              <a:r>
                <a:rPr lang="en-US" altLang="ko-KR" b="1" dirty="0">
                  <a:solidFill>
                    <a:srgbClr val="FFFF00"/>
                  </a:solidFill>
                  <a:latin typeface="나눔고딕 ExtraBold" pitchFamily="50" charset="-127"/>
                  <a:ea typeface="나눔고딕 ExtraBold" pitchFamily="50" charset="-127"/>
                </a:rPr>
                <a:t>1</a:t>
              </a:r>
              <a:r>
                <a:rPr lang="en-US" altLang="ko-KR" b="1" dirty="0" smtClean="0">
                  <a:solidFill>
                    <a:srgbClr val="FFFF00"/>
                  </a:solidFill>
                  <a:latin typeface="나눔고딕 ExtraBold" pitchFamily="50" charset="-127"/>
                  <a:ea typeface="나눔고딕 ExtraBold" pitchFamily="50" charset="-127"/>
                </a:rPr>
                <a:t>-5</a:t>
              </a:r>
              <a:r>
                <a:rPr lang="en-US" altLang="ko-KR" b="1" dirty="0">
                  <a:solidFill>
                    <a:srgbClr val="FFFF00"/>
                  </a:solidFill>
                  <a:latin typeface="나눔고딕 ExtraBold" pitchFamily="50" charset="-127"/>
                  <a:ea typeface="나눔고딕 ExtraBold" pitchFamily="50" charset="-127"/>
                </a:rPr>
                <a:t>. GVC </a:t>
              </a:r>
              <a:r>
                <a:rPr lang="ko-KR" altLang="en-US" b="1" dirty="0">
                  <a:solidFill>
                    <a:srgbClr val="FFFF00"/>
                  </a:solidFill>
                  <a:latin typeface="나눔고딕 ExtraBold" pitchFamily="50" charset="-127"/>
                  <a:ea typeface="나눔고딕 ExtraBold" pitchFamily="50" charset="-127"/>
                </a:rPr>
                <a:t>발전단계 </a:t>
              </a:r>
              <a:r>
                <a:rPr lang="ko-KR" altLang="en-US" b="1" dirty="0" smtClean="0">
                  <a:solidFill>
                    <a:srgbClr val="FFFF00"/>
                  </a:solidFill>
                  <a:latin typeface="나눔고딕 ExtraBold" pitchFamily="50" charset="-127"/>
                  <a:ea typeface="나눔고딕 ExtraBold" pitchFamily="50" charset="-127"/>
                </a:rPr>
                <a:t>모형의 단계별 발전요소</a:t>
              </a:r>
              <a:endParaRPr lang="ko-KR" altLang="en-US" b="1" dirty="0">
                <a:solidFill>
                  <a:srgbClr val="FFFF0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2290A-DFB2-4183-B7FB-A9E9D6D70C7C}" type="slidenum">
              <a:rPr lang="ko-KR" altLang="en-US" smtClean="0"/>
              <a:pPr/>
              <a:t>28</a:t>
            </a:fld>
            <a:endParaRPr lang="ko-KR" altLang="en-US"/>
          </a:p>
        </p:txBody>
      </p:sp>
      <p:sp>
        <p:nvSpPr>
          <p:cNvPr id="57" name="제목 1"/>
          <p:cNvSpPr txBox="1">
            <a:spLocks/>
          </p:cNvSpPr>
          <p:nvPr/>
        </p:nvSpPr>
        <p:spPr bwMode="auto">
          <a:xfrm>
            <a:off x="431370" y="116632"/>
            <a:ext cx="8961772" cy="56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77800" dist="25400" dir="2700000" sx="103000" sy="103000" algn="ctr" rotWithShape="0">
              <a:schemeClr val="tx1">
                <a:alpha val="2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>
              <a:buFont typeface="+mj-lt"/>
              <a:buNone/>
              <a:defRPr/>
            </a:pPr>
            <a:r>
              <a:rPr lang="en-US" altLang="ko-KR" sz="3000" b="1" dirty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1</a:t>
            </a:r>
            <a:r>
              <a:rPr lang="en-US" altLang="ko-KR" sz="30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30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연구의 기본모델 </a:t>
            </a:r>
            <a:r>
              <a:rPr lang="en-US" altLang="ko-KR" sz="24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: GVC </a:t>
            </a:r>
            <a:r>
              <a:rPr lang="ko-KR" altLang="en-US" sz="2400" b="1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발전단계 모형</a:t>
            </a:r>
          </a:p>
        </p:txBody>
      </p:sp>
      <p:sp>
        <p:nvSpPr>
          <p:cNvPr id="64" name="모서리가 둥근 직사각형 63"/>
          <p:cNvSpPr/>
          <p:nvPr/>
        </p:nvSpPr>
        <p:spPr>
          <a:xfrm>
            <a:off x="2123495" y="4168022"/>
            <a:ext cx="9188833" cy="895140"/>
          </a:xfrm>
          <a:prstGeom prst="roundRect">
            <a:avLst/>
          </a:prstGeom>
          <a:noFill/>
          <a:ln w="222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7" name="모서리가 둥근 직사각형 66"/>
          <p:cNvSpPr/>
          <p:nvPr/>
        </p:nvSpPr>
        <p:spPr>
          <a:xfrm>
            <a:off x="2123495" y="3265328"/>
            <a:ext cx="9188833" cy="859754"/>
          </a:xfrm>
          <a:prstGeom prst="roundRect">
            <a:avLst/>
          </a:prstGeom>
          <a:noFill/>
          <a:ln w="222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8" name="모서리가 둥근 직사각형 67"/>
          <p:cNvSpPr/>
          <p:nvPr/>
        </p:nvSpPr>
        <p:spPr>
          <a:xfrm>
            <a:off x="2123495" y="2455128"/>
            <a:ext cx="9188833" cy="776423"/>
          </a:xfrm>
          <a:prstGeom prst="roundRect">
            <a:avLst/>
          </a:prstGeom>
          <a:noFill/>
          <a:ln w="222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054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직선 연결선 15"/>
          <p:cNvCxnSpPr/>
          <p:nvPr/>
        </p:nvCxnSpPr>
        <p:spPr>
          <a:xfrm flipV="1">
            <a:off x="4661298" y="3182588"/>
            <a:ext cx="2828073" cy="53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32"/>
          <p:cNvGrpSpPr/>
          <p:nvPr/>
        </p:nvGrpSpPr>
        <p:grpSpPr>
          <a:xfrm>
            <a:off x="54079" y="1068779"/>
            <a:ext cx="7152153" cy="5789222"/>
            <a:chOff x="498898" y="1094973"/>
            <a:chExt cx="7639141" cy="5598985"/>
          </a:xfrm>
        </p:grpSpPr>
        <p:grpSp>
          <p:nvGrpSpPr>
            <p:cNvPr id="5" name="그룹 39"/>
            <p:cNvGrpSpPr/>
            <p:nvPr/>
          </p:nvGrpSpPr>
          <p:grpSpPr>
            <a:xfrm>
              <a:off x="1254758" y="1800165"/>
              <a:ext cx="6883281" cy="4240595"/>
              <a:chOff x="672446" y="1889749"/>
              <a:chExt cx="6883281" cy="4240595"/>
            </a:xfrm>
          </p:grpSpPr>
          <p:cxnSp>
            <p:nvCxnSpPr>
              <p:cNvPr id="66" name="직선 화살표 연결선 65"/>
              <p:cNvCxnSpPr/>
              <p:nvPr/>
            </p:nvCxnSpPr>
            <p:spPr>
              <a:xfrm>
                <a:off x="672446" y="1889749"/>
                <a:ext cx="23013" cy="4240595"/>
              </a:xfrm>
              <a:prstGeom prst="straightConnector1">
                <a:avLst/>
              </a:prstGeom>
              <a:ln w="44450">
                <a:solidFill>
                  <a:schemeClr val="tx1">
                    <a:alpha val="60000"/>
                  </a:schemeClr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직선 화살표 연결선 66"/>
              <p:cNvCxnSpPr/>
              <p:nvPr/>
            </p:nvCxnSpPr>
            <p:spPr>
              <a:xfrm flipH="1" flipV="1">
                <a:off x="695461" y="6119610"/>
                <a:ext cx="6860266" cy="9506"/>
              </a:xfrm>
              <a:prstGeom prst="straightConnector1">
                <a:avLst/>
              </a:prstGeom>
              <a:ln w="44450">
                <a:solidFill>
                  <a:schemeClr val="tx1">
                    <a:alpha val="60000"/>
                  </a:schemeClr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자유형 58"/>
            <p:cNvSpPr/>
            <p:nvPr/>
          </p:nvSpPr>
          <p:spPr>
            <a:xfrm>
              <a:off x="1586788" y="2427475"/>
              <a:ext cx="6380135" cy="3539342"/>
            </a:xfrm>
            <a:custGeom>
              <a:avLst/>
              <a:gdLst>
                <a:gd name="connsiteX0" fmla="*/ 0 w 5576552"/>
                <a:gd name="connsiteY0" fmla="*/ 3876541 h 3876541"/>
                <a:gd name="connsiteX1" fmla="*/ 940158 w 5576552"/>
                <a:gd name="connsiteY1" fmla="*/ 1931831 h 3876541"/>
                <a:gd name="connsiteX2" fmla="*/ 3193960 w 5576552"/>
                <a:gd name="connsiteY2" fmla="*/ 553791 h 3876541"/>
                <a:gd name="connsiteX3" fmla="*/ 3193960 w 5576552"/>
                <a:gd name="connsiteY3" fmla="*/ 553791 h 3876541"/>
                <a:gd name="connsiteX4" fmla="*/ 5576552 w 5576552"/>
                <a:gd name="connsiteY4" fmla="*/ 0 h 3876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76552" h="3876541">
                  <a:moveTo>
                    <a:pt x="0" y="3876541"/>
                  </a:moveTo>
                  <a:cubicBezTo>
                    <a:pt x="203915" y="3181082"/>
                    <a:pt x="407831" y="2485623"/>
                    <a:pt x="940158" y="1931831"/>
                  </a:cubicBezTo>
                  <a:cubicBezTo>
                    <a:pt x="1472485" y="1378039"/>
                    <a:pt x="3193960" y="553791"/>
                    <a:pt x="3193960" y="553791"/>
                  </a:cubicBezTo>
                  <a:lnTo>
                    <a:pt x="3193960" y="553791"/>
                  </a:lnTo>
                  <a:lnTo>
                    <a:pt x="5576552" y="0"/>
                  </a:lnTo>
                </a:path>
              </a:pathLst>
            </a:custGeom>
            <a:noFill/>
            <a:ln w="25400">
              <a:solidFill>
                <a:schemeClr val="accent1">
                  <a:shade val="50000"/>
                  <a:alpha val="8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그룹 49"/>
            <p:cNvGrpSpPr/>
            <p:nvPr/>
          </p:nvGrpSpPr>
          <p:grpSpPr>
            <a:xfrm>
              <a:off x="498898" y="1094973"/>
              <a:ext cx="707090" cy="5306096"/>
              <a:chOff x="658150" y="1191296"/>
              <a:chExt cx="707090" cy="5306096"/>
            </a:xfrm>
          </p:grpSpPr>
          <p:sp>
            <p:nvSpPr>
              <p:cNvPr id="56" name="TextBox 55"/>
              <p:cNvSpPr txBox="1"/>
              <p:nvPr/>
            </p:nvSpPr>
            <p:spPr>
              <a:xfrm rot="16200000">
                <a:off x="-1830531" y="3679978"/>
                <a:ext cx="5306095" cy="3287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dirty="0" smtClean="0">
                    <a:solidFill>
                      <a:srgbClr val="EEECE1">
                        <a:lumMod val="2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anose="02030600000101010101" pitchFamily="18" charset="-127"/>
                    <a:ea typeface="HY울릉도M" panose="02030600000101010101" pitchFamily="18" charset="-127"/>
                  </a:rPr>
                  <a:t>Participation</a:t>
                </a:r>
                <a:endParaRPr lang="ko-KR" altLang="en-US" sz="2000" dirty="0">
                  <a:solidFill>
                    <a:srgbClr val="EEECE1">
                      <a:lumMod val="2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M" panose="02030600000101010101" pitchFamily="18" charset="-127"/>
                  <a:ea typeface="HY울릉도M" panose="02030600000101010101" pitchFamily="18" charset="-127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 rot="16200000">
                <a:off x="-1468611" y="3663541"/>
                <a:ext cx="5306095" cy="3616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600" dirty="0" smtClean="0">
                    <a:solidFill>
                      <a:srgbClr val="EEECE1">
                        <a:lumMod val="2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anose="02030600000101010101" pitchFamily="18" charset="-127"/>
                    <a:ea typeface="HY울릉도M" panose="02030600000101010101" pitchFamily="18" charset="-127"/>
                  </a:rPr>
                  <a:t>(</a:t>
                </a:r>
                <a:r>
                  <a:rPr lang="en-US" altLang="ko-KR" sz="1400" dirty="0" smtClean="0">
                    <a:solidFill>
                      <a:srgbClr val="EEECE1">
                        <a:lumMod val="2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anose="02030600000101010101" pitchFamily="18" charset="-127"/>
                    <a:ea typeface="HY울릉도M" panose="02030600000101010101" pitchFamily="18" charset="-127"/>
                  </a:rPr>
                  <a:t>Intergrating</a:t>
                </a:r>
                <a:r>
                  <a:rPr lang="en-US" altLang="ko-KR" sz="1600" dirty="0" smtClean="0">
                    <a:solidFill>
                      <a:srgbClr val="EEECE1">
                        <a:lumMod val="2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anose="02030600000101010101" pitchFamily="18" charset="-127"/>
                    <a:ea typeface="HY울릉도M" panose="02030600000101010101" pitchFamily="18" charset="-127"/>
                  </a:rPr>
                  <a:t>)</a:t>
                </a:r>
                <a:endParaRPr lang="ko-KR" altLang="en-US" sz="1600" dirty="0">
                  <a:solidFill>
                    <a:srgbClr val="EEECE1">
                      <a:lumMod val="2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M" panose="02030600000101010101" pitchFamily="18" charset="-127"/>
                  <a:ea typeface="HY울릉도M" panose="02030600000101010101" pitchFamily="18" charset="-127"/>
                </a:endParaRPr>
              </a:p>
            </p:txBody>
          </p:sp>
        </p:grpSp>
        <p:grpSp>
          <p:nvGrpSpPr>
            <p:cNvPr id="7" name="그룹 50"/>
            <p:cNvGrpSpPr/>
            <p:nvPr/>
          </p:nvGrpSpPr>
          <p:grpSpPr>
            <a:xfrm>
              <a:off x="2288584" y="6065738"/>
              <a:ext cx="5306095" cy="628220"/>
              <a:chOff x="2134036" y="6271802"/>
              <a:chExt cx="5306095" cy="628220"/>
            </a:xfrm>
          </p:grpSpPr>
          <p:sp>
            <p:nvSpPr>
              <p:cNvPr id="53" name="TextBox 52"/>
              <p:cNvSpPr txBox="1"/>
              <p:nvPr/>
            </p:nvSpPr>
            <p:spPr>
              <a:xfrm>
                <a:off x="2134036" y="6271802"/>
                <a:ext cx="530609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600" dirty="0" smtClean="0"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anose="02030600000101010101" pitchFamily="18" charset="-127"/>
                    <a:ea typeface="HY울릉도M" panose="02030600000101010101" pitchFamily="18" charset="-127"/>
                  </a:rPr>
                  <a:t>Value</a:t>
                </a:r>
                <a:r>
                  <a:rPr lang="en-US" altLang="ko-KR" sz="2000" dirty="0" smtClean="0"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anose="02030600000101010101" pitchFamily="18" charset="-127"/>
                    <a:ea typeface="HY울릉도M" panose="02030600000101010101" pitchFamily="18" charset="-127"/>
                  </a:rPr>
                  <a:t> Creation</a:t>
                </a:r>
                <a:endParaRPr lang="ko-KR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M" panose="02030600000101010101" pitchFamily="18" charset="-127"/>
                  <a:ea typeface="HY울릉도M" panose="02030600000101010101" pitchFamily="18" charset="-127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2134036" y="6592245"/>
                <a:ext cx="530609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dirty="0" smtClean="0"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anose="02030600000101010101" pitchFamily="18" charset="-127"/>
                    <a:ea typeface="HY울릉도M" panose="02030600000101010101" pitchFamily="18" charset="-127"/>
                  </a:rPr>
                  <a:t>(</a:t>
                </a:r>
                <a:r>
                  <a:rPr lang="en-US" altLang="ko-KR" sz="1400" dirty="0" smtClean="0"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anose="02030600000101010101" pitchFamily="18" charset="-127"/>
                    <a:ea typeface="HY울릉도M" panose="02030600000101010101" pitchFamily="18" charset="-127"/>
                  </a:rPr>
                  <a:t>Upgrading</a:t>
                </a:r>
                <a:r>
                  <a:rPr lang="en-US" altLang="ko-KR" sz="1200" dirty="0" smtClean="0"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anose="02030600000101010101" pitchFamily="18" charset="-127"/>
                    <a:ea typeface="HY울릉도M" panose="02030600000101010101" pitchFamily="18" charset="-127"/>
                  </a:rPr>
                  <a:t>)</a:t>
                </a:r>
                <a:endParaRPr lang="ko-KR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울릉도M" panose="02030600000101010101" pitchFamily="18" charset="-127"/>
                  <a:ea typeface="HY울릉도M" panose="02030600000101010101" pitchFamily="18" charset="-127"/>
                </a:endParaRPr>
              </a:p>
            </p:txBody>
          </p:sp>
        </p:grpSp>
      </p:grp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xmlns="" val="3954552479"/>
              </p:ext>
            </p:extLst>
          </p:nvPr>
        </p:nvGraphicFramePr>
        <p:xfrm>
          <a:off x="6008190" y="1772817"/>
          <a:ext cx="7449284" cy="10186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9" name="다이어그램 68"/>
          <p:cNvGraphicFramePr/>
          <p:nvPr>
            <p:extLst>
              <p:ext uri="{D42A27DB-BD31-4B8C-83A1-F6EECF244321}">
                <p14:modId xmlns:p14="http://schemas.microsoft.com/office/powerpoint/2010/main" xmlns="" val="1911567465"/>
              </p:ext>
            </p:extLst>
          </p:nvPr>
        </p:nvGraphicFramePr>
        <p:xfrm>
          <a:off x="5359996" y="2791513"/>
          <a:ext cx="7823380" cy="1069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1" name="다이어그램 70"/>
          <p:cNvGraphicFramePr/>
          <p:nvPr>
            <p:extLst>
              <p:ext uri="{D42A27DB-BD31-4B8C-83A1-F6EECF244321}">
                <p14:modId xmlns:p14="http://schemas.microsoft.com/office/powerpoint/2010/main" xmlns="" val="501355276"/>
              </p:ext>
            </p:extLst>
          </p:nvPr>
        </p:nvGraphicFramePr>
        <p:xfrm>
          <a:off x="6043733" y="4996140"/>
          <a:ext cx="7364444" cy="1007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70" name="다이어그램 69"/>
          <p:cNvGraphicFramePr/>
          <p:nvPr>
            <p:extLst>
              <p:ext uri="{D42A27DB-BD31-4B8C-83A1-F6EECF244321}">
                <p14:modId xmlns:p14="http://schemas.microsoft.com/office/powerpoint/2010/main" xmlns="" val="3294680887"/>
              </p:ext>
            </p:extLst>
          </p:nvPr>
        </p:nvGraphicFramePr>
        <p:xfrm>
          <a:off x="5958003" y="3880190"/>
          <a:ext cx="7877268" cy="1077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sp>
        <p:nvSpPr>
          <p:cNvPr id="14" name="타원 13"/>
          <p:cNvSpPr/>
          <p:nvPr/>
        </p:nvSpPr>
        <p:spPr>
          <a:xfrm>
            <a:off x="3625046" y="2791513"/>
            <a:ext cx="1056117" cy="79208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부산</a:t>
            </a:r>
            <a:endParaRPr lang="ko-KR" altLang="en-US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F008C-B77E-48F6-8D38-ECABD5FDF32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91227" y="1000370"/>
            <a:ext cx="11043061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500" b="1" dirty="0"/>
              <a:t>GVC </a:t>
            </a:r>
            <a:r>
              <a:rPr lang="ko-KR" altLang="en-US" sz="2500" b="1" dirty="0"/>
              <a:t>발전단계에 따른 부산외투기업의 발전단계 </a:t>
            </a:r>
          </a:p>
          <a:p>
            <a:endParaRPr lang="ko-KR" altLang="en-US" dirty="0"/>
          </a:p>
        </p:txBody>
      </p:sp>
      <p:sp>
        <p:nvSpPr>
          <p:cNvPr id="36" name="직사각형 35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02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22700" y="184690"/>
            <a:ext cx="3937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부산 발전단계 평가결과</a:t>
            </a:r>
            <a:endParaRPr lang="ko-KR" altLang="en-US" sz="2800" b="1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375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6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36" y="-1300138"/>
            <a:ext cx="12184264" cy="8139088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435429" y="3657599"/>
            <a:ext cx="11321143" cy="2772229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435429" y="370114"/>
            <a:ext cx="3039836" cy="3039836"/>
          </a:xfrm>
          <a:prstGeom prst="rect">
            <a:avLst/>
          </a:prstGeom>
          <a:solidFill>
            <a:srgbClr val="74C7C9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384386" y="1"/>
            <a:ext cx="188603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sz="8000" dirty="0"/>
          </a:p>
          <a:p>
            <a:r>
              <a:rPr lang="en-US" altLang="ko-KR" sz="8000" dirty="0">
                <a:solidFill>
                  <a:schemeClr val="bg1"/>
                </a:solidFill>
              </a:rPr>
              <a:t>Ⅰ</a:t>
            </a:r>
            <a:r>
              <a:rPr lang="en-US" altLang="ko-KR" sz="8000" dirty="0"/>
              <a:t> </a:t>
            </a:r>
            <a:endParaRPr lang="ko-KR" altLang="en-US" sz="80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435429" y="370114"/>
            <a:ext cx="1135869" cy="113586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/>
          <p:nvPr/>
        </p:nvSpPr>
        <p:spPr>
          <a:xfrm>
            <a:off x="3423633" y="836726"/>
            <a:ext cx="833293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ko-KR" sz="4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GVC</a:t>
            </a:r>
            <a:r>
              <a:rPr lang="ko-KR" altLang="en-US" sz="4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와 </a:t>
            </a:r>
            <a:r>
              <a:rPr lang="en-US" altLang="ko-KR" sz="4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OLI </a:t>
            </a:r>
            <a:r>
              <a:rPr lang="ko-KR" altLang="en-US" sz="4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패러다임을 이용한</a:t>
            </a:r>
            <a:endParaRPr lang="en-US" altLang="ko-KR" sz="48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r>
              <a:rPr lang="ko-KR" altLang="en-US" sz="6000" b="1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투자유치</a:t>
            </a:r>
            <a:r>
              <a:rPr lang="en-US" altLang="ko-KR" sz="6000" b="1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60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전략 </a:t>
            </a:r>
            <a:endParaRPr lang="ko-KR" altLang="en-US" sz="6000" b="1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687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02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3937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부산 발전단계 평가결과</a:t>
            </a:r>
            <a:endParaRPr lang="ko-KR" altLang="en-US" sz="2800" b="1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91227" y="1000370"/>
            <a:ext cx="11043061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500" b="1" dirty="0" smtClean="0"/>
              <a:t>부산 입지요건 분석결과</a:t>
            </a:r>
            <a:endParaRPr lang="ko-KR" altLang="en-US" sz="2500" b="1" dirty="0"/>
          </a:p>
          <a:p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41" t="3724" r="3735" b="8103"/>
          <a:stretch/>
        </p:blipFill>
        <p:spPr>
          <a:xfrm>
            <a:off x="366636" y="2067697"/>
            <a:ext cx="11292246" cy="410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5575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02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3937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부산 발전단계 평가결과</a:t>
            </a:r>
            <a:endParaRPr lang="ko-KR" altLang="en-US" sz="2800" b="1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91227" y="1000370"/>
            <a:ext cx="11043061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500" b="1" dirty="0" smtClean="0"/>
              <a:t>부산 입지요건 분석결과</a:t>
            </a:r>
            <a:endParaRPr lang="ko-KR" altLang="en-US" sz="2500" b="1" dirty="0"/>
          </a:p>
          <a:p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96" t="4607" r="3001" b="5403"/>
          <a:stretch/>
        </p:blipFill>
        <p:spPr>
          <a:xfrm>
            <a:off x="366635" y="1754423"/>
            <a:ext cx="11292246" cy="479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3641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03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3422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부산유관기관 인터뷰</a:t>
            </a:r>
            <a:endParaRPr lang="ko-KR" altLang="en-US" sz="2800" b="1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4800" y="606290"/>
            <a:ext cx="1279556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sz="2800" dirty="0"/>
          </a:p>
          <a:p>
            <a:r>
              <a:rPr lang="en-US" altLang="ko-KR" sz="2500" b="1" dirty="0" smtClean="0"/>
              <a:t>1. GVC </a:t>
            </a:r>
            <a:r>
              <a:rPr lang="ko-KR" altLang="en-US" sz="2500" b="1" dirty="0" smtClean="0"/>
              <a:t>발전단계에 따른 해당 지역 외투기업의 발전단계에 대해 개략적인 </a:t>
            </a:r>
            <a:r>
              <a:rPr lang="ko-KR" altLang="en-US" sz="2500" b="1" dirty="0"/>
              <a:t>평가 </a:t>
            </a:r>
            <a:endParaRPr lang="ko-KR" altLang="en-US" sz="2500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36" r="937"/>
          <a:stretch/>
        </p:blipFill>
        <p:spPr>
          <a:xfrm>
            <a:off x="366636" y="1771162"/>
            <a:ext cx="11292246" cy="473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014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03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3422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부산유관기관 인터뷰</a:t>
            </a:r>
            <a:endParaRPr lang="ko-KR" altLang="en-US" sz="2800" b="1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4800" y="606290"/>
            <a:ext cx="1279556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sz="2800" dirty="0"/>
          </a:p>
          <a:p>
            <a:r>
              <a:rPr lang="en-US" altLang="ko-KR" sz="2500" b="1" dirty="0" smtClean="0"/>
              <a:t>1. GVC </a:t>
            </a:r>
            <a:r>
              <a:rPr lang="ko-KR" altLang="en-US" sz="2500" b="1" dirty="0" smtClean="0"/>
              <a:t>발전단계에 따른 해당 지역 외투기업의 발전단계에 대해 개략적인 </a:t>
            </a:r>
            <a:r>
              <a:rPr lang="ko-KR" altLang="en-US" sz="2500" b="1" dirty="0"/>
              <a:t>평가 </a:t>
            </a:r>
            <a:endParaRPr lang="ko-KR" altLang="en-US" sz="2500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36" r="937"/>
          <a:stretch/>
        </p:blipFill>
        <p:spPr>
          <a:xfrm>
            <a:off x="366636" y="1771162"/>
            <a:ext cx="11292246" cy="473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524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03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3422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부산유관기관 인터뷰</a:t>
            </a:r>
            <a:endParaRPr lang="ko-KR" altLang="en-US" sz="2800" b="1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6635" y="991011"/>
            <a:ext cx="12795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/>
              <a:t>2</a:t>
            </a:r>
            <a:r>
              <a:rPr lang="en-US" altLang="ko-KR" sz="2800" b="1" dirty="0"/>
              <a:t>. </a:t>
            </a:r>
            <a:r>
              <a:rPr lang="ko-KR" altLang="en-US" sz="2800" b="1" dirty="0"/>
              <a:t>지역 내 투자기업의 산업현황에 관한 평가 </a:t>
            </a:r>
            <a:endParaRPr lang="ko-KR" altLang="en-US" sz="2500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2" t="1480" r="1660" b="2988"/>
          <a:stretch/>
        </p:blipFill>
        <p:spPr>
          <a:xfrm>
            <a:off x="366635" y="1677798"/>
            <a:ext cx="11292245" cy="4723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7818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03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3422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부산유관기관 인터뷰</a:t>
            </a:r>
            <a:endParaRPr lang="ko-KR" altLang="en-US" sz="2800" b="1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6635" y="991011"/>
            <a:ext cx="12795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/>
              <a:t>3</a:t>
            </a:r>
            <a:r>
              <a:rPr lang="en-US" altLang="ko-KR" sz="2800" b="1" dirty="0"/>
              <a:t>. </a:t>
            </a:r>
            <a:r>
              <a:rPr lang="ko-KR" altLang="en-US" sz="2800" b="1" dirty="0"/>
              <a:t>지역 내 투자기업의 인력구성에 관한 평가 </a:t>
            </a:r>
            <a:endParaRPr lang="ko-KR" altLang="en-US" sz="2500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6635" y="1619075"/>
            <a:ext cx="11292246" cy="474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5430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03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3422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부산유관기관 인터뷰</a:t>
            </a:r>
            <a:endParaRPr lang="ko-KR" altLang="en-US" sz="2800" b="1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4799" y="1024920"/>
            <a:ext cx="12795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/>
              <a:t>3</a:t>
            </a:r>
            <a:r>
              <a:rPr lang="en-US" altLang="ko-KR" sz="2800" b="1" dirty="0"/>
              <a:t>. </a:t>
            </a:r>
            <a:r>
              <a:rPr lang="ko-KR" altLang="en-US" sz="2800" b="1" dirty="0"/>
              <a:t>지역 내 투자기업의 인력구성에 관한 평가 </a:t>
            </a:r>
            <a:endParaRPr lang="ko-KR" altLang="en-US" sz="25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3580"/>
          <a:stretch/>
        </p:blipFill>
        <p:spPr bwMode="auto">
          <a:xfrm>
            <a:off x="366635" y="1870352"/>
            <a:ext cx="11292246" cy="450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3056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03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3422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부산유관기관 인터뷰</a:t>
            </a:r>
            <a:endParaRPr lang="ko-KR" altLang="en-US" sz="2800" b="1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6635" y="1000370"/>
            <a:ext cx="12795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/>
              <a:t>4</a:t>
            </a:r>
            <a:r>
              <a:rPr lang="en-US" altLang="ko-KR" sz="2800" b="1" dirty="0"/>
              <a:t>. </a:t>
            </a:r>
            <a:r>
              <a:rPr lang="ko-KR" altLang="en-US" sz="2800" b="1" dirty="0"/>
              <a:t>지역 내 투자기업의 인프라에 관한 평가 </a:t>
            </a:r>
            <a:endParaRPr lang="ko-KR" altLang="en-US" sz="25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771162"/>
            <a:ext cx="11292246" cy="473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6569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03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3422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부산유관기관 인터뷰</a:t>
            </a:r>
            <a:endParaRPr lang="ko-KR" altLang="en-US" sz="2800" b="1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4800" y="1026990"/>
            <a:ext cx="12795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/>
              <a:t>4</a:t>
            </a:r>
            <a:r>
              <a:rPr lang="en-US" altLang="ko-KR" sz="2800" b="1" dirty="0"/>
              <a:t>. </a:t>
            </a:r>
            <a:r>
              <a:rPr lang="ko-KR" altLang="en-US" sz="2800" b="1" dirty="0"/>
              <a:t>지역 내 투자기업의 인프라에 관한 평가 </a:t>
            </a:r>
            <a:endParaRPr lang="ko-KR" altLang="en-US" sz="25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762773"/>
            <a:ext cx="11292246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0772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03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3422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부산유관기관 인터뷰</a:t>
            </a:r>
            <a:endParaRPr lang="ko-KR" altLang="en-US" sz="2800" b="1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4798" y="1000370"/>
            <a:ext cx="12795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/>
              <a:t>4</a:t>
            </a:r>
            <a:r>
              <a:rPr lang="en-US" altLang="ko-KR" sz="2800" b="1" dirty="0"/>
              <a:t>. </a:t>
            </a:r>
            <a:r>
              <a:rPr lang="ko-KR" altLang="en-US" sz="2800" b="1" dirty="0"/>
              <a:t>지역 내 투자기업의 인프라에 관한 평가 </a:t>
            </a:r>
            <a:endParaRPr lang="ko-KR" altLang="en-US" sz="25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711355"/>
            <a:ext cx="11292246" cy="4782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0882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4477445"/>
            <a:ext cx="12192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" name="Gruppe 157"/>
          <p:cNvGrpSpPr/>
          <p:nvPr/>
        </p:nvGrpSpPr>
        <p:grpSpPr bwMode="auto">
          <a:xfrm>
            <a:off x="1007930" y="2925763"/>
            <a:ext cx="3161977" cy="2380033"/>
            <a:chOff x="5158493" y="1039045"/>
            <a:chExt cx="3627367" cy="322749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5162551" y="1398270"/>
              <a:ext cx="3608069" cy="2868271"/>
            </a:xfrm>
            <a:prstGeom prst="rect">
              <a:avLst/>
            </a:prstGeom>
            <a:gradFill rotWithShape="1">
              <a:gsLst>
                <a:gs pos="0">
                  <a:srgbClr val="E6E6E6"/>
                </a:gs>
                <a:gs pos="100000">
                  <a:sysClr val="window" lastClr="FFFFFF"/>
                </a:gs>
              </a:gsLst>
              <a:lin ang="16200000"/>
            </a:gradFill>
            <a:ln w="9525">
              <a:solidFill>
                <a:srgbClr val="D7D8D9">
                  <a:lumMod val="75000"/>
                </a:srgbClr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 kern="0" dirty="0">
                <a:solidFill>
                  <a:srgbClr val="000000"/>
                </a:solidFill>
                <a:latin typeface="Arial Narrow" pitchFamily="-97" charset="0"/>
                <a:ea typeface="ＭＳ Ｐゴシック" pitchFamily="-97" charset="-128"/>
              </a:endParaRPr>
            </a:p>
          </p:txBody>
        </p:sp>
        <p:sp>
          <p:nvSpPr>
            <p:cNvPr id="7" name="Rectangle 39"/>
            <p:cNvSpPr>
              <a:spLocks noChangeArrowheads="1"/>
            </p:cNvSpPr>
            <p:nvPr/>
          </p:nvSpPr>
          <p:spPr bwMode="auto">
            <a:xfrm>
              <a:off x="5158493" y="1039045"/>
              <a:ext cx="3627367" cy="359225"/>
            </a:xfrm>
            <a:prstGeom prst="rect">
              <a:avLst/>
            </a:prstGeom>
            <a:gradFill flip="none" rotWithShape="1">
              <a:gsLst>
                <a:gs pos="0">
                  <a:srgbClr val="002060"/>
                </a:gs>
                <a:gs pos="50000">
                  <a:srgbClr val="70ECF7"/>
                </a:gs>
                <a:gs pos="100000">
                  <a:srgbClr val="002060"/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kern="0" noProof="1">
                <a:solidFill>
                  <a:srgbClr val="FFFFFF"/>
                </a:solidFill>
                <a:latin typeface="Calibri"/>
                <a:ea typeface="ＭＳ Ｐゴシック" pitchFamily="-97" charset="-128"/>
              </a:endParaRPr>
            </a:p>
          </p:txBody>
        </p:sp>
      </p:grpSp>
      <p:grpSp>
        <p:nvGrpSpPr>
          <p:cNvPr id="16391" name="Gruppe 383"/>
          <p:cNvGrpSpPr>
            <a:grpSpLocks/>
          </p:cNvGrpSpPr>
          <p:nvPr/>
        </p:nvGrpSpPr>
        <p:grpSpPr bwMode="auto">
          <a:xfrm flipH="1">
            <a:off x="8972552" y="1930401"/>
            <a:ext cx="1833033" cy="4017963"/>
            <a:chOff x="12787370" y="3362337"/>
            <a:chExt cx="2391678" cy="6991325"/>
          </a:xfrm>
        </p:grpSpPr>
        <p:grpSp>
          <p:nvGrpSpPr>
            <p:cNvPr id="16395" name="Gruppe 1605"/>
            <p:cNvGrpSpPr>
              <a:grpSpLocks/>
            </p:cNvGrpSpPr>
            <p:nvPr/>
          </p:nvGrpSpPr>
          <p:grpSpPr bwMode="auto">
            <a:xfrm>
              <a:off x="12787357" y="3362359"/>
              <a:ext cx="2391683" cy="6991276"/>
              <a:chOff x="-9513501" y="-8286832"/>
              <a:chExt cx="3613597" cy="10563225"/>
            </a:xfrm>
          </p:grpSpPr>
          <p:sp>
            <p:nvSpPr>
              <p:cNvPr id="16397" name="Freeform 1502"/>
              <p:cNvSpPr>
                <a:spLocks/>
              </p:cNvSpPr>
              <p:nvPr/>
            </p:nvSpPr>
            <p:spPr bwMode="auto">
              <a:xfrm>
                <a:off x="-6226705" y="-6292141"/>
                <a:ext cx="101421" cy="60104"/>
              </a:xfrm>
              <a:custGeom>
                <a:avLst/>
                <a:gdLst>
                  <a:gd name="T0" fmla="*/ 0 w 27"/>
                  <a:gd name="T1" fmla="*/ 2147483647 h 16"/>
                  <a:gd name="T2" fmla="*/ 0 w 27"/>
                  <a:gd name="T3" fmla="*/ 2147483647 h 16"/>
                  <a:gd name="T4" fmla="*/ 2147483647 w 27"/>
                  <a:gd name="T5" fmla="*/ 2147483647 h 16"/>
                  <a:gd name="T6" fmla="*/ 2147483647 w 27"/>
                  <a:gd name="T7" fmla="*/ 0 h 16"/>
                  <a:gd name="T8" fmla="*/ 2147483647 w 27"/>
                  <a:gd name="T9" fmla="*/ 0 h 16"/>
                  <a:gd name="T10" fmla="*/ 2147483647 w 27"/>
                  <a:gd name="T11" fmla="*/ 2147483647 h 16"/>
                  <a:gd name="T12" fmla="*/ 2147483647 w 27"/>
                  <a:gd name="T13" fmla="*/ 2147483647 h 16"/>
                  <a:gd name="T14" fmla="*/ 2147483647 w 27"/>
                  <a:gd name="T15" fmla="*/ 2147483647 h 16"/>
                  <a:gd name="T16" fmla="*/ 2147483647 w 27"/>
                  <a:gd name="T17" fmla="*/ 2147483647 h 16"/>
                  <a:gd name="T18" fmla="*/ 2147483647 w 27"/>
                  <a:gd name="T19" fmla="*/ 2147483647 h 16"/>
                  <a:gd name="T20" fmla="*/ 2147483647 w 27"/>
                  <a:gd name="T21" fmla="*/ 2147483647 h 16"/>
                  <a:gd name="T22" fmla="*/ 2147483647 w 27"/>
                  <a:gd name="T23" fmla="*/ 2147483647 h 16"/>
                  <a:gd name="T24" fmla="*/ 0 w 27"/>
                  <a:gd name="T25" fmla="*/ 2147483647 h 16"/>
                  <a:gd name="T26" fmla="*/ 0 w 27"/>
                  <a:gd name="T27" fmla="*/ 2147483647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7"/>
                  <a:gd name="T43" fmla="*/ 0 h 16"/>
                  <a:gd name="T44" fmla="*/ 27 w 27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7" h="16">
                    <a:moveTo>
                      <a:pt x="0" y="11"/>
                    </a:moveTo>
                    <a:lnTo>
                      <a:pt x="0" y="11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11" y="5"/>
                    </a:lnTo>
                    <a:lnTo>
                      <a:pt x="22" y="11"/>
                    </a:lnTo>
                    <a:lnTo>
                      <a:pt x="27" y="11"/>
                    </a:lnTo>
                    <a:lnTo>
                      <a:pt x="22" y="16"/>
                    </a:lnTo>
                    <a:lnTo>
                      <a:pt x="22" y="11"/>
                    </a:lnTo>
                    <a:lnTo>
                      <a:pt x="16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398" name="Freeform 1503"/>
              <p:cNvSpPr>
                <a:spLocks/>
              </p:cNvSpPr>
              <p:nvPr/>
            </p:nvSpPr>
            <p:spPr bwMode="auto">
              <a:xfrm>
                <a:off x="-6369446" y="-6292141"/>
                <a:ext cx="60101" cy="60104"/>
              </a:xfrm>
              <a:custGeom>
                <a:avLst/>
                <a:gdLst>
                  <a:gd name="T0" fmla="*/ 2147483647 w 16"/>
                  <a:gd name="T1" fmla="*/ 0 h 16"/>
                  <a:gd name="T2" fmla="*/ 2147483647 w 16"/>
                  <a:gd name="T3" fmla="*/ 0 h 16"/>
                  <a:gd name="T4" fmla="*/ 2147483647 w 16"/>
                  <a:gd name="T5" fmla="*/ 2147483647 h 16"/>
                  <a:gd name="T6" fmla="*/ 2147483647 w 16"/>
                  <a:gd name="T7" fmla="*/ 2147483647 h 16"/>
                  <a:gd name="T8" fmla="*/ 2147483647 w 16"/>
                  <a:gd name="T9" fmla="*/ 0 h 16"/>
                  <a:gd name="T10" fmla="*/ 2147483647 w 16"/>
                  <a:gd name="T11" fmla="*/ 0 h 16"/>
                  <a:gd name="T12" fmla="*/ 2147483647 w 16"/>
                  <a:gd name="T13" fmla="*/ 2147483647 h 16"/>
                  <a:gd name="T14" fmla="*/ 2147483647 w 16"/>
                  <a:gd name="T15" fmla="*/ 2147483647 h 16"/>
                  <a:gd name="T16" fmla="*/ 2147483647 w 16"/>
                  <a:gd name="T17" fmla="*/ 2147483647 h 16"/>
                  <a:gd name="T18" fmla="*/ 0 w 16"/>
                  <a:gd name="T19" fmla="*/ 2147483647 h 16"/>
                  <a:gd name="T20" fmla="*/ 0 w 16"/>
                  <a:gd name="T21" fmla="*/ 2147483647 h 16"/>
                  <a:gd name="T22" fmla="*/ 2147483647 w 16"/>
                  <a:gd name="T23" fmla="*/ 0 h 16"/>
                  <a:gd name="T24" fmla="*/ 2147483647 w 16"/>
                  <a:gd name="T25" fmla="*/ 0 h 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"/>
                  <a:gd name="T40" fmla="*/ 0 h 16"/>
                  <a:gd name="T41" fmla="*/ 16 w 16"/>
                  <a:gd name="T42" fmla="*/ 16 h 1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" h="16">
                    <a:moveTo>
                      <a:pt x="5" y="0"/>
                    </a:moveTo>
                    <a:lnTo>
                      <a:pt x="5" y="0"/>
                    </a:lnTo>
                    <a:lnTo>
                      <a:pt x="5" y="5"/>
                    </a:lnTo>
                    <a:lnTo>
                      <a:pt x="16" y="0"/>
                    </a:lnTo>
                    <a:lnTo>
                      <a:pt x="16" y="11"/>
                    </a:lnTo>
                    <a:lnTo>
                      <a:pt x="5" y="16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399" name="Freeform 1504"/>
              <p:cNvSpPr>
                <a:spLocks/>
              </p:cNvSpPr>
              <p:nvPr/>
            </p:nvSpPr>
            <p:spPr bwMode="auto">
              <a:xfrm>
                <a:off x="-6391984" y="-6232037"/>
                <a:ext cx="105177" cy="60104"/>
              </a:xfrm>
              <a:custGeom>
                <a:avLst/>
                <a:gdLst>
                  <a:gd name="T0" fmla="*/ 2147483647 w 28"/>
                  <a:gd name="T1" fmla="*/ 2147483647 h 16"/>
                  <a:gd name="T2" fmla="*/ 2147483647 w 28"/>
                  <a:gd name="T3" fmla="*/ 2147483647 h 16"/>
                  <a:gd name="T4" fmla="*/ 2147483647 w 28"/>
                  <a:gd name="T5" fmla="*/ 2147483647 h 16"/>
                  <a:gd name="T6" fmla="*/ 0 w 28"/>
                  <a:gd name="T7" fmla="*/ 2147483647 h 16"/>
                  <a:gd name="T8" fmla="*/ 0 w 28"/>
                  <a:gd name="T9" fmla="*/ 2147483647 h 16"/>
                  <a:gd name="T10" fmla="*/ 0 w 28"/>
                  <a:gd name="T11" fmla="*/ 2147483647 h 16"/>
                  <a:gd name="T12" fmla="*/ 0 w 28"/>
                  <a:gd name="T13" fmla="*/ 0 h 16"/>
                  <a:gd name="T14" fmla="*/ 0 w 28"/>
                  <a:gd name="T15" fmla="*/ 0 h 16"/>
                  <a:gd name="T16" fmla="*/ 0 w 28"/>
                  <a:gd name="T17" fmla="*/ 2147483647 h 16"/>
                  <a:gd name="T18" fmla="*/ 0 w 28"/>
                  <a:gd name="T19" fmla="*/ 2147483647 h 16"/>
                  <a:gd name="T20" fmla="*/ 2147483647 w 28"/>
                  <a:gd name="T21" fmla="*/ 2147483647 h 16"/>
                  <a:gd name="T22" fmla="*/ 2147483647 w 28"/>
                  <a:gd name="T23" fmla="*/ 2147483647 h 16"/>
                  <a:gd name="T24" fmla="*/ 2147483647 w 28"/>
                  <a:gd name="T25" fmla="*/ 2147483647 h 16"/>
                  <a:gd name="T26" fmla="*/ 2147483647 w 28"/>
                  <a:gd name="T27" fmla="*/ 2147483647 h 16"/>
                  <a:gd name="T28" fmla="*/ 2147483647 w 28"/>
                  <a:gd name="T29" fmla="*/ 2147483647 h 16"/>
                  <a:gd name="T30" fmla="*/ 2147483647 w 28"/>
                  <a:gd name="T31" fmla="*/ 2147483647 h 16"/>
                  <a:gd name="T32" fmla="*/ 2147483647 w 28"/>
                  <a:gd name="T33" fmla="*/ 2147483647 h 16"/>
                  <a:gd name="T34" fmla="*/ 2147483647 w 28"/>
                  <a:gd name="T35" fmla="*/ 2147483647 h 16"/>
                  <a:gd name="T36" fmla="*/ 2147483647 w 28"/>
                  <a:gd name="T37" fmla="*/ 2147483647 h 1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"/>
                  <a:gd name="T58" fmla="*/ 0 h 16"/>
                  <a:gd name="T59" fmla="*/ 28 w 28"/>
                  <a:gd name="T60" fmla="*/ 16 h 1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" h="16">
                    <a:moveTo>
                      <a:pt x="22" y="16"/>
                    </a:moveTo>
                    <a:lnTo>
                      <a:pt x="22" y="16"/>
                    </a:lnTo>
                    <a:lnTo>
                      <a:pt x="17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6" y="6"/>
                    </a:lnTo>
                    <a:lnTo>
                      <a:pt x="17" y="6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8" y="16"/>
                    </a:lnTo>
                    <a:lnTo>
                      <a:pt x="22" y="1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00" name="Freeform 1505"/>
              <p:cNvSpPr>
                <a:spLocks/>
              </p:cNvSpPr>
              <p:nvPr/>
            </p:nvSpPr>
            <p:spPr bwMode="auto">
              <a:xfrm>
                <a:off x="-6249243" y="-6149394"/>
                <a:ext cx="146497" cy="41321"/>
              </a:xfrm>
              <a:custGeom>
                <a:avLst/>
                <a:gdLst>
                  <a:gd name="T0" fmla="*/ 0 w 39"/>
                  <a:gd name="T1" fmla="*/ 0 h 11"/>
                  <a:gd name="T2" fmla="*/ 0 w 39"/>
                  <a:gd name="T3" fmla="*/ 0 h 11"/>
                  <a:gd name="T4" fmla="*/ 2147483647 w 39"/>
                  <a:gd name="T5" fmla="*/ 0 h 11"/>
                  <a:gd name="T6" fmla="*/ 2147483647 w 39"/>
                  <a:gd name="T7" fmla="*/ 0 h 11"/>
                  <a:gd name="T8" fmla="*/ 2147483647 w 39"/>
                  <a:gd name="T9" fmla="*/ 2147483647 h 11"/>
                  <a:gd name="T10" fmla="*/ 2147483647 w 39"/>
                  <a:gd name="T11" fmla="*/ 2147483647 h 11"/>
                  <a:gd name="T12" fmla="*/ 2147483647 w 39"/>
                  <a:gd name="T13" fmla="*/ 2147483647 h 11"/>
                  <a:gd name="T14" fmla="*/ 2147483647 w 39"/>
                  <a:gd name="T15" fmla="*/ 2147483647 h 11"/>
                  <a:gd name="T16" fmla="*/ 0 w 39"/>
                  <a:gd name="T17" fmla="*/ 0 h 11"/>
                  <a:gd name="T18" fmla="*/ 0 w 39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11"/>
                  <a:gd name="T32" fmla="*/ 39 w 39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11">
                    <a:moveTo>
                      <a:pt x="0" y="0"/>
                    </a:moveTo>
                    <a:lnTo>
                      <a:pt x="0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39" y="11"/>
                    </a:lnTo>
                    <a:lnTo>
                      <a:pt x="11" y="5"/>
                    </a:lnTo>
                    <a:lnTo>
                      <a:pt x="6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01" name="Freeform 1506"/>
              <p:cNvSpPr>
                <a:spLocks/>
              </p:cNvSpPr>
              <p:nvPr/>
            </p:nvSpPr>
            <p:spPr bwMode="auto">
              <a:xfrm>
                <a:off x="-6391984" y="-6171933"/>
                <a:ext cx="105177" cy="63860"/>
              </a:xfrm>
              <a:custGeom>
                <a:avLst/>
                <a:gdLst>
                  <a:gd name="T0" fmla="*/ 2147483647 w 28"/>
                  <a:gd name="T1" fmla="*/ 2147483647 h 17"/>
                  <a:gd name="T2" fmla="*/ 2147483647 w 28"/>
                  <a:gd name="T3" fmla="*/ 2147483647 h 17"/>
                  <a:gd name="T4" fmla="*/ 2147483647 w 28"/>
                  <a:gd name="T5" fmla="*/ 2147483647 h 17"/>
                  <a:gd name="T6" fmla="*/ 2147483647 w 28"/>
                  <a:gd name="T7" fmla="*/ 2147483647 h 17"/>
                  <a:gd name="T8" fmla="*/ 0 w 28"/>
                  <a:gd name="T9" fmla="*/ 2147483647 h 17"/>
                  <a:gd name="T10" fmla="*/ 0 w 28"/>
                  <a:gd name="T11" fmla="*/ 2147483647 h 17"/>
                  <a:gd name="T12" fmla="*/ 0 w 28"/>
                  <a:gd name="T13" fmla="*/ 2147483647 h 17"/>
                  <a:gd name="T14" fmla="*/ 2147483647 w 28"/>
                  <a:gd name="T15" fmla="*/ 0 h 17"/>
                  <a:gd name="T16" fmla="*/ 2147483647 w 28"/>
                  <a:gd name="T17" fmla="*/ 2147483647 h 17"/>
                  <a:gd name="T18" fmla="*/ 2147483647 w 28"/>
                  <a:gd name="T19" fmla="*/ 2147483647 h 17"/>
                  <a:gd name="T20" fmla="*/ 2147483647 w 28"/>
                  <a:gd name="T21" fmla="*/ 2147483647 h 17"/>
                  <a:gd name="T22" fmla="*/ 2147483647 w 28"/>
                  <a:gd name="T23" fmla="*/ 2147483647 h 17"/>
                  <a:gd name="T24" fmla="*/ 2147483647 w 28"/>
                  <a:gd name="T25" fmla="*/ 2147483647 h 17"/>
                  <a:gd name="T26" fmla="*/ 2147483647 w 28"/>
                  <a:gd name="T27" fmla="*/ 2147483647 h 17"/>
                  <a:gd name="T28" fmla="*/ 2147483647 w 28"/>
                  <a:gd name="T29" fmla="*/ 2147483647 h 1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"/>
                  <a:gd name="T46" fmla="*/ 0 h 17"/>
                  <a:gd name="T47" fmla="*/ 28 w 28"/>
                  <a:gd name="T48" fmla="*/ 17 h 1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" h="17">
                    <a:moveTo>
                      <a:pt x="22" y="17"/>
                    </a:moveTo>
                    <a:lnTo>
                      <a:pt x="22" y="17"/>
                    </a:lnTo>
                    <a:lnTo>
                      <a:pt x="22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02" name="Freeform 1507"/>
              <p:cNvSpPr>
                <a:spLocks/>
              </p:cNvSpPr>
              <p:nvPr/>
            </p:nvSpPr>
            <p:spPr bwMode="auto">
              <a:xfrm>
                <a:off x="-6226705" y="-6108073"/>
                <a:ext cx="123959" cy="41321"/>
              </a:xfrm>
              <a:custGeom>
                <a:avLst/>
                <a:gdLst>
                  <a:gd name="T0" fmla="*/ 2147483647 w 33"/>
                  <a:gd name="T1" fmla="*/ 2147483647 h 11"/>
                  <a:gd name="T2" fmla="*/ 2147483647 w 33"/>
                  <a:gd name="T3" fmla="*/ 2147483647 h 11"/>
                  <a:gd name="T4" fmla="*/ 2147483647 w 33"/>
                  <a:gd name="T5" fmla="*/ 2147483647 h 11"/>
                  <a:gd name="T6" fmla="*/ 0 w 33"/>
                  <a:gd name="T7" fmla="*/ 2147483647 h 11"/>
                  <a:gd name="T8" fmla="*/ 0 w 33"/>
                  <a:gd name="T9" fmla="*/ 2147483647 h 11"/>
                  <a:gd name="T10" fmla="*/ 0 w 33"/>
                  <a:gd name="T11" fmla="*/ 2147483647 h 11"/>
                  <a:gd name="T12" fmla="*/ 0 w 33"/>
                  <a:gd name="T13" fmla="*/ 2147483647 h 11"/>
                  <a:gd name="T14" fmla="*/ 2147483647 w 33"/>
                  <a:gd name="T15" fmla="*/ 0 h 11"/>
                  <a:gd name="T16" fmla="*/ 2147483647 w 33"/>
                  <a:gd name="T17" fmla="*/ 0 h 11"/>
                  <a:gd name="T18" fmla="*/ 2147483647 w 33"/>
                  <a:gd name="T19" fmla="*/ 0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2147483647 w 33"/>
                  <a:gd name="T25" fmla="*/ 2147483647 h 11"/>
                  <a:gd name="T26" fmla="*/ 2147483647 w 33"/>
                  <a:gd name="T27" fmla="*/ 2147483647 h 11"/>
                  <a:gd name="T28" fmla="*/ 2147483647 w 33"/>
                  <a:gd name="T29" fmla="*/ 2147483647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1"/>
                  <a:gd name="T47" fmla="*/ 33 w 33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1">
                    <a:moveTo>
                      <a:pt x="27" y="11"/>
                    </a:moveTo>
                    <a:lnTo>
                      <a:pt x="27" y="11"/>
                    </a:lnTo>
                    <a:lnTo>
                      <a:pt x="16" y="11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11" y="5"/>
                    </a:lnTo>
                    <a:lnTo>
                      <a:pt x="22" y="5"/>
                    </a:lnTo>
                    <a:lnTo>
                      <a:pt x="33" y="5"/>
                    </a:lnTo>
                    <a:lnTo>
                      <a:pt x="27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03" name="Freeform 1508"/>
              <p:cNvSpPr>
                <a:spLocks/>
              </p:cNvSpPr>
              <p:nvPr/>
            </p:nvSpPr>
            <p:spPr bwMode="auto">
              <a:xfrm>
                <a:off x="-6391984" y="-6108073"/>
                <a:ext cx="123959" cy="41321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0 w 33"/>
                  <a:gd name="T5" fmla="*/ 0 h 11"/>
                  <a:gd name="T6" fmla="*/ 2147483647 w 33"/>
                  <a:gd name="T7" fmla="*/ 0 h 11"/>
                  <a:gd name="T8" fmla="*/ 2147483647 w 33"/>
                  <a:gd name="T9" fmla="*/ 0 h 11"/>
                  <a:gd name="T10" fmla="*/ 2147483647 w 33"/>
                  <a:gd name="T11" fmla="*/ 0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0 w 33"/>
                  <a:gd name="T19" fmla="*/ 2147483647 h 11"/>
                  <a:gd name="T20" fmla="*/ 0 w 33"/>
                  <a:gd name="T21" fmla="*/ 2147483647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3"/>
                  <a:gd name="T34" fmla="*/ 0 h 11"/>
                  <a:gd name="T35" fmla="*/ 33 w 33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3" h="11">
                    <a:moveTo>
                      <a:pt x="0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11"/>
                    </a:lnTo>
                    <a:lnTo>
                      <a:pt x="22" y="11"/>
                    </a:lnTo>
                    <a:lnTo>
                      <a:pt x="11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04" name="Freeform 1509"/>
              <p:cNvSpPr>
                <a:spLocks/>
              </p:cNvSpPr>
              <p:nvPr/>
            </p:nvSpPr>
            <p:spPr bwMode="auto">
              <a:xfrm>
                <a:off x="-6185385" y="-6047969"/>
                <a:ext cx="101421" cy="41321"/>
              </a:xfrm>
              <a:custGeom>
                <a:avLst/>
                <a:gdLst>
                  <a:gd name="T0" fmla="*/ 0 w 27"/>
                  <a:gd name="T1" fmla="*/ 2147483647 h 11"/>
                  <a:gd name="T2" fmla="*/ 0 w 27"/>
                  <a:gd name="T3" fmla="*/ 2147483647 h 11"/>
                  <a:gd name="T4" fmla="*/ 2147483647 w 27"/>
                  <a:gd name="T5" fmla="*/ 0 h 11"/>
                  <a:gd name="T6" fmla="*/ 2147483647 w 27"/>
                  <a:gd name="T7" fmla="*/ 0 h 11"/>
                  <a:gd name="T8" fmla="*/ 2147483647 w 27"/>
                  <a:gd name="T9" fmla="*/ 2147483647 h 11"/>
                  <a:gd name="T10" fmla="*/ 2147483647 w 27"/>
                  <a:gd name="T11" fmla="*/ 2147483647 h 11"/>
                  <a:gd name="T12" fmla="*/ 2147483647 w 27"/>
                  <a:gd name="T13" fmla="*/ 2147483647 h 11"/>
                  <a:gd name="T14" fmla="*/ 2147483647 w 27"/>
                  <a:gd name="T15" fmla="*/ 2147483647 h 11"/>
                  <a:gd name="T16" fmla="*/ 2147483647 w 27"/>
                  <a:gd name="T17" fmla="*/ 2147483647 h 11"/>
                  <a:gd name="T18" fmla="*/ 0 w 27"/>
                  <a:gd name="T19" fmla="*/ 2147483647 h 11"/>
                  <a:gd name="T20" fmla="*/ 0 w 27"/>
                  <a:gd name="T21" fmla="*/ 2147483647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7"/>
                  <a:gd name="T34" fmla="*/ 0 h 11"/>
                  <a:gd name="T35" fmla="*/ 27 w 27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7" h="11">
                    <a:moveTo>
                      <a:pt x="0" y="6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6"/>
                    </a:lnTo>
                    <a:lnTo>
                      <a:pt x="27" y="11"/>
                    </a:lnTo>
                    <a:lnTo>
                      <a:pt x="16" y="11"/>
                    </a:lnTo>
                    <a:lnTo>
                      <a:pt x="5" y="1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05" name="Freeform 1510"/>
              <p:cNvSpPr>
                <a:spLocks/>
              </p:cNvSpPr>
              <p:nvPr/>
            </p:nvSpPr>
            <p:spPr bwMode="auto">
              <a:xfrm>
                <a:off x="-6391984" y="-6047969"/>
                <a:ext cx="123959" cy="41321"/>
              </a:xfrm>
              <a:custGeom>
                <a:avLst/>
                <a:gdLst>
                  <a:gd name="T0" fmla="*/ 2147483647 w 33"/>
                  <a:gd name="T1" fmla="*/ 2147483647 h 11"/>
                  <a:gd name="T2" fmla="*/ 2147483647 w 33"/>
                  <a:gd name="T3" fmla="*/ 2147483647 h 11"/>
                  <a:gd name="T4" fmla="*/ 2147483647 w 33"/>
                  <a:gd name="T5" fmla="*/ 2147483647 h 11"/>
                  <a:gd name="T6" fmla="*/ 2147483647 w 33"/>
                  <a:gd name="T7" fmla="*/ 2147483647 h 11"/>
                  <a:gd name="T8" fmla="*/ 0 w 33"/>
                  <a:gd name="T9" fmla="*/ 2147483647 h 11"/>
                  <a:gd name="T10" fmla="*/ 0 w 33"/>
                  <a:gd name="T11" fmla="*/ 2147483647 h 11"/>
                  <a:gd name="T12" fmla="*/ 0 w 33"/>
                  <a:gd name="T13" fmla="*/ 0 h 11"/>
                  <a:gd name="T14" fmla="*/ 2147483647 w 33"/>
                  <a:gd name="T15" fmla="*/ 0 h 11"/>
                  <a:gd name="T16" fmla="*/ 2147483647 w 33"/>
                  <a:gd name="T17" fmla="*/ 0 h 11"/>
                  <a:gd name="T18" fmla="*/ 2147483647 w 33"/>
                  <a:gd name="T19" fmla="*/ 0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2147483647 w 33"/>
                  <a:gd name="T25" fmla="*/ 2147483647 h 11"/>
                  <a:gd name="T26" fmla="*/ 2147483647 w 33"/>
                  <a:gd name="T27" fmla="*/ 2147483647 h 11"/>
                  <a:gd name="T28" fmla="*/ 2147483647 w 33"/>
                  <a:gd name="T29" fmla="*/ 2147483647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1"/>
                  <a:gd name="T47" fmla="*/ 33 w 33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1">
                    <a:moveTo>
                      <a:pt x="33" y="11"/>
                    </a:moveTo>
                    <a:lnTo>
                      <a:pt x="33" y="11"/>
                    </a:lnTo>
                    <a:lnTo>
                      <a:pt x="28" y="6"/>
                    </a:lnTo>
                    <a:lnTo>
                      <a:pt x="17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6"/>
                    </a:lnTo>
                    <a:lnTo>
                      <a:pt x="33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06" name="Freeform 1511"/>
              <p:cNvSpPr>
                <a:spLocks/>
              </p:cNvSpPr>
              <p:nvPr/>
            </p:nvSpPr>
            <p:spPr bwMode="auto">
              <a:xfrm>
                <a:off x="-6249243" y="-5984109"/>
                <a:ext cx="146497" cy="41321"/>
              </a:xfrm>
              <a:custGeom>
                <a:avLst/>
                <a:gdLst>
                  <a:gd name="T0" fmla="*/ 2147483647 w 39"/>
                  <a:gd name="T1" fmla="*/ 0 h 11"/>
                  <a:gd name="T2" fmla="*/ 2147483647 w 39"/>
                  <a:gd name="T3" fmla="*/ 0 h 11"/>
                  <a:gd name="T4" fmla="*/ 2147483647 w 39"/>
                  <a:gd name="T5" fmla="*/ 2147483647 h 11"/>
                  <a:gd name="T6" fmla="*/ 2147483647 w 39"/>
                  <a:gd name="T7" fmla="*/ 2147483647 h 11"/>
                  <a:gd name="T8" fmla="*/ 2147483647 w 39"/>
                  <a:gd name="T9" fmla="*/ 2147483647 h 11"/>
                  <a:gd name="T10" fmla="*/ 0 w 39"/>
                  <a:gd name="T11" fmla="*/ 2147483647 h 11"/>
                  <a:gd name="T12" fmla="*/ 0 w 39"/>
                  <a:gd name="T13" fmla="*/ 2147483647 h 11"/>
                  <a:gd name="T14" fmla="*/ 0 w 39"/>
                  <a:gd name="T15" fmla="*/ 0 h 11"/>
                  <a:gd name="T16" fmla="*/ 2147483647 w 39"/>
                  <a:gd name="T17" fmla="*/ 0 h 11"/>
                  <a:gd name="T18" fmla="*/ 2147483647 w 39"/>
                  <a:gd name="T19" fmla="*/ 0 h 11"/>
                  <a:gd name="T20" fmla="*/ 2147483647 w 39"/>
                  <a:gd name="T21" fmla="*/ 0 h 11"/>
                  <a:gd name="T22" fmla="*/ 2147483647 w 39"/>
                  <a:gd name="T23" fmla="*/ 0 h 11"/>
                  <a:gd name="T24" fmla="*/ 2147483647 w 39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11"/>
                  <a:gd name="T41" fmla="*/ 39 w 39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11">
                    <a:moveTo>
                      <a:pt x="39" y="0"/>
                    </a:moveTo>
                    <a:lnTo>
                      <a:pt x="39" y="0"/>
                    </a:lnTo>
                    <a:lnTo>
                      <a:pt x="33" y="5"/>
                    </a:lnTo>
                    <a:lnTo>
                      <a:pt x="22" y="5"/>
                    </a:lnTo>
                    <a:lnTo>
                      <a:pt x="11" y="5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07" name="Freeform 1512"/>
              <p:cNvSpPr>
                <a:spLocks/>
              </p:cNvSpPr>
              <p:nvPr/>
            </p:nvSpPr>
            <p:spPr bwMode="auto">
              <a:xfrm>
                <a:off x="-6391984" y="-5942788"/>
                <a:ext cx="123959" cy="41321"/>
              </a:xfrm>
              <a:custGeom>
                <a:avLst/>
                <a:gdLst>
                  <a:gd name="T0" fmla="*/ 0 w 33"/>
                  <a:gd name="T1" fmla="*/ 0 h 11"/>
                  <a:gd name="T2" fmla="*/ 0 w 33"/>
                  <a:gd name="T3" fmla="*/ 0 h 11"/>
                  <a:gd name="T4" fmla="*/ 2147483647 w 33"/>
                  <a:gd name="T5" fmla="*/ 0 h 11"/>
                  <a:gd name="T6" fmla="*/ 2147483647 w 33"/>
                  <a:gd name="T7" fmla="*/ 0 h 11"/>
                  <a:gd name="T8" fmla="*/ 2147483647 w 33"/>
                  <a:gd name="T9" fmla="*/ 2147483647 h 11"/>
                  <a:gd name="T10" fmla="*/ 2147483647 w 33"/>
                  <a:gd name="T11" fmla="*/ 2147483647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0 w 33"/>
                  <a:gd name="T23" fmla="*/ 2147483647 h 11"/>
                  <a:gd name="T24" fmla="*/ 0 w 33"/>
                  <a:gd name="T25" fmla="*/ 0 h 11"/>
                  <a:gd name="T26" fmla="*/ 0 w 33"/>
                  <a:gd name="T27" fmla="*/ 0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28" y="5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08" name="Freeform 1513"/>
              <p:cNvSpPr>
                <a:spLocks/>
              </p:cNvSpPr>
              <p:nvPr/>
            </p:nvSpPr>
            <p:spPr bwMode="auto">
              <a:xfrm>
                <a:off x="-6249243" y="-5942788"/>
                <a:ext cx="105177" cy="41321"/>
              </a:xfrm>
              <a:custGeom>
                <a:avLst/>
                <a:gdLst>
                  <a:gd name="T0" fmla="*/ 2147483647 w 28"/>
                  <a:gd name="T1" fmla="*/ 0 h 11"/>
                  <a:gd name="T2" fmla="*/ 2147483647 w 28"/>
                  <a:gd name="T3" fmla="*/ 0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2147483647 w 28"/>
                  <a:gd name="T9" fmla="*/ 2147483647 h 11"/>
                  <a:gd name="T10" fmla="*/ 0 w 28"/>
                  <a:gd name="T11" fmla="*/ 2147483647 h 11"/>
                  <a:gd name="T12" fmla="*/ 0 w 28"/>
                  <a:gd name="T13" fmla="*/ 2147483647 h 11"/>
                  <a:gd name="T14" fmla="*/ 0 w 28"/>
                  <a:gd name="T15" fmla="*/ 0 h 11"/>
                  <a:gd name="T16" fmla="*/ 2147483647 w 28"/>
                  <a:gd name="T17" fmla="*/ 0 h 11"/>
                  <a:gd name="T18" fmla="*/ 2147483647 w 28"/>
                  <a:gd name="T19" fmla="*/ 0 h 11"/>
                  <a:gd name="T20" fmla="*/ 2147483647 w 28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8"/>
                  <a:gd name="T34" fmla="*/ 0 h 11"/>
                  <a:gd name="T35" fmla="*/ 28 w 28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09" name="Freeform 1514"/>
              <p:cNvSpPr>
                <a:spLocks/>
              </p:cNvSpPr>
              <p:nvPr/>
            </p:nvSpPr>
            <p:spPr bwMode="auto">
              <a:xfrm>
                <a:off x="-6433304" y="-5882684"/>
                <a:ext cx="146497" cy="22539"/>
              </a:xfrm>
              <a:custGeom>
                <a:avLst/>
                <a:gdLst>
                  <a:gd name="T0" fmla="*/ 2147483647 w 39"/>
                  <a:gd name="T1" fmla="*/ 2147483647 h 6"/>
                  <a:gd name="T2" fmla="*/ 2147483647 w 39"/>
                  <a:gd name="T3" fmla="*/ 2147483647 h 6"/>
                  <a:gd name="T4" fmla="*/ 2147483647 w 39"/>
                  <a:gd name="T5" fmla="*/ 2147483647 h 6"/>
                  <a:gd name="T6" fmla="*/ 2147483647 w 39"/>
                  <a:gd name="T7" fmla="*/ 2147483647 h 6"/>
                  <a:gd name="T8" fmla="*/ 2147483647 w 39"/>
                  <a:gd name="T9" fmla="*/ 2147483647 h 6"/>
                  <a:gd name="T10" fmla="*/ 0 w 39"/>
                  <a:gd name="T11" fmla="*/ 0 h 6"/>
                  <a:gd name="T12" fmla="*/ 0 w 39"/>
                  <a:gd name="T13" fmla="*/ 0 h 6"/>
                  <a:gd name="T14" fmla="*/ 2147483647 w 39"/>
                  <a:gd name="T15" fmla="*/ 0 h 6"/>
                  <a:gd name="T16" fmla="*/ 2147483647 w 39"/>
                  <a:gd name="T17" fmla="*/ 0 h 6"/>
                  <a:gd name="T18" fmla="*/ 2147483647 w 39"/>
                  <a:gd name="T19" fmla="*/ 0 h 6"/>
                  <a:gd name="T20" fmla="*/ 2147483647 w 39"/>
                  <a:gd name="T21" fmla="*/ 2147483647 h 6"/>
                  <a:gd name="T22" fmla="*/ 2147483647 w 39"/>
                  <a:gd name="T23" fmla="*/ 2147483647 h 6"/>
                  <a:gd name="T24" fmla="*/ 2147483647 w 39"/>
                  <a:gd name="T25" fmla="*/ 2147483647 h 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6"/>
                  <a:gd name="T41" fmla="*/ 39 w 39"/>
                  <a:gd name="T42" fmla="*/ 6 h 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6">
                    <a:moveTo>
                      <a:pt x="33" y="6"/>
                    </a:moveTo>
                    <a:lnTo>
                      <a:pt x="33" y="6"/>
                    </a:lnTo>
                    <a:lnTo>
                      <a:pt x="28" y="6"/>
                    </a:lnTo>
                    <a:lnTo>
                      <a:pt x="17" y="6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0"/>
                    </a:lnTo>
                    <a:lnTo>
                      <a:pt x="39" y="6"/>
                    </a:lnTo>
                    <a:lnTo>
                      <a:pt x="33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10" name="Freeform 1515"/>
              <p:cNvSpPr>
                <a:spLocks/>
              </p:cNvSpPr>
              <p:nvPr/>
            </p:nvSpPr>
            <p:spPr bwMode="auto">
              <a:xfrm>
                <a:off x="-6226705" y="-5882684"/>
                <a:ext cx="123959" cy="41321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0 w 33"/>
                  <a:gd name="T5" fmla="*/ 2147483647 h 11"/>
                  <a:gd name="T6" fmla="*/ 2147483647 w 33"/>
                  <a:gd name="T7" fmla="*/ 0 h 11"/>
                  <a:gd name="T8" fmla="*/ 2147483647 w 33"/>
                  <a:gd name="T9" fmla="*/ 0 h 11"/>
                  <a:gd name="T10" fmla="*/ 2147483647 w 33"/>
                  <a:gd name="T11" fmla="*/ 0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0 w 33"/>
                  <a:gd name="T25" fmla="*/ 2147483647 h 11"/>
                  <a:gd name="T26" fmla="*/ 0 w 33"/>
                  <a:gd name="T27" fmla="*/ 2147483647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6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33" y="6"/>
                    </a:lnTo>
                    <a:lnTo>
                      <a:pt x="27" y="11"/>
                    </a:lnTo>
                    <a:lnTo>
                      <a:pt x="16" y="6"/>
                    </a:lnTo>
                    <a:lnTo>
                      <a:pt x="11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11" name="Freeform 1516"/>
              <p:cNvSpPr>
                <a:spLocks/>
              </p:cNvSpPr>
              <p:nvPr/>
            </p:nvSpPr>
            <p:spPr bwMode="auto">
              <a:xfrm>
                <a:off x="-6249243" y="-5822580"/>
                <a:ext cx="206599" cy="22539"/>
              </a:xfrm>
              <a:custGeom>
                <a:avLst/>
                <a:gdLst>
                  <a:gd name="T0" fmla="*/ 2147483647 w 55"/>
                  <a:gd name="T1" fmla="*/ 2147483647 h 6"/>
                  <a:gd name="T2" fmla="*/ 2147483647 w 55"/>
                  <a:gd name="T3" fmla="*/ 2147483647 h 6"/>
                  <a:gd name="T4" fmla="*/ 2147483647 w 55"/>
                  <a:gd name="T5" fmla="*/ 2147483647 h 6"/>
                  <a:gd name="T6" fmla="*/ 2147483647 w 55"/>
                  <a:gd name="T7" fmla="*/ 2147483647 h 6"/>
                  <a:gd name="T8" fmla="*/ 0 w 55"/>
                  <a:gd name="T9" fmla="*/ 0 h 6"/>
                  <a:gd name="T10" fmla="*/ 0 w 55"/>
                  <a:gd name="T11" fmla="*/ 0 h 6"/>
                  <a:gd name="T12" fmla="*/ 2147483647 w 55"/>
                  <a:gd name="T13" fmla="*/ 0 h 6"/>
                  <a:gd name="T14" fmla="*/ 2147483647 w 55"/>
                  <a:gd name="T15" fmla="*/ 0 h 6"/>
                  <a:gd name="T16" fmla="*/ 2147483647 w 55"/>
                  <a:gd name="T17" fmla="*/ 0 h 6"/>
                  <a:gd name="T18" fmla="*/ 2147483647 w 55"/>
                  <a:gd name="T19" fmla="*/ 2147483647 h 6"/>
                  <a:gd name="T20" fmla="*/ 2147483647 w 55"/>
                  <a:gd name="T21" fmla="*/ 2147483647 h 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6"/>
                  <a:gd name="T35" fmla="*/ 55 w 55"/>
                  <a:gd name="T36" fmla="*/ 6 h 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6">
                    <a:moveTo>
                      <a:pt x="55" y="6"/>
                    </a:moveTo>
                    <a:lnTo>
                      <a:pt x="55" y="6"/>
                    </a:lnTo>
                    <a:lnTo>
                      <a:pt x="28" y="6"/>
                    </a:lnTo>
                    <a:lnTo>
                      <a:pt x="11" y="6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44" y="0"/>
                    </a:lnTo>
                    <a:lnTo>
                      <a:pt x="50" y="0"/>
                    </a:lnTo>
                    <a:lnTo>
                      <a:pt x="55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12" name="Freeform 1517"/>
              <p:cNvSpPr>
                <a:spLocks/>
              </p:cNvSpPr>
              <p:nvPr/>
            </p:nvSpPr>
            <p:spPr bwMode="auto">
              <a:xfrm>
                <a:off x="-6391984" y="-5841363"/>
                <a:ext cx="123959" cy="41321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2147483647 w 33"/>
                  <a:gd name="T5" fmla="*/ 0 h 11"/>
                  <a:gd name="T6" fmla="*/ 2147483647 w 33"/>
                  <a:gd name="T7" fmla="*/ 0 h 11"/>
                  <a:gd name="T8" fmla="*/ 2147483647 w 33"/>
                  <a:gd name="T9" fmla="*/ 2147483647 h 11"/>
                  <a:gd name="T10" fmla="*/ 2147483647 w 33"/>
                  <a:gd name="T11" fmla="*/ 0 h 11"/>
                  <a:gd name="T12" fmla="*/ 2147483647 w 33"/>
                  <a:gd name="T13" fmla="*/ 0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0 w 33"/>
                  <a:gd name="T23" fmla="*/ 2147483647 h 11"/>
                  <a:gd name="T24" fmla="*/ 0 w 33"/>
                  <a:gd name="T25" fmla="*/ 2147483647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1"/>
                  <a:gd name="T41" fmla="*/ 33 w 33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1">
                    <a:moveTo>
                      <a:pt x="0" y="5"/>
                    </a:moveTo>
                    <a:lnTo>
                      <a:pt x="0" y="5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28" y="5"/>
                    </a:lnTo>
                    <a:lnTo>
                      <a:pt x="33" y="0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13" name="Freeform 1518"/>
              <p:cNvSpPr>
                <a:spLocks/>
              </p:cNvSpPr>
              <p:nvPr/>
            </p:nvSpPr>
            <p:spPr bwMode="auto">
              <a:xfrm>
                <a:off x="-6249243" y="-5781259"/>
                <a:ext cx="206599" cy="41321"/>
              </a:xfrm>
              <a:custGeom>
                <a:avLst/>
                <a:gdLst>
                  <a:gd name="T0" fmla="*/ 2147483647 w 55"/>
                  <a:gd name="T1" fmla="*/ 2147483647 h 11"/>
                  <a:gd name="T2" fmla="*/ 2147483647 w 55"/>
                  <a:gd name="T3" fmla="*/ 2147483647 h 11"/>
                  <a:gd name="T4" fmla="*/ 2147483647 w 55"/>
                  <a:gd name="T5" fmla="*/ 2147483647 h 11"/>
                  <a:gd name="T6" fmla="*/ 2147483647 w 55"/>
                  <a:gd name="T7" fmla="*/ 2147483647 h 11"/>
                  <a:gd name="T8" fmla="*/ 2147483647 w 55"/>
                  <a:gd name="T9" fmla="*/ 2147483647 h 11"/>
                  <a:gd name="T10" fmla="*/ 0 w 55"/>
                  <a:gd name="T11" fmla="*/ 2147483647 h 11"/>
                  <a:gd name="T12" fmla="*/ 0 w 55"/>
                  <a:gd name="T13" fmla="*/ 2147483647 h 11"/>
                  <a:gd name="T14" fmla="*/ 2147483647 w 55"/>
                  <a:gd name="T15" fmla="*/ 0 h 11"/>
                  <a:gd name="T16" fmla="*/ 2147483647 w 55"/>
                  <a:gd name="T17" fmla="*/ 2147483647 h 11"/>
                  <a:gd name="T18" fmla="*/ 2147483647 w 55"/>
                  <a:gd name="T19" fmla="*/ 2147483647 h 11"/>
                  <a:gd name="T20" fmla="*/ 2147483647 w 55"/>
                  <a:gd name="T21" fmla="*/ 2147483647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11"/>
                  <a:gd name="T35" fmla="*/ 55 w 55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11">
                    <a:moveTo>
                      <a:pt x="55" y="11"/>
                    </a:moveTo>
                    <a:lnTo>
                      <a:pt x="55" y="11"/>
                    </a:lnTo>
                    <a:lnTo>
                      <a:pt x="39" y="11"/>
                    </a:lnTo>
                    <a:lnTo>
                      <a:pt x="22" y="11"/>
                    </a:lnTo>
                    <a:lnTo>
                      <a:pt x="6" y="11"/>
                    </a:lnTo>
                    <a:lnTo>
                      <a:pt x="0" y="6"/>
                    </a:lnTo>
                    <a:lnTo>
                      <a:pt x="22" y="0"/>
                    </a:lnTo>
                    <a:lnTo>
                      <a:pt x="44" y="6"/>
                    </a:lnTo>
                    <a:lnTo>
                      <a:pt x="55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14" name="Freeform 1519"/>
              <p:cNvSpPr>
                <a:spLocks/>
              </p:cNvSpPr>
              <p:nvPr/>
            </p:nvSpPr>
            <p:spPr bwMode="auto">
              <a:xfrm>
                <a:off x="-6391984" y="-5781259"/>
                <a:ext cx="105177" cy="41321"/>
              </a:xfrm>
              <a:custGeom>
                <a:avLst/>
                <a:gdLst>
                  <a:gd name="T0" fmla="*/ 2147483647 w 28"/>
                  <a:gd name="T1" fmla="*/ 0 h 11"/>
                  <a:gd name="T2" fmla="*/ 2147483647 w 28"/>
                  <a:gd name="T3" fmla="*/ 0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2147483647 w 28"/>
                  <a:gd name="T9" fmla="*/ 2147483647 h 11"/>
                  <a:gd name="T10" fmla="*/ 2147483647 w 28"/>
                  <a:gd name="T11" fmla="*/ 2147483647 h 11"/>
                  <a:gd name="T12" fmla="*/ 2147483647 w 28"/>
                  <a:gd name="T13" fmla="*/ 2147483647 h 11"/>
                  <a:gd name="T14" fmla="*/ 2147483647 w 28"/>
                  <a:gd name="T15" fmla="*/ 2147483647 h 11"/>
                  <a:gd name="T16" fmla="*/ 2147483647 w 28"/>
                  <a:gd name="T17" fmla="*/ 2147483647 h 11"/>
                  <a:gd name="T18" fmla="*/ 2147483647 w 28"/>
                  <a:gd name="T19" fmla="*/ 2147483647 h 11"/>
                  <a:gd name="T20" fmla="*/ 0 w 28"/>
                  <a:gd name="T21" fmla="*/ 2147483647 h 11"/>
                  <a:gd name="T22" fmla="*/ 0 w 28"/>
                  <a:gd name="T23" fmla="*/ 2147483647 h 11"/>
                  <a:gd name="T24" fmla="*/ 0 w 28"/>
                  <a:gd name="T25" fmla="*/ 2147483647 h 11"/>
                  <a:gd name="T26" fmla="*/ 0 w 28"/>
                  <a:gd name="T27" fmla="*/ 2147483647 h 11"/>
                  <a:gd name="T28" fmla="*/ 0 w 28"/>
                  <a:gd name="T29" fmla="*/ 2147483647 h 11"/>
                  <a:gd name="T30" fmla="*/ 0 w 28"/>
                  <a:gd name="T31" fmla="*/ 0 h 11"/>
                  <a:gd name="T32" fmla="*/ 0 w 28"/>
                  <a:gd name="T33" fmla="*/ 0 h 11"/>
                  <a:gd name="T34" fmla="*/ 2147483647 w 28"/>
                  <a:gd name="T35" fmla="*/ 0 h 11"/>
                  <a:gd name="T36" fmla="*/ 2147483647 w 28"/>
                  <a:gd name="T37" fmla="*/ 0 h 11"/>
                  <a:gd name="T38" fmla="*/ 2147483647 w 28"/>
                  <a:gd name="T39" fmla="*/ 0 h 11"/>
                  <a:gd name="T40" fmla="*/ 2147483647 w 28"/>
                  <a:gd name="T41" fmla="*/ 0 h 1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8"/>
                  <a:gd name="T64" fmla="*/ 0 h 11"/>
                  <a:gd name="T65" fmla="*/ 28 w 28"/>
                  <a:gd name="T66" fmla="*/ 11 h 11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1"/>
                    </a:lnTo>
                    <a:lnTo>
                      <a:pt x="22" y="6"/>
                    </a:lnTo>
                    <a:lnTo>
                      <a:pt x="11" y="11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22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15" name="Freeform 1520"/>
              <p:cNvSpPr>
                <a:spLocks/>
              </p:cNvSpPr>
              <p:nvPr/>
            </p:nvSpPr>
            <p:spPr bwMode="auto">
              <a:xfrm>
                <a:off x="-6226705" y="-6209498"/>
                <a:ext cx="123959" cy="37565"/>
              </a:xfrm>
              <a:custGeom>
                <a:avLst/>
                <a:gdLst>
                  <a:gd name="T0" fmla="*/ 2147483647 w 33"/>
                  <a:gd name="T1" fmla="*/ 0 h 10"/>
                  <a:gd name="T2" fmla="*/ 2147483647 w 33"/>
                  <a:gd name="T3" fmla="*/ 0 h 10"/>
                  <a:gd name="T4" fmla="*/ 2147483647 w 33"/>
                  <a:gd name="T5" fmla="*/ 0 h 10"/>
                  <a:gd name="T6" fmla="*/ 2147483647 w 33"/>
                  <a:gd name="T7" fmla="*/ 2147483647 h 10"/>
                  <a:gd name="T8" fmla="*/ 2147483647 w 33"/>
                  <a:gd name="T9" fmla="*/ 0 h 10"/>
                  <a:gd name="T10" fmla="*/ 2147483647 w 33"/>
                  <a:gd name="T11" fmla="*/ 0 h 10"/>
                  <a:gd name="T12" fmla="*/ 2147483647 w 33"/>
                  <a:gd name="T13" fmla="*/ 2147483647 h 10"/>
                  <a:gd name="T14" fmla="*/ 2147483647 w 33"/>
                  <a:gd name="T15" fmla="*/ 2147483647 h 10"/>
                  <a:gd name="T16" fmla="*/ 2147483647 w 33"/>
                  <a:gd name="T17" fmla="*/ 2147483647 h 10"/>
                  <a:gd name="T18" fmla="*/ 2147483647 w 33"/>
                  <a:gd name="T19" fmla="*/ 2147483647 h 10"/>
                  <a:gd name="T20" fmla="*/ 0 w 33"/>
                  <a:gd name="T21" fmla="*/ 2147483647 h 10"/>
                  <a:gd name="T22" fmla="*/ 2147483647 w 33"/>
                  <a:gd name="T23" fmla="*/ 0 h 10"/>
                  <a:gd name="T24" fmla="*/ 2147483647 w 33"/>
                  <a:gd name="T25" fmla="*/ 0 h 1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0"/>
                  <a:gd name="T41" fmla="*/ 33 w 33"/>
                  <a:gd name="T42" fmla="*/ 10 h 1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0">
                    <a:moveTo>
                      <a:pt x="5" y="0"/>
                    </a:moveTo>
                    <a:lnTo>
                      <a:pt x="5" y="0"/>
                    </a:lnTo>
                    <a:lnTo>
                      <a:pt x="11" y="5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33" y="5"/>
                    </a:lnTo>
                    <a:lnTo>
                      <a:pt x="33" y="10"/>
                    </a:lnTo>
                    <a:lnTo>
                      <a:pt x="11" y="10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16" name="Freeform 1521"/>
              <p:cNvSpPr>
                <a:spLocks/>
              </p:cNvSpPr>
              <p:nvPr/>
            </p:nvSpPr>
            <p:spPr bwMode="auto">
              <a:xfrm>
                <a:off x="-6226705" y="-6292141"/>
                <a:ext cx="101421" cy="60104"/>
              </a:xfrm>
              <a:custGeom>
                <a:avLst/>
                <a:gdLst>
                  <a:gd name="T0" fmla="*/ 0 w 27"/>
                  <a:gd name="T1" fmla="*/ 2147483647 h 16"/>
                  <a:gd name="T2" fmla="*/ 0 w 27"/>
                  <a:gd name="T3" fmla="*/ 2147483647 h 16"/>
                  <a:gd name="T4" fmla="*/ 2147483647 w 27"/>
                  <a:gd name="T5" fmla="*/ 2147483647 h 16"/>
                  <a:gd name="T6" fmla="*/ 2147483647 w 27"/>
                  <a:gd name="T7" fmla="*/ 0 h 16"/>
                  <a:gd name="T8" fmla="*/ 2147483647 w 27"/>
                  <a:gd name="T9" fmla="*/ 0 h 16"/>
                  <a:gd name="T10" fmla="*/ 2147483647 w 27"/>
                  <a:gd name="T11" fmla="*/ 2147483647 h 16"/>
                  <a:gd name="T12" fmla="*/ 2147483647 w 27"/>
                  <a:gd name="T13" fmla="*/ 2147483647 h 16"/>
                  <a:gd name="T14" fmla="*/ 2147483647 w 27"/>
                  <a:gd name="T15" fmla="*/ 2147483647 h 16"/>
                  <a:gd name="T16" fmla="*/ 2147483647 w 27"/>
                  <a:gd name="T17" fmla="*/ 2147483647 h 16"/>
                  <a:gd name="T18" fmla="*/ 2147483647 w 27"/>
                  <a:gd name="T19" fmla="*/ 2147483647 h 16"/>
                  <a:gd name="T20" fmla="*/ 2147483647 w 27"/>
                  <a:gd name="T21" fmla="*/ 2147483647 h 16"/>
                  <a:gd name="T22" fmla="*/ 2147483647 w 27"/>
                  <a:gd name="T23" fmla="*/ 2147483647 h 16"/>
                  <a:gd name="T24" fmla="*/ 0 w 27"/>
                  <a:gd name="T25" fmla="*/ 2147483647 h 16"/>
                  <a:gd name="T26" fmla="*/ 0 w 27"/>
                  <a:gd name="T27" fmla="*/ 2147483647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7"/>
                  <a:gd name="T43" fmla="*/ 0 h 16"/>
                  <a:gd name="T44" fmla="*/ 27 w 27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7" h="16">
                    <a:moveTo>
                      <a:pt x="0" y="11"/>
                    </a:moveTo>
                    <a:lnTo>
                      <a:pt x="0" y="11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11" y="5"/>
                    </a:lnTo>
                    <a:lnTo>
                      <a:pt x="22" y="11"/>
                    </a:lnTo>
                    <a:lnTo>
                      <a:pt x="27" y="11"/>
                    </a:lnTo>
                    <a:lnTo>
                      <a:pt x="22" y="16"/>
                    </a:lnTo>
                    <a:lnTo>
                      <a:pt x="22" y="11"/>
                    </a:lnTo>
                    <a:lnTo>
                      <a:pt x="16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17" name="Freeform 1522"/>
              <p:cNvSpPr>
                <a:spLocks/>
              </p:cNvSpPr>
              <p:nvPr/>
            </p:nvSpPr>
            <p:spPr bwMode="auto">
              <a:xfrm>
                <a:off x="-6369446" y="-6292141"/>
                <a:ext cx="60101" cy="60104"/>
              </a:xfrm>
              <a:custGeom>
                <a:avLst/>
                <a:gdLst>
                  <a:gd name="T0" fmla="*/ 2147483647 w 16"/>
                  <a:gd name="T1" fmla="*/ 0 h 16"/>
                  <a:gd name="T2" fmla="*/ 2147483647 w 16"/>
                  <a:gd name="T3" fmla="*/ 0 h 16"/>
                  <a:gd name="T4" fmla="*/ 2147483647 w 16"/>
                  <a:gd name="T5" fmla="*/ 2147483647 h 16"/>
                  <a:gd name="T6" fmla="*/ 2147483647 w 16"/>
                  <a:gd name="T7" fmla="*/ 2147483647 h 16"/>
                  <a:gd name="T8" fmla="*/ 2147483647 w 16"/>
                  <a:gd name="T9" fmla="*/ 0 h 16"/>
                  <a:gd name="T10" fmla="*/ 2147483647 w 16"/>
                  <a:gd name="T11" fmla="*/ 0 h 16"/>
                  <a:gd name="T12" fmla="*/ 2147483647 w 16"/>
                  <a:gd name="T13" fmla="*/ 2147483647 h 16"/>
                  <a:gd name="T14" fmla="*/ 2147483647 w 16"/>
                  <a:gd name="T15" fmla="*/ 2147483647 h 16"/>
                  <a:gd name="T16" fmla="*/ 2147483647 w 16"/>
                  <a:gd name="T17" fmla="*/ 2147483647 h 16"/>
                  <a:gd name="T18" fmla="*/ 0 w 16"/>
                  <a:gd name="T19" fmla="*/ 2147483647 h 16"/>
                  <a:gd name="T20" fmla="*/ 0 w 16"/>
                  <a:gd name="T21" fmla="*/ 2147483647 h 16"/>
                  <a:gd name="T22" fmla="*/ 2147483647 w 16"/>
                  <a:gd name="T23" fmla="*/ 0 h 16"/>
                  <a:gd name="T24" fmla="*/ 2147483647 w 16"/>
                  <a:gd name="T25" fmla="*/ 0 h 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"/>
                  <a:gd name="T40" fmla="*/ 0 h 16"/>
                  <a:gd name="T41" fmla="*/ 16 w 16"/>
                  <a:gd name="T42" fmla="*/ 16 h 1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" h="16">
                    <a:moveTo>
                      <a:pt x="5" y="0"/>
                    </a:moveTo>
                    <a:lnTo>
                      <a:pt x="5" y="0"/>
                    </a:lnTo>
                    <a:lnTo>
                      <a:pt x="5" y="5"/>
                    </a:lnTo>
                    <a:lnTo>
                      <a:pt x="16" y="0"/>
                    </a:lnTo>
                    <a:lnTo>
                      <a:pt x="16" y="11"/>
                    </a:lnTo>
                    <a:lnTo>
                      <a:pt x="5" y="16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18" name="Freeform 1523"/>
              <p:cNvSpPr>
                <a:spLocks/>
              </p:cNvSpPr>
              <p:nvPr/>
            </p:nvSpPr>
            <p:spPr bwMode="auto">
              <a:xfrm>
                <a:off x="-6391984" y="-6232037"/>
                <a:ext cx="105177" cy="60104"/>
              </a:xfrm>
              <a:custGeom>
                <a:avLst/>
                <a:gdLst>
                  <a:gd name="T0" fmla="*/ 2147483647 w 28"/>
                  <a:gd name="T1" fmla="*/ 2147483647 h 16"/>
                  <a:gd name="T2" fmla="*/ 2147483647 w 28"/>
                  <a:gd name="T3" fmla="*/ 2147483647 h 16"/>
                  <a:gd name="T4" fmla="*/ 2147483647 w 28"/>
                  <a:gd name="T5" fmla="*/ 2147483647 h 16"/>
                  <a:gd name="T6" fmla="*/ 0 w 28"/>
                  <a:gd name="T7" fmla="*/ 2147483647 h 16"/>
                  <a:gd name="T8" fmla="*/ 0 w 28"/>
                  <a:gd name="T9" fmla="*/ 2147483647 h 16"/>
                  <a:gd name="T10" fmla="*/ 0 w 28"/>
                  <a:gd name="T11" fmla="*/ 2147483647 h 16"/>
                  <a:gd name="T12" fmla="*/ 0 w 28"/>
                  <a:gd name="T13" fmla="*/ 0 h 16"/>
                  <a:gd name="T14" fmla="*/ 0 w 28"/>
                  <a:gd name="T15" fmla="*/ 0 h 16"/>
                  <a:gd name="T16" fmla="*/ 0 w 28"/>
                  <a:gd name="T17" fmla="*/ 2147483647 h 16"/>
                  <a:gd name="T18" fmla="*/ 0 w 28"/>
                  <a:gd name="T19" fmla="*/ 2147483647 h 16"/>
                  <a:gd name="T20" fmla="*/ 2147483647 w 28"/>
                  <a:gd name="T21" fmla="*/ 2147483647 h 16"/>
                  <a:gd name="T22" fmla="*/ 2147483647 w 28"/>
                  <a:gd name="T23" fmla="*/ 2147483647 h 16"/>
                  <a:gd name="T24" fmla="*/ 2147483647 w 28"/>
                  <a:gd name="T25" fmla="*/ 2147483647 h 16"/>
                  <a:gd name="T26" fmla="*/ 2147483647 w 28"/>
                  <a:gd name="T27" fmla="*/ 2147483647 h 16"/>
                  <a:gd name="T28" fmla="*/ 2147483647 w 28"/>
                  <a:gd name="T29" fmla="*/ 2147483647 h 16"/>
                  <a:gd name="T30" fmla="*/ 2147483647 w 28"/>
                  <a:gd name="T31" fmla="*/ 2147483647 h 16"/>
                  <a:gd name="T32" fmla="*/ 2147483647 w 28"/>
                  <a:gd name="T33" fmla="*/ 2147483647 h 16"/>
                  <a:gd name="T34" fmla="*/ 2147483647 w 28"/>
                  <a:gd name="T35" fmla="*/ 2147483647 h 16"/>
                  <a:gd name="T36" fmla="*/ 2147483647 w 28"/>
                  <a:gd name="T37" fmla="*/ 2147483647 h 1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"/>
                  <a:gd name="T58" fmla="*/ 0 h 16"/>
                  <a:gd name="T59" fmla="*/ 28 w 28"/>
                  <a:gd name="T60" fmla="*/ 16 h 1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" h="16">
                    <a:moveTo>
                      <a:pt x="22" y="16"/>
                    </a:moveTo>
                    <a:lnTo>
                      <a:pt x="22" y="16"/>
                    </a:lnTo>
                    <a:lnTo>
                      <a:pt x="17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6" y="6"/>
                    </a:lnTo>
                    <a:lnTo>
                      <a:pt x="17" y="6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8" y="16"/>
                    </a:lnTo>
                    <a:lnTo>
                      <a:pt x="22" y="1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19" name="Freeform 1524"/>
              <p:cNvSpPr>
                <a:spLocks/>
              </p:cNvSpPr>
              <p:nvPr/>
            </p:nvSpPr>
            <p:spPr bwMode="auto">
              <a:xfrm>
                <a:off x="-6249243" y="-6149394"/>
                <a:ext cx="146497" cy="41321"/>
              </a:xfrm>
              <a:custGeom>
                <a:avLst/>
                <a:gdLst>
                  <a:gd name="T0" fmla="*/ 0 w 39"/>
                  <a:gd name="T1" fmla="*/ 0 h 11"/>
                  <a:gd name="T2" fmla="*/ 0 w 39"/>
                  <a:gd name="T3" fmla="*/ 0 h 11"/>
                  <a:gd name="T4" fmla="*/ 2147483647 w 39"/>
                  <a:gd name="T5" fmla="*/ 0 h 11"/>
                  <a:gd name="T6" fmla="*/ 2147483647 w 39"/>
                  <a:gd name="T7" fmla="*/ 0 h 11"/>
                  <a:gd name="T8" fmla="*/ 2147483647 w 39"/>
                  <a:gd name="T9" fmla="*/ 2147483647 h 11"/>
                  <a:gd name="T10" fmla="*/ 2147483647 w 39"/>
                  <a:gd name="T11" fmla="*/ 2147483647 h 11"/>
                  <a:gd name="T12" fmla="*/ 2147483647 w 39"/>
                  <a:gd name="T13" fmla="*/ 2147483647 h 11"/>
                  <a:gd name="T14" fmla="*/ 2147483647 w 39"/>
                  <a:gd name="T15" fmla="*/ 2147483647 h 11"/>
                  <a:gd name="T16" fmla="*/ 0 w 39"/>
                  <a:gd name="T17" fmla="*/ 0 h 11"/>
                  <a:gd name="T18" fmla="*/ 0 w 39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11"/>
                  <a:gd name="T32" fmla="*/ 39 w 39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11">
                    <a:moveTo>
                      <a:pt x="0" y="0"/>
                    </a:moveTo>
                    <a:lnTo>
                      <a:pt x="0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39" y="11"/>
                    </a:lnTo>
                    <a:lnTo>
                      <a:pt x="11" y="5"/>
                    </a:lnTo>
                    <a:lnTo>
                      <a:pt x="6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20" name="Freeform 1525"/>
              <p:cNvSpPr>
                <a:spLocks/>
              </p:cNvSpPr>
              <p:nvPr/>
            </p:nvSpPr>
            <p:spPr bwMode="auto">
              <a:xfrm>
                <a:off x="-6391984" y="-6171933"/>
                <a:ext cx="105177" cy="63860"/>
              </a:xfrm>
              <a:custGeom>
                <a:avLst/>
                <a:gdLst>
                  <a:gd name="T0" fmla="*/ 2147483647 w 28"/>
                  <a:gd name="T1" fmla="*/ 2147483647 h 17"/>
                  <a:gd name="T2" fmla="*/ 2147483647 w 28"/>
                  <a:gd name="T3" fmla="*/ 2147483647 h 17"/>
                  <a:gd name="T4" fmla="*/ 2147483647 w 28"/>
                  <a:gd name="T5" fmla="*/ 2147483647 h 17"/>
                  <a:gd name="T6" fmla="*/ 2147483647 w 28"/>
                  <a:gd name="T7" fmla="*/ 2147483647 h 17"/>
                  <a:gd name="T8" fmla="*/ 0 w 28"/>
                  <a:gd name="T9" fmla="*/ 2147483647 h 17"/>
                  <a:gd name="T10" fmla="*/ 0 w 28"/>
                  <a:gd name="T11" fmla="*/ 2147483647 h 17"/>
                  <a:gd name="T12" fmla="*/ 0 w 28"/>
                  <a:gd name="T13" fmla="*/ 2147483647 h 17"/>
                  <a:gd name="T14" fmla="*/ 2147483647 w 28"/>
                  <a:gd name="T15" fmla="*/ 0 h 17"/>
                  <a:gd name="T16" fmla="*/ 2147483647 w 28"/>
                  <a:gd name="T17" fmla="*/ 2147483647 h 17"/>
                  <a:gd name="T18" fmla="*/ 2147483647 w 28"/>
                  <a:gd name="T19" fmla="*/ 2147483647 h 17"/>
                  <a:gd name="T20" fmla="*/ 2147483647 w 28"/>
                  <a:gd name="T21" fmla="*/ 2147483647 h 17"/>
                  <a:gd name="T22" fmla="*/ 2147483647 w 28"/>
                  <a:gd name="T23" fmla="*/ 2147483647 h 17"/>
                  <a:gd name="T24" fmla="*/ 2147483647 w 28"/>
                  <a:gd name="T25" fmla="*/ 2147483647 h 17"/>
                  <a:gd name="T26" fmla="*/ 2147483647 w 28"/>
                  <a:gd name="T27" fmla="*/ 2147483647 h 17"/>
                  <a:gd name="T28" fmla="*/ 2147483647 w 28"/>
                  <a:gd name="T29" fmla="*/ 2147483647 h 1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"/>
                  <a:gd name="T46" fmla="*/ 0 h 17"/>
                  <a:gd name="T47" fmla="*/ 28 w 28"/>
                  <a:gd name="T48" fmla="*/ 17 h 1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" h="17">
                    <a:moveTo>
                      <a:pt x="22" y="17"/>
                    </a:moveTo>
                    <a:lnTo>
                      <a:pt x="22" y="17"/>
                    </a:lnTo>
                    <a:lnTo>
                      <a:pt x="22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21" name="Freeform 1526"/>
              <p:cNvSpPr>
                <a:spLocks/>
              </p:cNvSpPr>
              <p:nvPr/>
            </p:nvSpPr>
            <p:spPr bwMode="auto">
              <a:xfrm>
                <a:off x="-6226705" y="-6108073"/>
                <a:ext cx="123959" cy="41321"/>
              </a:xfrm>
              <a:custGeom>
                <a:avLst/>
                <a:gdLst>
                  <a:gd name="T0" fmla="*/ 2147483647 w 33"/>
                  <a:gd name="T1" fmla="*/ 2147483647 h 11"/>
                  <a:gd name="T2" fmla="*/ 2147483647 w 33"/>
                  <a:gd name="T3" fmla="*/ 2147483647 h 11"/>
                  <a:gd name="T4" fmla="*/ 2147483647 w 33"/>
                  <a:gd name="T5" fmla="*/ 2147483647 h 11"/>
                  <a:gd name="T6" fmla="*/ 0 w 33"/>
                  <a:gd name="T7" fmla="*/ 2147483647 h 11"/>
                  <a:gd name="T8" fmla="*/ 0 w 33"/>
                  <a:gd name="T9" fmla="*/ 2147483647 h 11"/>
                  <a:gd name="T10" fmla="*/ 0 w 33"/>
                  <a:gd name="T11" fmla="*/ 2147483647 h 11"/>
                  <a:gd name="T12" fmla="*/ 0 w 33"/>
                  <a:gd name="T13" fmla="*/ 2147483647 h 11"/>
                  <a:gd name="T14" fmla="*/ 2147483647 w 33"/>
                  <a:gd name="T15" fmla="*/ 0 h 11"/>
                  <a:gd name="T16" fmla="*/ 2147483647 w 33"/>
                  <a:gd name="T17" fmla="*/ 0 h 11"/>
                  <a:gd name="T18" fmla="*/ 2147483647 w 33"/>
                  <a:gd name="T19" fmla="*/ 0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2147483647 w 33"/>
                  <a:gd name="T25" fmla="*/ 2147483647 h 11"/>
                  <a:gd name="T26" fmla="*/ 2147483647 w 33"/>
                  <a:gd name="T27" fmla="*/ 2147483647 h 11"/>
                  <a:gd name="T28" fmla="*/ 2147483647 w 33"/>
                  <a:gd name="T29" fmla="*/ 2147483647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1"/>
                  <a:gd name="T47" fmla="*/ 33 w 33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1">
                    <a:moveTo>
                      <a:pt x="27" y="11"/>
                    </a:moveTo>
                    <a:lnTo>
                      <a:pt x="27" y="11"/>
                    </a:lnTo>
                    <a:lnTo>
                      <a:pt x="16" y="11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11" y="5"/>
                    </a:lnTo>
                    <a:lnTo>
                      <a:pt x="22" y="5"/>
                    </a:lnTo>
                    <a:lnTo>
                      <a:pt x="33" y="5"/>
                    </a:lnTo>
                    <a:lnTo>
                      <a:pt x="27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22" name="Freeform 1527"/>
              <p:cNvSpPr>
                <a:spLocks/>
              </p:cNvSpPr>
              <p:nvPr/>
            </p:nvSpPr>
            <p:spPr bwMode="auto">
              <a:xfrm>
                <a:off x="-6391984" y="-6108073"/>
                <a:ext cx="123959" cy="41321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0 w 33"/>
                  <a:gd name="T5" fmla="*/ 0 h 11"/>
                  <a:gd name="T6" fmla="*/ 2147483647 w 33"/>
                  <a:gd name="T7" fmla="*/ 0 h 11"/>
                  <a:gd name="T8" fmla="*/ 2147483647 w 33"/>
                  <a:gd name="T9" fmla="*/ 0 h 11"/>
                  <a:gd name="T10" fmla="*/ 2147483647 w 33"/>
                  <a:gd name="T11" fmla="*/ 0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0 w 33"/>
                  <a:gd name="T19" fmla="*/ 2147483647 h 11"/>
                  <a:gd name="T20" fmla="*/ 0 w 33"/>
                  <a:gd name="T21" fmla="*/ 2147483647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3"/>
                  <a:gd name="T34" fmla="*/ 0 h 11"/>
                  <a:gd name="T35" fmla="*/ 33 w 33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3" h="11">
                    <a:moveTo>
                      <a:pt x="0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11"/>
                    </a:lnTo>
                    <a:lnTo>
                      <a:pt x="22" y="11"/>
                    </a:lnTo>
                    <a:lnTo>
                      <a:pt x="11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23" name="Freeform 1528"/>
              <p:cNvSpPr>
                <a:spLocks/>
              </p:cNvSpPr>
              <p:nvPr/>
            </p:nvSpPr>
            <p:spPr bwMode="auto">
              <a:xfrm>
                <a:off x="-6185385" y="-6047969"/>
                <a:ext cx="101421" cy="41321"/>
              </a:xfrm>
              <a:custGeom>
                <a:avLst/>
                <a:gdLst>
                  <a:gd name="T0" fmla="*/ 0 w 27"/>
                  <a:gd name="T1" fmla="*/ 2147483647 h 11"/>
                  <a:gd name="T2" fmla="*/ 0 w 27"/>
                  <a:gd name="T3" fmla="*/ 2147483647 h 11"/>
                  <a:gd name="T4" fmla="*/ 2147483647 w 27"/>
                  <a:gd name="T5" fmla="*/ 0 h 11"/>
                  <a:gd name="T6" fmla="*/ 2147483647 w 27"/>
                  <a:gd name="T7" fmla="*/ 0 h 11"/>
                  <a:gd name="T8" fmla="*/ 2147483647 w 27"/>
                  <a:gd name="T9" fmla="*/ 2147483647 h 11"/>
                  <a:gd name="T10" fmla="*/ 2147483647 w 27"/>
                  <a:gd name="T11" fmla="*/ 2147483647 h 11"/>
                  <a:gd name="T12" fmla="*/ 2147483647 w 27"/>
                  <a:gd name="T13" fmla="*/ 2147483647 h 11"/>
                  <a:gd name="T14" fmla="*/ 2147483647 w 27"/>
                  <a:gd name="T15" fmla="*/ 2147483647 h 11"/>
                  <a:gd name="T16" fmla="*/ 2147483647 w 27"/>
                  <a:gd name="T17" fmla="*/ 2147483647 h 11"/>
                  <a:gd name="T18" fmla="*/ 0 w 27"/>
                  <a:gd name="T19" fmla="*/ 2147483647 h 11"/>
                  <a:gd name="T20" fmla="*/ 0 w 27"/>
                  <a:gd name="T21" fmla="*/ 2147483647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7"/>
                  <a:gd name="T34" fmla="*/ 0 h 11"/>
                  <a:gd name="T35" fmla="*/ 27 w 27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7" h="11">
                    <a:moveTo>
                      <a:pt x="0" y="6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6"/>
                    </a:lnTo>
                    <a:lnTo>
                      <a:pt x="27" y="11"/>
                    </a:lnTo>
                    <a:lnTo>
                      <a:pt x="16" y="11"/>
                    </a:lnTo>
                    <a:lnTo>
                      <a:pt x="5" y="1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24" name="Freeform 1529"/>
              <p:cNvSpPr>
                <a:spLocks/>
              </p:cNvSpPr>
              <p:nvPr/>
            </p:nvSpPr>
            <p:spPr bwMode="auto">
              <a:xfrm>
                <a:off x="-6391984" y="-6047969"/>
                <a:ext cx="123959" cy="41321"/>
              </a:xfrm>
              <a:custGeom>
                <a:avLst/>
                <a:gdLst>
                  <a:gd name="T0" fmla="*/ 2147483647 w 33"/>
                  <a:gd name="T1" fmla="*/ 2147483647 h 11"/>
                  <a:gd name="T2" fmla="*/ 2147483647 w 33"/>
                  <a:gd name="T3" fmla="*/ 2147483647 h 11"/>
                  <a:gd name="T4" fmla="*/ 2147483647 w 33"/>
                  <a:gd name="T5" fmla="*/ 2147483647 h 11"/>
                  <a:gd name="T6" fmla="*/ 2147483647 w 33"/>
                  <a:gd name="T7" fmla="*/ 2147483647 h 11"/>
                  <a:gd name="T8" fmla="*/ 0 w 33"/>
                  <a:gd name="T9" fmla="*/ 2147483647 h 11"/>
                  <a:gd name="T10" fmla="*/ 0 w 33"/>
                  <a:gd name="T11" fmla="*/ 2147483647 h 11"/>
                  <a:gd name="T12" fmla="*/ 0 w 33"/>
                  <a:gd name="T13" fmla="*/ 0 h 11"/>
                  <a:gd name="T14" fmla="*/ 2147483647 w 33"/>
                  <a:gd name="T15" fmla="*/ 0 h 11"/>
                  <a:gd name="T16" fmla="*/ 2147483647 w 33"/>
                  <a:gd name="T17" fmla="*/ 0 h 11"/>
                  <a:gd name="T18" fmla="*/ 2147483647 w 33"/>
                  <a:gd name="T19" fmla="*/ 0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2147483647 w 33"/>
                  <a:gd name="T25" fmla="*/ 2147483647 h 11"/>
                  <a:gd name="T26" fmla="*/ 2147483647 w 33"/>
                  <a:gd name="T27" fmla="*/ 2147483647 h 11"/>
                  <a:gd name="T28" fmla="*/ 2147483647 w 33"/>
                  <a:gd name="T29" fmla="*/ 2147483647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1"/>
                  <a:gd name="T47" fmla="*/ 33 w 33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1">
                    <a:moveTo>
                      <a:pt x="33" y="11"/>
                    </a:moveTo>
                    <a:lnTo>
                      <a:pt x="33" y="11"/>
                    </a:lnTo>
                    <a:lnTo>
                      <a:pt x="28" y="6"/>
                    </a:lnTo>
                    <a:lnTo>
                      <a:pt x="17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6"/>
                    </a:lnTo>
                    <a:lnTo>
                      <a:pt x="33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25" name="Freeform 1530"/>
              <p:cNvSpPr>
                <a:spLocks/>
              </p:cNvSpPr>
              <p:nvPr/>
            </p:nvSpPr>
            <p:spPr bwMode="auto">
              <a:xfrm>
                <a:off x="-6249243" y="-5984109"/>
                <a:ext cx="146497" cy="41321"/>
              </a:xfrm>
              <a:custGeom>
                <a:avLst/>
                <a:gdLst>
                  <a:gd name="T0" fmla="*/ 2147483647 w 39"/>
                  <a:gd name="T1" fmla="*/ 0 h 11"/>
                  <a:gd name="T2" fmla="*/ 2147483647 w 39"/>
                  <a:gd name="T3" fmla="*/ 0 h 11"/>
                  <a:gd name="T4" fmla="*/ 2147483647 w 39"/>
                  <a:gd name="T5" fmla="*/ 2147483647 h 11"/>
                  <a:gd name="T6" fmla="*/ 2147483647 w 39"/>
                  <a:gd name="T7" fmla="*/ 2147483647 h 11"/>
                  <a:gd name="T8" fmla="*/ 2147483647 w 39"/>
                  <a:gd name="T9" fmla="*/ 2147483647 h 11"/>
                  <a:gd name="T10" fmla="*/ 0 w 39"/>
                  <a:gd name="T11" fmla="*/ 2147483647 h 11"/>
                  <a:gd name="T12" fmla="*/ 0 w 39"/>
                  <a:gd name="T13" fmla="*/ 2147483647 h 11"/>
                  <a:gd name="T14" fmla="*/ 0 w 39"/>
                  <a:gd name="T15" fmla="*/ 0 h 11"/>
                  <a:gd name="T16" fmla="*/ 2147483647 w 39"/>
                  <a:gd name="T17" fmla="*/ 0 h 11"/>
                  <a:gd name="T18" fmla="*/ 2147483647 w 39"/>
                  <a:gd name="T19" fmla="*/ 0 h 11"/>
                  <a:gd name="T20" fmla="*/ 2147483647 w 39"/>
                  <a:gd name="T21" fmla="*/ 0 h 11"/>
                  <a:gd name="T22" fmla="*/ 2147483647 w 39"/>
                  <a:gd name="T23" fmla="*/ 0 h 11"/>
                  <a:gd name="T24" fmla="*/ 2147483647 w 39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11"/>
                  <a:gd name="T41" fmla="*/ 39 w 39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11">
                    <a:moveTo>
                      <a:pt x="39" y="0"/>
                    </a:moveTo>
                    <a:lnTo>
                      <a:pt x="39" y="0"/>
                    </a:lnTo>
                    <a:lnTo>
                      <a:pt x="33" y="5"/>
                    </a:lnTo>
                    <a:lnTo>
                      <a:pt x="22" y="5"/>
                    </a:lnTo>
                    <a:lnTo>
                      <a:pt x="11" y="5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26" name="Freeform 1531"/>
              <p:cNvSpPr>
                <a:spLocks/>
              </p:cNvSpPr>
              <p:nvPr/>
            </p:nvSpPr>
            <p:spPr bwMode="auto">
              <a:xfrm>
                <a:off x="-6391984" y="-5942788"/>
                <a:ext cx="123959" cy="41321"/>
              </a:xfrm>
              <a:custGeom>
                <a:avLst/>
                <a:gdLst>
                  <a:gd name="T0" fmla="*/ 0 w 33"/>
                  <a:gd name="T1" fmla="*/ 0 h 11"/>
                  <a:gd name="T2" fmla="*/ 0 w 33"/>
                  <a:gd name="T3" fmla="*/ 0 h 11"/>
                  <a:gd name="T4" fmla="*/ 2147483647 w 33"/>
                  <a:gd name="T5" fmla="*/ 0 h 11"/>
                  <a:gd name="T6" fmla="*/ 2147483647 w 33"/>
                  <a:gd name="T7" fmla="*/ 0 h 11"/>
                  <a:gd name="T8" fmla="*/ 2147483647 w 33"/>
                  <a:gd name="T9" fmla="*/ 2147483647 h 11"/>
                  <a:gd name="T10" fmla="*/ 2147483647 w 33"/>
                  <a:gd name="T11" fmla="*/ 2147483647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0 w 33"/>
                  <a:gd name="T23" fmla="*/ 2147483647 h 11"/>
                  <a:gd name="T24" fmla="*/ 0 w 33"/>
                  <a:gd name="T25" fmla="*/ 0 h 11"/>
                  <a:gd name="T26" fmla="*/ 0 w 33"/>
                  <a:gd name="T27" fmla="*/ 0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28" y="5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27" name="Freeform 1532"/>
              <p:cNvSpPr>
                <a:spLocks/>
              </p:cNvSpPr>
              <p:nvPr/>
            </p:nvSpPr>
            <p:spPr bwMode="auto">
              <a:xfrm>
                <a:off x="-6249243" y="-5942788"/>
                <a:ext cx="105177" cy="41321"/>
              </a:xfrm>
              <a:custGeom>
                <a:avLst/>
                <a:gdLst>
                  <a:gd name="T0" fmla="*/ 2147483647 w 28"/>
                  <a:gd name="T1" fmla="*/ 0 h 11"/>
                  <a:gd name="T2" fmla="*/ 2147483647 w 28"/>
                  <a:gd name="T3" fmla="*/ 0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2147483647 w 28"/>
                  <a:gd name="T9" fmla="*/ 2147483647 h 11"/>
                  <a:gd name="T10" fmla="*/ 0 w 28"/>
                  <a:gd name="T11" fmla="*/ 2147483647 h 11"/>
                  <a:gd name="T12" fmla="*/ 0 w 28"/>
                  <a:gd name="T13" fmla="*/ 2147483647 h 11"/>
                  <a:gd name="T14" fmla="*/ 0 w 28"/>
                  <a:gd name="T15" fmla="*/ 0 h 11"/>
                  <a:gd name="T16" fmla="*/ 2147483647 w 28"/>
                  <a:gd name="T17" fmla="*/ 0 h 11"/>
                  <a:gd name="T18" fmla="*/ 2147483647 w 28"/>
                  <a:gd name="T19" fmla="*/ 0 h 11"/>
                  <a:gd name="T20" fmla="*/ 2147483647 w 28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8"/>
                  <a:gd name="T34" fmla="*/ 0 h 11"/>
                  <a:gd name="T35" fmla="*/ 28 w 28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28" name="Freeform 1533"/>
              <p:cNvSpPr>
                <a:spLocks/>
              </p:cNvSpPr>
              <p:nvPr/>
            </p:nvSpPr>
            <p:spPr bwMode="auto">
              <a:xfrm>
                <a:off x="-6433304" y="-5882684"/>
                <a:ext cx="146497" cy="22539"/>
              </a:xfrm>
              <a:custGeom>
                <a:avLst/>
                <a:gdLst>
                  <a:gd name="T0" fmla="*/ 2147483647 w 39"/>
                  <a:gd name="T1" fmla="*/ 2147483647 h 6"/>
                  <a:gd name="T2" fmla="*/ 2147483647 w 39"/>
                  <a:gd name="T3" fmla="*/ 2147483647 h 6"/>
                  <a:gd name="T4" fmla="*/ 2147483647 w 39"/>
                  <a:gd name="T5" fmla="*/ 2147483647 h 6"/>
                  <a:gd name="T6" fmla="*/ 2147483647 w 39"/>
                  <a:gd name="T7" fmla="*/ 2147483647 h 6"/>
                  <a:gd name="T8" fmla="*/ 2147483647 w 39"/>
                  <a:gd name="T9" fmla="*/ 2147483647 h 6"/>
                  <a:gd name="T10" fmla="*/ 0 w 39"/>
                  <a:gd name="T11" fmla="*/ 0 h 6"/>
                  <a:gd name="T12" fmla="*/ 0 w 39"/>
                  <a:gd name="T13" fmla="*/ 0 h 6"/>
                  <a:gd name="T14" fmla="*/ 2147483647 w 39"/>
                  <a:gd name="T15" fmla="*/ 0 h 6"/>
                  <a:gd name="T16" fmla="*/ 2147483647 w 39"/>
                  <a:gd name="T17" fmla="*/ 0 h 6"/>
                  <a:gd name="T18" fmla="*/ 2147483647 w 39"/>
                  <a:gd name="T19" fmla="*/ 0 h 6"/>
                  <a:gd name="T20" fmla="*/ 2147483647 w 39"/>
                  <a:gd name="T21" fmla="*/ 2147483647 h 6"/>
                  <a:gd name="T22" fmla="*/ 2147483647 w 39"/>
                  <a:gd name="T23" fmla="*/ 2147483647 h 6"/>
                  <a:gd name="T24" fmla="*/ 2147483647 w 39"/>
                  <a:gd name="T25" fmla="*/ 2147483647 h 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6"/>
                  <a:gd name="T41" fmla="*/ 39 w 39"/>
                  <a:gd name="T42" fmla="*/ 6 h 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6">
                    <a:moveTo>
                      <a:pt x="33" y="6"/>
                    </a:moveTo>
                    <a:lnTo>
                      <a:pt x="33" y="6"/>
                    </a:lnTo>
                    <a:lnTo>
                      <a:pt x="28" y="6"/>
                    </a:lnTo>
                    <a:lnTo>
                      <a:pt x="17" y="6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0"/>
                    </a:lnTo>
                    <a:lnTo>
                      <a:pt x="39" y="6"/>
                    </a:lnTo>
                    <a:lnTo>
                      <a:pt x="33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29" name="Freeform 1534"/>
              <p:cNvSpPr>
                <a:spLocks/>
              </p:cNvSpPr>
              <p:nvPr/>
            </p:nvSpPr>
            <p:spPr bwMode="auto">
              <a:xfrm>
                <a:off x="-6226705" y="-5882684"/>
                <a:ext cx="123959" cy="41321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0 w 33"/>
                  <a:gd name="T5" fmla="*/ 2147483647 h 11"/>
                  <a:gd name="T6" fmla="*/ 2147483647 w 33"/>
                  <a:gd name="T7" fmla="*/ 0 h 11"/>
                  <a:gd name="T8" fmla="*/ 2147483647 w 33"/>
                  <a:gd name="T9" fmla="*/ 0 h 11"/>
                  <a:gd name="T10" fmla="*/ 2147483647 w 33"/>
                  <a:gd name="T11" fmla="*/ 0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0 w 33"/>
                  <a:gd name="T25" fmla="*/ 2147483647 h 11"/>
                  <a:gd name="T26" fmla="*/ 0 w 33"/>
                  <a:gd name="T27" fmla="*/ 2147483647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6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33" y="6"/>
                    </a:lnTo>
                    <a:lnTo>
                      <a:pt x="27" y="11"/>
                    </a:lnTo>
                    <a:lnTo>
                      <a:pt x="16" y="6"/>
                    </a:lnTo>
                    <a:lnTo>
                      <a:pt x="11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30" name="Freeform 1535"/>
              <p:cNvSpPr>
                <a:spLocks/>
              </p:cNvSpPr>
              <p:nvPr/>
            </p:nvSpPr>
            <p:spPr bwMode="auto">
              <a:xfrm>
                <a:off x="-6249243" y="-5822580"/>
                <a:ext cx="206599" cy="22539"/>
              </a:xfrm>
              <a:custGeom>
                <a:avLst/>
                <a:gdLst>
                  <a:gd name="T0" fmla="*/ 2147483647 w 55"/>
                  <a:gd name="T1" fmla="*/ 2147483647 h 6"/>
                  <a:gd name="T2" fmla="*/ 2147483647 w 55"/>
                  <a:gd name="T3" fmla="*/ 2147483647 h 6"/>
                  <a:gd name="T4" fmla="*/ 2147483647 w 55"/>
                  <a:gd name="T5" fmla="*/ 2147483647 h 6"/>
                  <a:gd name="T6" fmla="*/ 2147483647 w 55"/>
                  <a:gd name="T7" fmla="*/ 2147483647 h 6"/>
                  <a:gd name="T8" fmla="*/ 0 w 55"/>
                  <a:gd name="T9" fmla="*/ 0 h 6"/>
                  <a:gd name="T10" fmla="*/ 0 w 55"/>
                  <a:gd name="T11" fmla="*/ 0 h 6"/>
                  <a:gd name="T12" fmla="*/ 2147483647 w 55"/>
                  <a:gd name="T13" fmla="*/ 0 h 6"/>
                  <a:gd name="T14" fmla="*/ 2147483647 w 55"/>
                  <a:gd name="T15" fmla="*/ 0 h 6"/>
                  <a:gd name="T16" fmla="*/ 2147483647 w 55"/>
                  <a:gd name="T17" fmla="*/ 0 h 6"/>
                  <a:gd name="T18" fmla="*/ 2147483647 w 55"/>
                  <a:gd name="T19" fmla="*/ 2147483647 h 6"/>
                  <a:gd name="T20" fmla="*/ 2147483647 w 55"/>
                  <a:gd name="T21" fmla="*/ 2147483647 h 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6"/>
                  <a:gd name="T35" fmla="*/ 55 w 55"/>
                  <a:gd name="T36" fmla="*/ 6 h 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6">
                    <a:moveTo>
                      <a:pt x="55" y="6"/>
                    </a:moveTo>
                    <a:lnTo>
                      <a:pt x="55" y="6"/>
                    </a:lnTo>
                    <a:lnTo>
                      <a:pt x="28" y="6"/>
                    </a:lnTo>
                    <a:lnTo>
                      <a:pt x="11" y="6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44" y="0"/>
                    </a:lnTo>
                    <a:lnTo>
                      <a:pt x="50" y="0"/>
                    </a:lnTo>
                    <a:lnTo>
                      <a:pt x="55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31" name="Freeform 1536"/>
              <p:cNvSpPr>
                <a:spLocks/>
              </p:cNvSpPr>
              <p:nvPr/>
            </p:nvSpPr>
            <p:spPr bwMode="auto">
              <a:xfrm>
                <a:off x="-6391984" y="-5841363"/>
                <a:ext cx="123959" cy="41321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2147483647 w 33"/>
                  <a:gd name="T5" fmla="*/ 0 h 11"/>
                  <a:gd name="T6" fmla="*/ 2147483647 w 33"/>
                  <a:gd name="T7" fmla="*/ 0 h 11"/>
                  <a:gd name="T8" fmla="*/ 2147483647 w 33"/>
                  <a:gd name="T9" fmla="*/ 2147483647 h 11"/>
                  <a:gd name="T10" fmla="*/ 2147483647 w 33"/>
                  <a:gd name="T11" fmla="*/ 0 h 11"/>
                  <a:gd name="T12" fmla="*/ 2147483647 w 33"/>
                  <a:gd name="T13" fmla="*/ 0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0 w 33"/>
                  <a:gd name="T23" fmla="*/ 2147483647 h 11"/>
                  <a:gd name="T24" fmla="*/ 0 w 33"/>
                  <a:gd name="T25" fmla="*/ 2147483647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1"/>
                  <a:gd name="T41" fmla="*/ 33 w 33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1">
                    <a:moveTo>
                      <a:pt x="0" y="5"/>
                    </a:moveTo>
                    <a:lnTo>
                      <a:pt x="0" y="5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28" y="5"/>
                    </a:lnTo>
                    <a:lnTo>
                      <a:pt x="33" y="0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32" name="Freeform 1537"/>
              <p:cNvSpPr>
                <a:spLocks/>
              </p:cNvSpPr>
              <p:nvPr/>
            </p:nvSpPr>
            <p:spPr bwMode="auto">
              <a:xfrm>
                <a:off x="-6249243" y="-5781259"/>
                <a:ext cx="206599" cy="41321"/>
              </a:xfrm>
              <a:custGeom>
                <a:avLst/>
                <a:gdLst>
                  <a:gd name="T0" fmla="*/ 2147483647 w 55"/>
                  <a:gd name="T1" fmla="*/ 2147483647 h 11"/>
                  <a:gd name="T2" fmla="*/ 2147483647 w 55"/>
                  <a:gd name="T3" fmla="*/ 2147483647 h 11"/>
                  <a:gd name="T4" fmla="*/ 2147483647 w 55"/>
                  <a:gd name="T5" fmla="*/ 2147483647 h 11"/>
                  <a:gd name="T6" fmla="*/ 2147483647 w 55"/>
                  <a:gd name="T7" fmla="*/ 2147483647 h 11"/>
                  <a:gd name="T8" fmla="*/ 2147483647 w 55"/>
                  <a:gd name="T9" fmla="*/ 2147483647 h 11"/>
                  <a:gd name="T10" fmla="*/ 0 w 55"/>
                  <a:gd name="T11" fmla="*/ 2147483647 h 11"/>
                  <a:gd name="T12" fmla="*/ 0 w 55"/>
                  <a:gd name="T13" fmla="*/ 2147483647 h 11"/>
                  <a:gd name="T14" fmla="*/ 2147483647 w 55"/>
                  <a:gd name="T15" fmla="*/ 0 h 11"/>
                  <a:gd name="T16" fmla="*/ 2147483647 w 55"/>
                  <a:gd name="T17" fmla="*/ 2147483647 h 11"/>
                  <a:gd name="T18" fmla="*/ 2147483647 w 55"/>
                  <a:gd name="T19" fmla="*/ 2147483647 h 11"/>
                  <a:gd name="T20" fmla="*/ 2147483647 w 55"/>
                  <a:gd name="T21" fmla="*/ 2147483647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11"/>
                  <a:gd name="T35" fmla="*/ 55 w 55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11">
                    <a:moveTo>
                      <a:pt x="55" y="11"/>
                    </a:moveTo>
                    <a:lnTo>
                      <a:pt x="55" y="11"/>
                    </a:lnTo>
                    <a:lnTo>
                      <a:pt x="39" y="11"/>
                    </a:lnTo>
                    <a:lnTo>
                      <a:pt x="22" y="11"/>
                    </a:lnTo>
                    <a:lnTo>
                      <a:pt x="6" y="11"/>
                    </a:lnTo>
                    <a:lnTo>
                      <a:pt x="0" y="6"/>
                    </a:lnTo>
                    <a:lnTo>
                      <a:pt x="22" y="0"/>
                    </a:lnTo>
                    <a:lnTo>
                      <a:pt x="44" y="6"/>
                    </a:lnTo>
                    <a:lnTo>
                      <a:pt x="55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33" name="Freeform 1538"/>
              <p:cNvSpPr>
                <a:spLocks/>
              </p:cNvSpPr>
              <p:nvPr/>
            </p:nvSpPr>
            <p:spPr bwMode="auto">
              <a:xfrm>
                <a:off x="-6391984" y="-5781259"/>
                <a:ext cx="105177" cy="41321"/>
              </a:xfrm>
              <a:custGeom>
                <a:avLst/>
                <a:gdLst>
                  <a:gd name="T0" fmla="*/ 2147483647 w 28"/>
                  <a:gd name="T1" fmla="*/ 0 h 11"/>
                  <a:gd name="T2" fmla="*/ 2147483647 w 28"/>
                  <a:gd name="T3" fmla="*/ 0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2147483647 w 28"/>
                  <a:gd name="T9" fmla="*/ 2147483647 h 11"/>
                  <a:gd name="T10" fmla="*/ 2147483647 w 28"/>
                  <a:gd name="T11" fmla="*/ 2147483647 h 11"/>
                  <a:gd name="T12" fmla="*/ 2147483647 w 28"/>
                  <a:gd name="T13" fmla="*/ 2147483647 h 11"/>
                  <a:gd name="T14" fmla="*/ 2147483647 w 28"/>
                  <a:gd name="T15" fmla="*/ 2147483647 h 11"/>
                  <a:gd name="T16" fmla="*/ 2147483647 w 28"/>
                  <a:gd name="T17" fmla="*/ 2147483647 h 11"/>
                  <a:gd name="T18" fmla="*/ 2147483647 w 28"/>
                  <a:gd name="T19" fmla="*/ 2147483647 h 11"/>
                  <a:gd name="T20" fmla="*/ 0 w 28"/>
                  <a:gd name="T21" fmla="*/ 2147483647 h 11"/>
                  <a:gd name="T22" fmla="*/ 0 w 28"/>
                  <a:gd name="T23" fmla="*/ 2147483647 h 11"/>
                  <a:gd name="T24" fmla="*/ 0 w 28"/>
                  <a:gd name="T25" fmla="*/ 2147483647 h 11"/>
                  <a:gd name="T26" fmla="*/ 0 w 28"/>
                  <a:gd name="T27" fmla="*/ 2147483647 h 11"/>
                  <a:gd name="T28" fmla="*/ 0 w 28"/>
                  <a:gd name="T29" fmla="*/ 2147483647 h 11"/>
                  <a:gd name="T30" fmla="*/ 0 w 28"/>
                  <a:gd name="T31" fmla="*/ 0 h 11"/>
                  <a:gd name="T32" fmla="*/ 0 w 28"/>
                  <a:gd name="T33" fmla="*/ 0 h 11"/>
                  <a:gd name="T34" fmla="*/ 2147483647 w 28"/>
                  <a:gd name="T35" fmla="*/ 0 h 11"/>
                  <a:gd name="T36" fmla="*/ 2147483647 w 28"/>
                  <a:gd name="T37" fmla="*/ 0 h 11"/>
                  <a:gd name="T38" fmla="*/ 2147483647 w 28"/>
                  <a:gd name="T39" fmla="*/ 0 h 11"/>
                  <a:gd name="T40" fmla="*/ 2147483647 w 28"/>
                  <a:gd name="T41" fmla="*/ 0 h 1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8"/>
                  <a:gd name="T64" fmla="*/ 0 h 11"/>
                  <a:gd name="T65" fmla="*/ 28 w 28"/>
                  <a:gd name="T66" fmla="*/ 11 h 11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1"/>
                    </a:lnTo>
                    <a:lnTo>
                      <a:pt x="22" y="6"/>
                    </a:lnTo>
                    <a:lnTo>
                      <a:pt x="11" y="11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22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34" name="Freeform 1539"/>
              <p:cNvSpPr>
                <a:spLocks/>
              </p:cNvSpPr>
              <p:nvPr/>
            </p:nvSpPr>
            <p:spPr bwMode="auto">
              <a:xfrm>
                <a:off x="-6226705" y="-6209498"/>
                <a:ext cx="123959" cy="37565"/>
              </a:xfrm>
              <a:custGeom>
                <a:avLst/>
                <a:gdLst>
                  <a:gd name="T0" fmla="*/ 2147483647 w 33"/>
                  <a:gd name="T1" fmla="*/ 0 h 10"/>
                  <a:gd name="T2" fmla="*/ 2147483647 w 33"/>
                  <a:gd name="T3" fmla="*/ 0 h 10"/>
                  <a:gd name="T4" fmla="*/ 2147483647 w 33"/>
                  <a:gd name="T5" fmla="*/ 0 h 10"/>
                  <a:gd name="T6" fmla="*/ 2147483647 w 33"/>
                  <a:gd name="T7" fmla="*/ 2147483647 h 10"/>
                  <a:gd name="T8" fmla="*/ 2147483647 w 33"/>
                  <a:gd name="T9" fmla="*/ 0 h 10"/>
                  <a:gd name="T10" fmla="*/ 2147483647 w 33"/>
                  <a:gd name="T11" fmla="*/ 0 h 10"/>
                  <a:gd name="T12" fmla="*/ 2147483647 w 33"/>
                  <a:gd name="T13" fmla="*/ 2147483647 h 10"/>
                  <a:gd name="T14" fmla="*/ 2147483647 w 33"/>
                  <a:gd name="T15" fmla="*/ 2147483647 h 10"/>
                  <a:gd name="T16" fmla="*/ 2147483647 w 33"/>
                  <a:gd name="T17" fmla="*/ 2147483647 h 10"/>
                  <a:gd name="T18" fmla="*/ 2147483647 w 33"/>
                  <a:gd name="T19" fmla="*/ 2147483647 h 10"/>
                  <a:gd name="T20" fmla="*/ 0 w 33"/>
                  <a:gd name="T21" fmla="*/ 2147483647 h 10"/>
                  <a:gd name="T22" fmla="*/ 2147483647 w 33"/>
                  <a:gd name="T23" fmla="*/ 0 h 10"/>
                  <a:gd name="T24" fmla="*/ 2147483647 w 33"/>
                  <a:gd name="T25" fmla="*/ 0 h 1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0"/>
                  <a:gd name="T41" fmla="*/ 33 w 33"/>
                  <a:gd name="T42" fmla="*/ 10 h 1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0">
                    <a:moveTo>
                      <a:pt x="5" y="0"/>
                    </a:moveTo>
                    <a:lnTo>
                      <a:pt x="5" y="0"/>
                    </a:lnTo>
                    <a:lnTo>
                      <a:pt x="11" y="5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33" y="5"/>
                    </a:lnTo>
                    <a:lnTo>
                      <a:pt x="33" y="10"/>
                    </a:lnTo>
                    <a:lnTo>
                      <a:pt x="11" y="10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35" name="Freeform 1540"/>
              <p:cNvSpPr>
                <a:spLocks/>
              </p:cNvSpPr>
              <p:nvPr/>
            </p:nvSpPr>
            <p:spPr bwMode="auto">
              <a:xfrm>
                <a:off x="-6226705" y="-5657295"/>
                <a:ext cx="101421" cy="63860"/>
              </a:xfrm>
              <a:custGeom>
                <a:avLst/>
                <a:gdLst>
                  <a:gd name="T0" fmla="*/ 0 w 27"/>
                  <a:gd name="T1" fmla="*/ 2147483647 h 17"/>
                  <a:gd name="T2" fmla="*/ 0 w 27"/>
                  <a:gd name="T3" fmla="*/ 2147483647 h 17"/>
                  <a:gd name="T4" fmla="*/ 2147483647 w 27"/>
                  <a:gd name="T5" fmla="*/ 2147483647 h 17"/>
                  <a:gd name="T6" fmla="*/ 2147483647 w 27"/>
                  <a:gd name="T7" fmla="*/ 0 h 17"/>
                  <a:gd name="T8" fmla="*/ 2147483647 w 27"/>
                  <a:gd name="T9" fmla="*/ 0 h 17"/>
                  <a:gd name="T10" fmla="*/ 2147483647 w 27"/>
                  <a:gd name="T11" fmla="*/ 2147483647 h 17"/>
                  <a:gd name="T12" fmla="*/ 2147483647 w 27"/>
                  <a:gd name="T13" fmla="*/ 2147483647 h 17"/>
                  <a:gd name="T14" fmla="*/ 2147483647 w 27"/>
                  <a:gd name="T15" fmla="*/ 2147483647 h 17"/>
                  <a:gd name="T16" fmla="*/ 2147483647 w 27"/>
                  <a:gd name="T17" fmla="*/ 2147483647 h 17"/>
                  <a:gd name="T18" fmla="*/ 2147483647 w 27"/>
                  <a:gd name="T19" fmla="*/ 2147483647 h 17"/>
                  <a:gd name="T20" fmla="*/ 2147483647 w 27"/>
                  <a:gd name="T21" fmla="*/ 2147483647 h 17"/>
                  <a:gd name="T22" fmla="*/ 2147483647 w 27"/>
                  <a:gd name="T23" fmla="*/ 2147483647 h 17"/>
                  <a:gd name="T24" fmla="*/ 0 w 27"/>
                  <a:gd name="T25" fmla="*/ 2147483647 h 17"/>
                  <a:gd name="T26" fmla="*/ 0 w 27"/>
                  <a:gd name="T27" fmla="*/ 2147483647 h 1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7"/>
                  <a:gd name="T43" fmla="*/ 0 h 17"/>
                  <a:gd name="T44" fmla="*/ 27 w 27"/>
                  <a:gd name="T45" fmla="*/ 17 h 1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7" h="17">
                    <a:moveTo>
                      <a:pt x="0" y="11"/>
                    </a:moveTo>
                    <a:lnTo>
                      <a:pt x="0" y="11"/>
                    </a:lnTo>
                    <a:lnTo>
                      <a:pt x="5" y="6"/>
                    </a:lnTo>
                    <a:lnTo>
                      <a:pt x="5" y="0"/>
                    </a:lnTo>
                    <a:lnTo>
                      <a:pt x="11" y="6"/>
                    </a:lnTo>
                    <a:lnTo>
                      <a:pt x="22" y="6"/>
                    </a:lnTo>
                    <a:lnTo>
                      <a:pt x="27" y="6"/>
                    </a:lnTo>
                    <a:lnTo>
                      <a:pt x="22" y="17"/>
                    </a:lnTo>
                    <a:lnTo>
                      <a:pt x="22" y="11"/>
                    </a:lnTo>
                    <a:lnTo>
                      <a:pt x="16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36" name="Freeform 1541"/>
              <p:cNvSpPr>
                <a:spLocks/>
              </p:cNvSpPr>
              <p:nvPr/>
            </p:nvSpPr>
            <p:spPr bwMode="auto">
              <a:xfrm>
                <a:off x="-6369446" y="-5657295"/>
                <a:ext cx="60101" cy="41321"/>
              </a:xfrm>
              <a:custGeom>
                <a:avLst/>
                <a:gdLst>
                  <a:gd name="T0" fmla="*/ 2147483647 w 16"/>
                  <a:gd name="T1" fmla="*/ 0 h 11"/>
                  <a:gd name="T2" fmla="*/ 2147483647 w 16"/>
                  <a:gd name="T3" fmla="*/ 0 h 11"/>
                  <a:gd name="T4" fmla="*/ 2147483647 w 16"/>
                  <a:gd name="T5" fmla="*/ 0 h 11"/>
                  <a:gd name="T6" fmla="*/ 2147483647 w 16"/>
                  <a:gd name="T7" fmla="*/ 0 h 11"/>
                  <a:gd name="T8" fmla="*/ 2147483647 w 16"/>
                  <a:gd name="T9" fmla="*/ 0 h 11"/>
                  <a:gd name="T10" fmla="*/ 2147483647 w 16"/>
                  <a:gd name="T11" fmla="*/ 0 h 11"/>
                  <a:gd name="T12" fmla="*/ 2147483647 w 16"/>
                  <a:gd name="T13" fmla="*/ 2147483647 h 11"/>
                  <a:gd name="T14" fmla="*/ 2147483647 w 16"/>
                  <a:gd name="T15" fmla="*/ 2147483647 h 11"/>
                  <a:gd name="T16" fmla="*/ 2147483647 w 16"/>
                  <a:gd name="T17" fmla="*/ 2147483647 h 11"/>
                  <a:gd name="T18" fmla="*/ 0 w 16"/>
                  <a:gd name="T19" fmla="*/ 2147483647 h 11"/>
                  <a:gd name="T20" fmla="*/ 0 w 16"/>
                  <a:gd name="T21" fmla="*/ 2147483647 h 11"/>
                  <a:gd name="T22" fmla="*/ 2147483647 w 16"/>
                  <a:gd name="T23" fmla="*/ 0 h 11"/>
                  <a:gd name="T24" fmla="*/ 2147483647 w 16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"/>
                  <a:gd name="T40" fmla="*/ 0 h 11"/>
                  <a:gd name="T41" fmla="*/ 16 w 16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" h="11">
                    <a:moveTo>
                      <a:pt x="5" y="0"/>
                    </a:moveTo>
                    <a:lnTo>
                      <a:pt x="5" y="0"/>
                    </a:lnTo>
                    <a:lnTo>
                      <a:pt x="16" y="0"/>
                    </a:lnTo>
                    <a:lnTo>
                      <a:pt x="16" y="11"/>
                    </a:lnTo>
                    <a:lnTo>
                      <a:pt x="5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37" name="Freeform 1542"/>
              <p:cNvSpPr>
                <a:spLocks/>
              </p:cNvSpPr>
              <p:nvPr/>
            </p:nvSpPr>
            <p:spPr bwMode="auto">
              <a:xfrm>
                <a:off x="-6391984" y="-5593435"/>
                <a:ext cx="105177" cy="41321"/>
              </a:xfrm>
              <a:custGeom>
                <a:avLst/>
                <a:gdLst>
                  <a:gd name="T0" fmla="*/ 2147483647 w 28"/>
                  <a:gd name="T1" fmla="*/ 2147483647 h 11"/>
                  <a:gd name="T2" fmla="*/ 2147483647 w 28"/>
                  <a:gd name="T3" fmla="*/ 2147483647 h 11"/>
                  <a:gd name="T4" fmla="*/ 2147483647 w 28"/>
                  <a:gd name="T5" fmla="*/ 2147483647 h 11"/>
                  <a:gd name="T6" fmla="*/ 0 w 28"/>
                  <a:gd name="T7" fmla="*/ 2147483647 h 11"/>
                  <a:gd name="T8" fmla="*/ 0 w 28"/>
                  <a:gd name="T9" fmla="*/ 2147483647 h 11"/>
                  <a:gd name="T10" fmla="*/ 0 w 28"/>
                  <a:gd name="T11" fmla="*/ 0 h 11"/>
                  <a:gd name="T12" fmla="*/ 0 w 28"/>
                  <a:gd name="T13" fmla="*/ 0 h 11"/>
                  <a:gd name="T14" fmla="*/ 0 w 28"/>
                  <a:gd name="T15" fmla="*/ 0 h 11"/>
                  <a:gd name="T16" fmla="*/ 0 w 28"/>
                  <a:gd name="T17" fmla="*/ 2147483647 h 11"/>
                  <a:gd name="T18" fmla="*/ 0 w 28"/>
                  <a:gd name="T19" fmla="*/ 2147483647 h 11"/>
                  <a:gd name="T20" fmla="*/ 2147483647 w 28"/>
                  <a:gd name="T21" fmla="*/ 2147483647 h 11"/>
                  <a:gd name="T22" fmla="*/ 2147483647 w 28"/>
                  <a:gd name="T23" fmla="*/ 2147483647 h 11"/>
                  <a:gd name="T24" fmla="*/ 2147483647 w 28"/>
                  <a:gd name="T25" fmla="*/ 0 h 11"/>
                  <a:gd name="T26" fmla="*/ 2147483647 w 28"/>
                  <a:gd name="T27" fmla="*/ 0 h 11"/>
                  <a:gd name="T28" fmla="*/ 2147483647 w 28"/>
                  <a:gd name="T29" fmla="*/ 2147483647 h 11"/>
                  <a:gd name="T30" fmla="*/ 2147483647 w 28"/>
                  <a:gd name="T31" fmla="*/ 2147483647 h 11"/>
                  <a:gd name="T32" fmla="*/ 2147483647 w 28"/>
                  <a:gd name="T33" fmla="*/ 2147483647 h 11"/>
                  <a:gd name="T34" fmla="*/ 2147483647 w 28"/>
                  <a:gd name="T35" fmla="*/ 2147483647 h 11"/>
                  <a:gd name="T36" fmla="*/ 2147483647 w 28"/>
                  <a:gd name="T37" fmla="*/ 2147483647 h 1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"/>
                  <a:gd name="T58" fmla="*/ 0 h 11"/>
                  <a:gd name="T59" fmla="*/ 28 w 28"/>
                  <a:gd name="T60" fmla="*/ 11 h 1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" h="11">
                    <a:moveTo>
                      <a:pt x="22" y="11"/>
                    </a:moveTo>
                    <a:lnTo>
                      <a:pt x="22" y="11"/>
                    </a:lnTo>
                    <a:lnTo>
                      <a:pt x="17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6" y="5"/>
                    </a:lnTo>
                    <a:lnTo>
                      <a:pt x="17" y="5"/>
                    </a:lnTo>
                    <a:lnTo>
                      <a:pt x="28" y="0"/>
                    </a:lnTo>
                    <a:lnTo>
                      <a:pt x="28" y="11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38" name="Freeform 1543"/>
              <p:cNvSpPr>
                <a:spLocks/>
              </p:cNvSpPr>
              <p:nvPr/>
            </p:nvSpPr>
            <p:spPr bwMode="auto">
              <a:xfrm>
                <a:off x="-6249243" y="-5533331"/>
                <a:ext cx="146497" cy="41321"/>
              </a:xfrm>
              <a:custGeom>
                <a:avLst/>
                <a:gdLst>
                  <a:gd name="T0" fmla="*/ 0 w 39"/>
                  <a:gd name="T1" fmla="*/ 2147483647 h 11"/>
                  <a:gd name="T2" fmla="*/ 0 w 39"/>
                  <a:gd name="T3" fmla="*/ 2147483647 h 11"/>
                  <a:gd name="T4" fmla="*/ 2147483647 w 39"/>
                  <a:gd name="T5" fmla="*/ 0 h 11"/>
                  <a:gd name="T6" fmla="*/ 2147483647 w 39"/>
                  <a:gd name="T7" fmla="*/ 2147483647 h 11"/>
                  <a:gd name="T8" fmla="*/ 2147483647 w 39"/>
                  <a:gd name="T9" fmla="*/ 2147483647 h 11"/>
                  <a:gd name="T10" fmla="*/ 2147483647 w 39"/>
                  <a:gd name="T11" fmla="*/ 2147483647 h 11"/>
                  <a:gd name="T12" fmla="*/ 2147483647 w 39"/>
                  <a:gd name="T13" fmla="*/ 2147483647 h 11"/>
                  <a:gd name="T14" fmla="*/ 2147483647 w 39"/>
                  <a:gd name="T15" fmla="*/ 2147483647 h 11"/>
                  <a:gd name="T16" fmla="*/ 0 w 39"/>
                  <a:gd name="T17" fmla="*/ 2147483647 h 11"/>
                  <a:gd name="T18" fmla="*/ 0 w 39"/>
                  <a:gd name="T19" fmla="*/ 2147483647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11"/>
                  <a:gd name="T32" fmla="*/ 39 w 39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11">
                    <a:moveTo>
                      <a:pt x="0" y="6"/>
                    </a:moveTo>
                    <a:lnTo>
                      <a:pt x="0" y="6"/>
                    </a:lnTo>
                    <a:lnTo>
                      <a:pt x="17" y="0"/>
                    </a:lnTo>
                    <a:lnTo>
                      <a:pt x="28" y="6"/>
                    </a:lnTo>
                    <a:lnTo>
                      <a:pt x="39" y="11"/>
                    </a:lnTo>
                    <a:lnTo>
                      <a:pt x="11" y="11"/>
                    </a:lnTo>
                    <a:lnTo>
                      <a:pt x="6" y="1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39" name="Freeform 1544"/>
              <p:cNvSpPr>
                <a:spLocks/>
              </p:cNvSpPr>
              <p:nvPr/>
            </p:nvSpPr>
            <p:spPr bwMode="auto">
              <a:xfrm>
                <a:off x="-6391984" y="-5533331"/>
                <a:ext cx="105177" cy="41321"/>
              </a:xfrm>
              <a:custGeom>
                <a:avLst/>
                <a:gdLst>
                  <a:gd name="T0" fmla="*/ 2147483647 w 28"/>
                  <a:gd name="T1" fmla="*/ 2147483647 h 11"/>
                  <a:gd name="T2" fmla="*/ 2147483647 w 28"/>
                  <a:gd name="T3" fmla="*/ 2147483647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0 w 28"/>
                  <a:gd name="T9" fmla="*/ 2147483647 h 11"/>
                  <a:gd name="T10" fmla="*/ 0 w 28"/>
                  <a:gd name="T11" fmla="*/ 2147483647 h 11"/>
                  <a:gd name="T12" fmla="*/ 0 w 28"/>
                  <a:gd name="T13" fmla="*/ 0 h 11"/>
                  <a:gd name="T14" fmla="*/ 2147483647 w 28"/>
                  <a:gd name="T15" fmla="*/ 0 h 11"/>
                  <a:gd name="T16" fmla="*/ 2147483647 w 28"/>
                  <a:gd name="T17" fmla="*/ 0 h 11"/>
                  <a:gd name="T18" fmla="*/ 2147483647 w 28"/>
                  <a:gd name="T19" fmla="*/ 0 h 11"/>
                  <a:gd name="T20" fmla="*/ 2147483647 w 28"/>
                  <a:gd name="T21" fmla="*/ 2147483647 h 11"/>
                  <a:gd name="T22" fmla="*/ 2147483647 w 28"/>
                  <a:gd name="T23" fmla="*/ 2147483647 h 11"/>
                  <a:gd name="T24" fmla="*/ 2147483647 w 28"/>
                  <a:gd name="T25" fmla="*/ 2147483647 h 11"/>
                  <a:gd name="T26" fmla="*/ 2147483647 w 28"/>
                  <a:gd name="T27" fmla="*/ 2147483647 h 11"/>
                  <a:gd name="T28" fmla="*/ 2147483647 w 28"/>
                  <a:gd name="T29" fmla="*/ 2147483647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"/>
                  <a:gd name="T46" fmla="*/ 0 h 11"/>
                  <a:gd name="T47" fmla="*/ 28 w 28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" h="11">
                    <a:moveTo>
                      <a:pt x="22" y="11"/>
                    </a:moveTo>
                    <a:lnTo>
                      <a:pt x="22" y="11"/>
                    </a:lnTo>
                    <a:lnTo>
                      <a:pt x="22" y="6"/>
                    </a:lnTo>
                    <a:lnTo>
                      <a:pt x="11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40" name="Freeform 1545"/>
              <p:cNvSpPr>
                <a:spLocks/>
              </p:cNvSpPr>
              <p:nvPr/>
            </p:nvSpPr>
            <p:spPr bwMode="auto">
              <a:xfrm>
                <a:off x="-6226705" y="-5469471"/>
                <a:ext cx="123959" cy="37565"/>
              </a:xfrm>
              <a:custGeom>
                <a:avLst/>
                <a:gdLst>
                  <a:gd name="T0" fmla="*/ 2147483647 w 33"/>
                  <a:gd name="T1" fmla="*/ 2147483647 h 10"/>
                  <a:gd name="T2" fmla="*/ 2147483647 w 33"/>
                  <a:gd name="T3" fmla="*/ 2147483647 h 10"/>
                  <a:gd name="T4" fmla="*/ 2147483647 w 33"/>
                  <a:gd name="T5" fmla="*/ 2147483647 h 10"/>
                  <a:gd name="T6" fmla="*/ 0 w 33"/>
                  <a:gd name="T7" fmla="*/ 2147483647 h 10"/>
                  <a:gd name="T8" fmla="*/ 0 w 33"/>
                  <a:gd name="T9" fmla="*/ 2147483647 h 10"/>
                  <a:gd name="T10" fmla="*/ 0 w 33"/>
                  <a:gd name="T11" fmla="*/ 0 h 10"/>
                  <a:gd name="T12" fmla="*/ 0 w 33"/>
                  <a:gd name="T13" fmla="*/ 0 h 10"/>
                  <a:gd name="T14" fmla="*/ 2147483647 w 33"/>
                  <a:gd name="T15" fmla="*/ 0 h 10"/>
                  <a:gd name="T16" fmla="*/ 2147483647 w 33"/>
                  <a:gd name="T17" fmla="*/ 0 h 10"/>
                  <a:gd name="T18" fmla="*/ 2147483647 w 33"/>
                  <a:gd name="T19" fmla="*/ 0 h 10"/>
                  <a:gd name="T20" fmla="*/ 2147483647 w 33"/>
                  <a:gd name="T21" fmla="*/ 0 h 10"/>
                  <a:gd name="T22" fmla="*/ 2147483647 w 33"/>
                  <a:gd name="T23" fmla="*/ 2147483647 h 10"/>
                  <a:gd name="T24" fmla="*/ 2147483647 w 33"/>
                  <a:gd name="T25" fmla="*/ 2147483647 h 10"/>
                  <a:gd name="T26" fmla="*/ 2147483647 w 33"/>
                  <a:gd name="T27" fmla="*/ 2147483647 h 10"/>
                  <a:gd name="T28" fmla="*/ 2147483647 w 33"/>
                  <a:gd name="T29" fmla="*/ 2147483647 h 1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0"/>
                  <a:gd name="T47" fmla="*/ 33 w 33"/>
                  <a:gd name="T48" fmla="*/ 10 h 1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0">
                    <a:moveTo>
                      <a:pt x="27" y="10"/>
                    </a:moveTo>
                    <a:lnTo>
                      <a:pt x="27" y="10"/>
                    </a:lnTo>
                    <a:lnTo>
                      <a:pt x="16" y="5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1" y="0"/>
                    </a:lnTo>
                    <a:lnTo>
                      <a:pt x="22" y="5"/>
                    </a:lnTo>
                    <a:lnTo>
                      <a:pt x="33" y="5"/>
                    </a:lnTo>
                    <a:lnTo>
                      <a:pt x="27" y="1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41" name="Freeform 1546"/>
              <p:cNvSpPr>
                <a:spLocks/>
              </p:cNvSpPr>
              <p:nvPr/>
            </p:nvSpPr>
            <p:spPr bwMode="auto">
              <a:xfrm>
                <a:off x="-6391984" y="-5469471"/>
                <a:ext cx="123959" cy="37565"/>
              </a:xfrm>
              <a:custGeom>
                <a:avLst/>
                <a:gdLst>
                  <a:gd name="T0" fmla="*/ 0 w 33"/>
                  <a:gd name="T1" fmla="*/ 2147483647 h 10"/>
                  <a:gd name="T2" fmla="*/ 0 w 33"/>
                  <a:gd name="T3" fmla="*/ 2147483647 h 10"/>
                  <a:gd name="T4" fmla="*/ 0 w 33"/>
                  <a:gd name="T5" fmla="*/ 0 h 10"/>
                  <a:gd name="T6" fmla="*/ 2147483647 w 33"/>
                  <a:gd name="T7" fmla="*/ 0 h 10"/>
                  <a:gd name="T8" fmla="*/ 2147483647 w 33"/>
                  <a:gd name="T9" fmla="*/ 0 h 10"/>
                  <a:gd name="T10" fmla="*/ 2147483647 w 33"/>
                  <a:gd name="T11" fmla="*/ 0 h 10"/>
                  <a:gd name="T12" fmla="*/ 2147483647 w 33"/>
                  <a:gd name="T13" fmla="*/ 2147483647 h 10"/>
                  <a:gd name="T14" fmla="*/ 2147483647 w 33"/>
                  <a:gd name="T15" fmla="*/ 2147483647 h 10"/>
                  <a:gd name="T16" fmla="*/ 2147483647 w 33"/>
                  <a:gd name="T17" fmla="*/ 2147483647 h 10"/>
                  <a:gd name="T18" fmla="*/ 0 w 33"/>
                  <a:gd name="T19" fmla="*/ 2147483647 h 10"/>
                  <a:gd name="T20" fmla="*/ 0 w 33"/>
                  <a:gd name="T21" fmla="*/ 2147483647 h 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3"/>
                  <a:gd name="T34" fmla="*/ 0 h 10"/>
                  <a:gd name="T35" fmla="*/ 33 w 33"/>
                  <a:gd name="T36" fmla="*/ 10 h 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3" h="10">
                    <a:moveTo>
                      <a:pt x="0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10"/>
                    </a:lnTo>
                    <a:lnTo>
                      <a:pt x="22" y="5"/>
                    </a:lnTo>
                    <a:lnTo>
                      <a:pt x="11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42" name="Freeform 1547"/>
              <p:cNvSpPr>
                <a:spLocks/>
              </p:cNvSpPr>
              <p:nvPr/>
            </p:nvSpPr>
            <p:spPr bwMode="auto">
              <a:xfrm>
                <a:off x="-6185385" y="-5409367"/>
                <a:ext cx="101421" cy="41321"/>
              </a:xfrm>
              <a:custGeom>
                <a:avLst/>
                <a:gdLst>
                  <a:gd name="T0" fmla="*/ 0 w 27"/>
                  <a:gd name="T1" fmla="*/ 0 h 11"/>
                  <a:gd name="T2" fmla="*/ 0 w 27"/>
                  <a:gd name="T3" fmla="*/ 0 h 11"/>
                  <a:gd name="T4" fmla="*/ 2147483647 w 27"/>
                  <a:gd name="T5" fmla="*/ 0 h 11"/>
                  <a:gd name="T6" fmla="*/ 2147483647 w 27"/>
                  <a:gd name="T7" fmla="*/ 0 h 11"/>
                  <a:gd name="T8" fmla="*/ 2147483647 w 27"/>
                  <a:gd name="T9" fmla="*/ 0 h 11"/>
                  <a:gd name="T10" fmla="*/ 2147483647 w 27"/>
                  <a:gd name="T11" fmla="*/ 0 h 11"/>
                  <a:gd name="T12" fmla="*/ 2147483647 w 27"/>
                  <a:gd name="T13" fmla="*/ 2147483647 h 11"/>
                  <a:gd name="T14" fmla="*/ 2147483647 w 27"/>
                  <a:gd name="T15" fmla="*/ 2147483647 h 11"/>
                  <a:gd name="T16" fmla="*/ 2147483647 w 27"/>
                  <a:gd name="T17" fmla="*/ 2147483647 h 11"/>
                  <a:gd name="T18" fmla="*/ 0 w 27"/>
                  <a:gd name="T19" fmla="*/ 0 h 11"/>
                  <a:gd name="T20" fmla="*/ 0 w 27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7"/>
                  <a:gd name="T34" fmla="*/ 0 h 11"/>
                  <a:gd name="T35" fmla="*/ 27 w 27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7" h="11">
                    <a:moveTo>
                      <a:pt x="0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27" y="5"/>
                    </a:lnTo>
                    <a:lnTo>
                      <a:pt x="16" y="11"/>
                    </a:lnTo>
                    <a:lnTo>
                      <a:pt x="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43" name="Freeform 1548"/>
              <p:cNvSpPr>
                <a:spLocks/>
              </p:cNvSpPr>
              <p:nvPr/>
            </p:nvSpPr>
            <p:spPr bwMode="auto">
              <a:xfrm>
                <a:off x="-6391984" y="-5431906"/>
                <a:ext cx="123959" cy="63860"/>
              </a:xfrm>
              <a:custGeom>
                <a:avLst/>
                <a:gdLst>
                  <a:gd name="T0" fmla="*/ 2147483647 w 33"/>
                  <a:gd name="T1" fmla="*/ 2147483647 h 17"/>
                  <a:gd name="T2" fmla="*/ 2147483647 w 33"/>
                  <a:gd name="T3" fmla="*/ 2147483647 h 17"/>
                  <a:gd name="T4" fmla="*/ 2147483647 w 33"/>
                  <a:gd name="T5" fmla="*/ 2147483647 h 17"/>
                  <a:gd name="T6" fmla="*/ 2147483647 w 33"/>
                  <a:gd name="T7" fmla="*/ 2147483647 h 17"/>
                  <a:gd name="T8" fmla="*/ 0 w 33"/>
                  <a:gd name="T9" fmla="*/ 2147483647 h 17"/>
                  <a:gd name="T10" fmla="*/ 0 w 33"/>
                  <a:gd name="T11" fmla="*/ 2147483647 h 17"/>
                  <a:gd name="T12" fmla="*/ 0 w 33"/>
                  <a:gd name="T13" fmla="*/ 2147483647 h 17"/>
                  <a:gd name="T14" fmla="*/ 2147483647 w 33"/>
                  <a:gd name="T15" fmla="*/ 0 h 17"/>
                  <a:gd name="T16" fmla="*/ 2147483647 w 33"/>
                  <a:gd name="T17" fmla="*/ 2147483647 h 17"/>
                  <a:gd name="T18" fmla="*/ 2147483647 w 33"/>
                  <a:gd name="T19" fmla="*/ 2147483647 h 17"/>
                  <a:gd name="T20" fmla="*/ 2147483647 w 33"/>
                  <a:gd name="T21" fmla="*/ 2147483647 h 17"/>
                  <a:gd name="T22" fmla="*/ 2147483647 w 33"/>
                  <a:gd name="T23" fmla="*/ 2147483647 h 17"/>
                  <a:gd name="T24" fmla="*/ 2147483647 w 33"/>
                  <a:gd name="T25" fmla="*/ 2147483647 h 17"/>
                  <a:gd name="T26" fmla="*/ 2147483647 w 33"/>
                  <a:gd name="T27" fmla="*/ 2147483647 h 17"/>
                  <a:gd name="T28" fmla="*/ 2147483647 w 33"/>
                  <a:gd name="T29" fmla="*/ 2147483647 h 1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7"/>
                  <a:gd name="T47" fmla="*/ 33 w 33"/>
                  <a:gd name="T48" fmla="*/ 17 h 1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7">
                    <a:moveTo>
                      <a:pt x="33" y="17"/>
                    </a:moveTo>
                    <a:lnTo>
                      <a:pt x="33" y="17"/>
                    </a:lnTo>
                    <a:lnTo>
                      <a:pt x="28" y="11"/>
                    </a:lnTo>
                    <a:lnTo>
                      <a:pt x="17" y="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33" y="6"/>
                    </a:lnTo>
                    <a:lnTo>
                      <a:pt x="33" y="11"/>
                    </a:lnTo>
                    <a:lnTo>
                      <a:pt x="33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44" name="Freeform 1549"/>
              <p:cNvSpPr>
                <a:spLocks/>
              </p:cNvSpPr>
              <p:nvPr/>
            </p:nvSpPr>
            <p:spPr bwMode="auto">
              <a:xfrm>
                <a:off x="-6249243" y="-5368046"/>
                <a:ext cx="146497" cy="41321"/>
              </a:xfrm>
              <a:custGeom>
                <a:avLst/>
                <a:gdLst>
                  <a:gd name="T0" fmla="*/ 2147483647 w 39"/>
                  <a:gd name="T1" fmla="*/ 0 h 11"/>
                  <a:gd name="T2" fmla="*/ 2147483647 w 39"/>
                  <a:gd name="T3" fmla="*/ 0 h 11"/>
                  <a:gd name="T4" fmla="*/ 2147483647 w 39"/>
                  <a:gd name="T5" fmla="*/ 2147483647 h 11"/>
                  <a:gd name="T6" fmla="*/ 2147483647 w 39"/>
                  <a:gd name="T7" fmla="*/ 2147483647 h 11"/>
                  <a:gd name="T8" fmla="*/ 2147483647 w 39"/>
                  <a:gd name="T9" fmla="*/ 2147483647 h 11"/>
                  <a:gd name="T10" fmla="*/ 0 w 39"/>
                  <a:gd name="T11" fmla="*/ 2147483647 h 11"/>
                  <a:gd name="T12" fmla="*/ 0 w 39"/>
                  <a:gd name="T13" fmla="*/ 2147483647 h 11"/>
                  <a:gd name="T14" fmla="*/ 0 w 39"/>
                  <a:gd name="T15" fmla="*/ 2147483647 h 11"/>
                  <a:gd name="T16" fmla="*/ 2147483647 w 39"/>
                  <a:gd name="T17" fmla="*/ 0 h 11"/>
                  <a:gd name="T18" fmla="*/ 2147483647 w 39"/>
                  <a:gd name="T19" fmla="*/ 0 h 11"/>
                  <a:gd name="T20" fmla="*/ 2147483647 w 39"/>
                  <a:gd name="T21" fmla="*/ 2147483647 h 11"/>
                  <a:gd name="T22" fmla="*/ 2147483647 w 39"/>
                  <a:gd name="T23" fmla="*/ 0 h 11"/>
                  <a:gd name="T24" fmla="*/ 2147483647 w 39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11"/>
                  <a:gd name="T41" fmla="*/ 39 w 39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11">
                    <a:moveTo>
                      <a:pt x="39" y="0"/>
                    </a:moveTo>
                    <a:lnTo>
                      <a:pt x="39" y="0"/>
                    </a:lnTo>
                    <a:lnTo>
                      <a:pt x="33" y="11"/>
                    </a:lnTo>
                    <a:lnTo>
                      <a:pt x="22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6" y="0"/>
                    </a:lnTo>
                    <a:lnTo>
                      <a:pt x="17" y="0"/>
                    </a:lnTo>
                    <a:lnTo>
                      <a:pt x="28" y="5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45" name="Freeform 1550"/>
              <p:cNvSpPr>
                <a:spLocks/>
              </p:cNvSpPr>
              <p:nvPr/>
            </p:nvSpPr>
            <p:spPr bwMode="auto">
              <a:xfrm>
                <a:off x="-6391984" y="-5307942"/>
                <a:ext cx="123959" cy="22539"/>
              </a:xfrm>
              <a:custGeom>
                <a:avLst/>
                <a:gdLst>
                  <a:gd name="T0" fmla="*/ 0 w 33"/>
                  <a:gd name="T1" fmla="*/ 0 h 6"/>
                  <a:gd name="T2" fmla="*/ 0 w 33"/>
                  <a:gd name="T3" fmla="*/ 0 h 6"/>
                  <a:gd name="T4" fmla="*/ 2147483647 w 33"/>
                  <a:gd name="T5" fmla="*/ 0 h 6"/>
                  <a:gd name="T6" fmla="*/ 2147483647 w 33"/>
                  <a:gd name="T7" fmla="*/ 0 h 6"/>
                  <a:gd name="T8" fmla="*/ 2147483647 w 33"/>
                  <a:gd name="T9" fmla="*/ 0 h 6"/>
                  <a:gd name="T10" fmla="*/ 2147483647 w 33"/>
                  <a:gd name="T11" fmla="*/ 2147483647 h 6"/>
                  <a:gd name="T12" fmla="*/ 2147483647 w 33"/>
                  <a:gd name="T13" fmla="*/ 2147483647 h 6"/>
                  <a:gd name="T14" fmla="*/ 2147483647 w 33"/>
                  <a:gd name="T15" fmla="*/ 2147483647 h 6"/>
                  <a:gd name="T16" fmla="*/ 2147483647 w 33"/>
                  <a:gd name="T17" fmla="*/ 2147483647 h 6"/>
                  <a:gd name="T18" fmla="*/ 2147483647 w 33"/>
                  <a:gd name="T19" fmla="*/ 2147483647 h 6"/>
                  <a:gd name="T20" fmla="*/ 2147483647 w 33"/>
                  <a:gd name="T21" fmla="*/ 2147483647 h 6"/>
                  <a:gd name="T22" fmla="*/ 0 w 33"/>
                  <a:gd name="T23" fmla="*/ 2147483647 h 6"/>
                  <a:gd name="T24" fmla="*/ 0 w 33"/>
                  <a:gd name="T25" fmla="*/ 0 h 6"/>
                  <a:gd name="T26" fmla="*/ 0 w 33"/>
                  <a:gd name="T27" fmla="*/ 0 h 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6"/>
                  <a:gd name="T44" fmla="*/ 33 w 33"/>
                  <a:gd name="T45" fmla="*/ 6 h 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6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0"/>
                    </a:lnTo>
                    <a:lnTo>
                      <a:pt x="33" y="6"/>
                    </a:lnTo>
                    <a:lnTo>
                      <a:pt x="28" y="6"/>
                    </a:lnTo>
                    <a:lnTo>
                      <a:pt x="17" y="6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46" name="Freeform 1551"/>
              <p:cNvSpPr>
                <a:spLocks/>
              </p:cNvSpPr>
              <p:nvPr/>
            </p:nvSpPr>
            <p:spPr bwMode="auto">
              <a:xfrm>
                <a:off x="-6249243" y="-5307942"/>
                <a:ext cx="105177" cy="41321"/>
              </a:xfrm>
              <a:custGeom>
                <a:avLst/>
                <a:gdLst>
                  <a:gd name="T0" fmla="*/ 2147483647 w 28"/>
                  <a:gd name="T1" fmla="*/ 0 h 11"/>
                  <a:gd name="T2" fmla="*/ 2147483647 w 28"/>
                  <a:gd name="T3" fmla="*/ 0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2147483647 w 28"/>
                  <a:gd name="T9" fmla="*/ 2147483647 h 11"/>
                  <a:gd name="T10" fmla="*/ 0 w 28"/>
                  <a:gd name="T11" fmla="*/ 2147483647 h 11"/>
                  <a:gd name="T12" fmla="*/ 0 w 28"/>
                  <a:gd name="T13" fmla="*/ 2147483647 h 11"/>
                  <a:gd name="T14" fmla="*/ 0 w 28"/>
                  <a:gd name="T15" fmla="*/ 0 h 11"/>
                  <a:gd name="T16" fmla="*/ 2147483647 w 28"/>
                  <a:gd name="T17" fmla="*/ 0 h 11"/>
                  <a:gd name="T18" fmla="*/ 2147483647 w 28"/>
                  <a:gd name="T19" fmla="*/ 0 h 11"/>
                  <a:gd name="T20" fmla="*/ 2147483647 w 28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8"/>
                  <a:gd name="T34" fmla="*/ 0 h 11"/>
                  <a:gd name="T35" fmla="*/ 28 w 28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11"/>
                    </a:lnTo>
                    <a:lnTo>
                      <a:pt x="11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47" name="Freeform 1552"/>
              <p:cNvSpPr>
                <a:spLocks/>
              </p:cNvSpPr>
              <p:nvPr/>
            </p:nvSpPr>
            <p:spPr bwMode="auto">
              <a:xfrm>
                <a:off x="-6433304" y="-5266621"/>
                <a:ext cx="146497" cy="41321"/>
              </a:xfrm>
              <a:custGeom>
                <a:avLst/>
                <a:gdLst>
                  <a:gd name="T0" fmla="*/ 2147483647 w 39"/>
                  <a:gd name="T1" fmla="*/ 2147483647 h 11"/>
                  <a:gd name="T2" fmla="*/ 2147483647 w 39"/>
                  <a:gd name="T3" fmla="*/ 2147483647 h 11"/>
                  <a:gd name="T4" fmla="*/ 2147483647 w 39"/>
                  <a:gd name="T5" fmla="*/ 2147483647 h 11"/>
                  <a:gd name="T6" fmla="*/ 2147483647 w 39"/>
                  <a:gd name="T7" fmla="*/ 2147483647 h 11"/>
                  <a:gd name="T8" fmla="*/ 2147483647 w 39"/>
                  <a:gd name="T9" fmla="*/ 2147483647 h 11"/>
                  <a:gd name="T10" fmla="*/ 0 w 39"/>
                  <a:gd name="T11" fmla="*/ 2147483647 h 11"/>
                  <a:gd name="T12" fmla="*/ 0 w 39"/>
                  <a:gd name="T13" fmla="*/ 2147483647 h 11"/>
                  <a:gd name="T14" fmla="*/ 2147483647 w 39"/>
                  <a:gd name="T15" fmla="*/ 0 h 11"/>
                  <a:gd name="T16" fmla="*/ 2147483647 w 39"/>
                  <a:gd name="T17" fmla="*/ 0 h 11"/>
                  <a:gd name="T18" fmla="*/ 2147483647 w 39"/>
                  <a:gd name="T19" fmla="*/ 2147483647 h 11"/>
                  <a:gd name="T20" fmla="*/ 2147483647 w 39"/>
                  <a:gd name="T21" fmla="*/ 2147483647 h 11"/>
                  <a:gd name="T22" fmla="*/ 2147483647 w 39"/>
                  <a:gd name="T23" fmla="*/ 2147483647 h 11"/>
                  <a:gd name="T24" fmla="*/ 2147483647 w 39"/>
                  <a:gd name="T25" fmla="*/ 2147483647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11"/>
                  <a:gd name="T41" fmla="*/ 39 w 39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11">
                    <a:moveTo>
                      <a:pt x="33" y="11"/>
                    </a:moveTo>
                    <a:lnTo>
                      <a:pt x="33" y="11"/>
                    </a:lnTo>
                    <a:lnTo>
                      <a:pt x="28" y="11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6"/>
                    </a:lnTo>
                    <a:lnTo>
                      <a:pt x="39" y="6"/>
                    </a:lnTo>
                    <a:lnTo>
                      <a:pt x="33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48" name="Freeform 1553"/>
              <p:cNvSpPr>
                <a:spLocks/>
              </p:cNvSpPr>
              <p:nvPr/>
            </p:nvSpPr>
            <p:spPr bwMode="auto">
              <a:xfrm>
                <a:off x="-6226705" y="-5266621"/>
                <a:ext cx="123959" cy="41321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0 w 33"/>
                  <a:gd name="T5" fmla="*/ 2147483647 h 11"/>
                  <a:gd name="T6" fmla="*/ 2147483647 w 33"/>
                  <a:gd name="T7" fmla="*/ 2147483647 h 11"/>
                  <a:gd name="T8" fmla="*/ 2147483647 w 33"/>
                  <a:gd name="T9" fmla="*/ 0 h 11"/>
                  <a:gd name="T10" fmla="*/ 2147483647 w 33"/>
                  <a:gd name="T11" fmla="*/ 2147483647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0 w 33"/>
                  <a:gd name="T25" fmla="*/ 2147483647 h 11"/>
                  <a:gd name="T26" fmla="*/ 0 w 33"/>
                  <a:gd name="T27" fmla="*/ 2147483647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11"/>
                    </a:moveTo>
                    <a:lnTo>
                      <a:pt x="0" y="11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16" y="0"/>
                    </a:lnTo>
                    <a:lnTo>
                      <a:pt x="27" y="6"/>
                    </a:lnTo>
                    <a:lnTo>
                      <a:pt x="33" y="6"/>
                    </a:lnTo>
                    <a:lnTo>
                      <a:pt x="33" y="11"/>
                    </a:lnTo>
                    <a:lnTo>
                      <a:pt x="27" y="11"/>
                    </a:lnTo>
                    <a:lnTo>
                      <a:pt x="16" y="11"/>
                    </a:lnTo>
                    <a:lnTo>
                      <a:pt x="11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49" name="Freeform 1554"/>
              <p:cNvSpPr>
                <a:spLocks/>
              </p:cNvSpPr>
              <p:nvPr/>
            </p:nvSpPr>
            <p:spPr bwMode="auto">
              <a:xfrm>
                <a:off x="-6249243" y="-5202761"/>
                <a:ext cx="206599" cy="41321"/>
              </a:xfrm>
              <a:custGeom>
                <a:avLst/>
                <a:gdLst>
                  <a:gd name="T0" fmla="*/ 2147483647 w 55"/>
                  <a:gd name="T1" fmla="*/ 2147483647 h 11"/>
                  <a:gd name="T2" fmla="*/ 2147483647 w 55"/>
                  <a:gd name="T3" fmla="*/ 2147483647 h 11"/>
                  <a:gd name="T4" fmla="*/ 2147483647 w 55"/>
                  <a:gd name="T5" fmla="*/ 2147483647 h 11"/>
                  <a:gd name="T6" fmla="*/ 2147483647 w 55"/>
                  <a:gd name="T7" fmla="*/ 2147483647 h 11"/>
                  <a:gd name="T8" fmla="*/ 0 w 55"/>
                  <a:gd name="T9" fmla="*/ 0 h 11"/>
                  <a:gd name="T10" fmla="*/ 0 w 55"/>
                  <a:gd name="T11" fmla="*/ 0 h 11"/>
                  <a:gd name="T12" fmla="*/ 2147483647 w 55"/>
                  <a:gd name="T13" fmla="*/ 0 h 11"/>
                  <a:gd name="T14" fmla="*/ 2147483647 w 55"/>
                  <a:gd name="T15" fmla="*/ 2147483647 h 11"/>
                  <a:gd name="T16" fmla="*/ 2147483647 w 55"/>
                  <a:gd name="T17" fmla="*/ 2147483647 h 11"/>
                  <a:gd name="T18" fmla="*/ 2147483647 w 55"/>
                  <a:gd name="T19" fmla="*/ 2147483647 h 11"/>
                  <a:gd name="T20" fmla="*/ 2147483647 w 55"/>
                  <a:gd name="T21" fmla="*/ 2147483647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11"/>
                  <a:gd name="T35" fmla="*/ 55 w 55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11">
                    <a:moveTo>
                      <a:pt x="55" y="11"/>
                    </a:moveTo>
                    <a:lnTo>
                      <a:pt x="55" y="11"/>
                    </a:lnTo>
                    <a:lnTo>
                      <a:pt x="28" y="11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44" y="5"/>
                    </a:lnTo>
                    <a:lnTo>
                      <a:pt x="50" y="5"/>
                    </a:lnTo>
                    <a:lnTo>
                      <a:pt x="55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50" name="Freeform 1555"/>
              <p:cNvSpPr>
                <a:spLocks/>
              </p:cNvSpPr>
              <p:nvPr/>
            </p:nvSpPr>
            <p:spPr bwMode="auto">
              <a:xfrm>
                <a:off x="-6391984" y="-5202761"/>
                <a:ext cx="123959" cy="41321"/>
              </a:xfrm>
              <a:custGeom>
                <a:avLst/>
                <a:gdLst>
                  <a:gd name="T0" fmla="*/ 0 w 33"/>
                  <a:gd name="T1" fmla="*/ 0 h 11"/>
                  <a:gd name="T2" fmla="*/ 0 w 33"/>
                  <a:gd name="T3" fmla="*/ 0 h 11"/>
                  <a:gd name="T4" fmla="*/ 2147483647 w 33"/>
                  <a:gd name="T5" fmla="*/ 0 h 11"/>
                  <a:gd name="T6" fmla="*/ 2147483647 w 33"/>
                  <a:gd name="T7" fmla="*/ 0 h 11"/>
                  <a:gd name="T8" fmla="*/ 2147483647 w 33"/>
                  <a:gd name="T9" fmla="*/ 0 h 11"/>
                  <a:gd name="T10" fmla="*/ 2147483647 w 33"/>
                  <a:gd name="T11" fmla="*/ 0 h 11"/>
                  <a:gd name="T12" fmla="*/ 2147483647 w 33"/>
                  <a:gd name="T13" fmla="*/ 0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0 w 33"/>
                  <a:gd name="T23" fmla="*/ 0 h 11"/>
                  <a:gd name="T24" fmla="*/ 0 w 33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1"/>
                  <a:gd name="T41" fmla="*/ 33 w 33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1">
                    <a:moveTo>
                      <a:pt x="0" y="0"/>
                    </a:moveTo>
                    <a:lnTo>
                      <a:pt x="0" y="0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33" y="0"/>
                    </a:lnTo>
                    <a:lnTo>
                      <a:pt x="33" y="5"/>
                    </a:lnTo>
                    <a:lnTo>
                      <a:pt x="17" y="11"/>
                    </a:lnTo>
                    <a:lnTo>
                      <a:pt x="6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51" name="Freeform 1556"/>
              <p:cNvSpPr>
                <a:spLocks/>
              </p:cNvSpPr>
              <p:nvPr/>
            </p:nvSpPr>
            <p:spPr bwMode="auto">
              <a:xfrm>
                <a:off x="-6249243" y="-5142657"/>
                <a:ext cx="206599" cy="22539"/>
              </a:xfrm>
              <a:custGeom>
                <a:avLst/>
                <a:gdLst>
                  <a:gd name="T0" fmla="*/ 2147483647 w 55"/>
                  <a:gd name="T1" fmla="*/ 2147483647 h 6"/>
                  <a:gd name="T2" fmla="*/ 2147483647 w 55"/>
                  <a:gd name="T3" fmla="*/ 2147483647 h 6"/>
                  <a:gd name="T4" fmla="*/ 2147483647 w 55"/>
                  <a:gd name="T5" fmla="*/ 2147483647 h 6"/>
                  <a:gd name="T6" fmla="*/ 2147483647 w 55"/>
                  <a:gd name="T7" fmla="*/ 2147483647 h 6"/>
                  <a:gd name="T8" fmla="*/ 2147483647 w 55"/>
                  <a:gd name="T9" fmla="*/ 2147483647 h 6"/>
                  <a:gd name="T10" fmla="*/ 0 w 55"/>
                  <a:gd name="T11" fmla="*/ 0 h 6"/>
                  <a:gd name="T12" fmla="*/ 0 w 55"/>
                  <a:gd name="T13" fmla="*/ 0 h 6"/>
                  <a:gd name="T14" fmla="*/ 2147483647 w 55"/>
                  <a:gd name="T15" fmla="*/ 0 h 6"/>
                  <a:gd name="T16" fmla="*/ 2147483647 w 55"/>
                  <a:gd name="T17" fmla="*/ 0 h 6"/>
                  <a:gd name="T18" fmla="*/ 2147483647 w 55"/>
                  <a:gd name="T19" fmla="*/ 2147483647 h 6"/>
                  <a:gd name="T20" fmla="*/ 2147483647 w 55"/>
                  <a:gd name="T21" fmla="*/ 2147483647 h 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6"/>
                  <a:gd name="T35" fmla="*/ 55 w 55"/>
                  <a:gd name="T36" fmla="*/ 6 h 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6">
                    <a:moveTo>
                      <a:pt x="55" y="6"/>
                    </a:moveTo>
                    <a:lnTo>
                      <a:pt x="55" y="6"/>
                    </a:lnTo>
                    <a:lnTo>
                      <a:pt x="39" y="6"/>
                    </a:lnTo>
                    <a:lnTo>
                      <a:pt x="22" y="6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44" y="0"/>
                    </a:lnTo>
                    <a:lnTo>
                      <a:pt x="55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52" name="Freeform 1557"/>
              <p:cNvSpPr>
                <a:spLocks/>
              </p:cNvSpPr>
              <p:nvPr/>
            </p:nvSpPr>
            <p:spPr bwMode="auto">
              <a:xfrm>
                <a:off x="-6391984" y="-5161440"/>
                <a:ext cx="105177" cy="41321"/>
              </a:xfrm>
              <a:custGeom>
                <a:avLst/>
                <a:gdLst>
                  <a:gd name="T0" fmla="*/ 2147483647 w 28"/>
                  <a:gd name="T1" fmla="*/ 0 h 11"/>
                  <a:gd name="T2" fmla="*/ 2147483647 w 28"/>
                  <a:gd name="T3" fmla="*/ 0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2147483647 w 28"/>
                  <a:gd name="T9" fmla="*/ 2147483647 h 11"/>
                  <a:gd name="T10" fmla="*/ 2147483647 w 28"/>
                  <a:gd name="T11" fmla="*/ 2147483647 h 11"/>
                  <a:gd name="T12" fmla="*/ 2147483647 w 28"/>
                  <a:gd name="T13" fmla="*/ 2147483647 h 11"/>
                  <a:gd name="T14" fmla="*/ 2147483647 w 28"/>
                  <a:gd name="T15" fmla="*/ 2147483647 h 11"/>
                  <a:gd name="T16" fmla="*/ 2147483647 w 28"/>
                  <a:gd name="T17" fmla="*/ 2147483647 h 11"/>
                  <a:gd name="T18" fmla="*/ 2147483647 w 28"/>
                  <a:gd name="T19" fmla="*/ 2147483647 h 11"/>
                  <a:gd name="T20" fmla="*/ 0 w 28"/>
                  <a:gd name="T21" fmla="*/ 2147483647 h 11"/>
                  <a:gd name="T22" fmla="*/ 0 w 28"/>
                  <a:gd name="T23" fmla="*/ 2147483647 h 11"/>
                  <a:gd name="T24" fmla="*/ 0 w 28"/>
                  <a:gd name="T25" fmla="*/ 2147483647 h 11"/>
                  <a:gd name="T26" fmla="*/ 0 w 28"/>
                  <a:gd name="T27" fmla="*/ 2147483647 h 11"/>
                  <a:gd name="T28" fmla="*/ 0 w 28"/>
                  <a:gd name="T29" fmla="*/ 2147483647 h 11"/>
                  <a:gd name="T30" fmla="*/ 0 w 28"/>
                  <a:gd name="T31" fmla="*/ 0 h 11"/>
                  <a:gd name="T32" fmla="*/ 0 w 28"/>
                  <a:gd name="T33" fmla="*/ 0 h 11"/>
                  <a:gd name="T34" fmla="*/ 2147483647 w 28"/>
                  <a:gd name="T35" fmla="*/ 2147483647 h 11"/>
                  <a:gd name="T36" fmla="*/ 2147483647 w 28"/>
                  <a:gd name="T37" fmla="*/ 2147483647 h 11"/>
                  <a:gd name="T38" fmla="*/ 2147483647 w 28"/>
                  <a:gd name="T39" fmla="*/ 0 h 11"/>
                  <a:gd name="T40" fmla="*/ 2147483647 w 28"/>
                  <a:gd name="T41" fmla="*/ 0 h 1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8"/>
                  <a:gd name="T64" fmla="*/ 0 h 11"/>
                  <a:gd name="T65" fmla="*/ 28 w 28"/>
                  <a:gd name="T66" fmla="*/ 11 h 11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11"/>
                    </a:lnTo>
                    <a:lnTo>
                      <a:pt x="22" y="11"/>
                    </a:lnTo>
                    <a:lnTo>
                      <a:pt x="11" y="11"/>
                    </a:lnTo>
                    <a:lnTo>
                      <a:pt x="6" y="11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7" y="5"/>
                    </a:lnTo>
                    <a:lnTo>
                      <a:pt x="22" y="5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53" name="Freeform 1558"/>
              <p:cNvSpPr>
                <a:spLocks/>
              </p:cNvSpPr>
              <p:nvPr/>
            </p:nvSpPr>
            <p:spPr bwMode="auto">
              <a:xfrm>
                <a:off x="-6226705" y="-5593435"/>
                <a:ext cx="123959" cy="41321"/>
              </a:xfrm>
              <a:custGeom>
                <a:avLst/>
                <a:gdLst>
                  <a:gd name="T0" fmla="*/ 2147483647 w 33"/>
                  <a:gd name="T1" fmla="*/ 0 h 11"/>
                  <a:gd name="T2" fmla="*/ 2147483647 w 33"/>
                  <a:gd name="T3" fmla="*/ 0 h 11"/>
                  <a:gd name="T4" fmla="*/ 2147483647 w 33"/>
                  <a:gd name="T5" fmla="*/ 2147483647 h 11"/>
                  <a:gd name="T6" fmla="*/ 2147483647 w 33"/>
                  <a:gd name="T7" fmla="*/ 2147483647 h 11"/>
                  <a:gd name="T8" fmla="*/ 2147483647 w 33"/>
                  <a:gd name="T9" fmla="*/ 2147483647 h 11"/>
                  <a:gd name="T10" fmla="*/ 2147483647 w 33"/>
                  <a:gd name="T11" fmla="*/ 2147483647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0 w 33"/>
                  <a:gd name="T21" fmla="*/ 2147483647 h 11"/>
                  <a:gd name="T22" fmla="*/ 2147483647 w 33"/>
                  <a:gd name="T23" fmla="*/ 0 h 11"/>
                  <a:gd name="T24" fmla="*/ 2147483647 w 33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1"/>
                  <a:gd name="T41" fmla="*/ 33 w 33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1">
                    <a:moveTo>
                      <a:pt x="5" y="0"/>
                    </a:moveTo>
                    <a:lnTo>
                      <a:pt x="5" y="0"/>
                    </a:lnTo>
                    <a:lnTo>
                      <a:pt x="5" y="5"/>
                    </a:lnTo>
                    <a:lnTo>
                      <a:pt x="11" y="5"/>
                    </a:lnTo>
                    <a:lnTo>
                      <a:pt x="16" y="5"/>
                    </a:lnTo>
                    <a:lnTo>
                      <a:pt x="27" y="5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54" name="Freeform 1559"/>
              <p:cNvSpPr>
                <a:spLocks/>
              </p:cNvSpPr>
              <p:nvPr/>
            </p:nvSpPr>
            <p:spPr bwMode="auto">
              <a:xfrm>
                <a:off x="-6226705" y="-5657295"/>
                <a:ext cx="101421" cy="63860"/>
              </a:xfrm>
              <a:custGeom>
                <a:avLst/>
                <a:gdLst>
                  <a:gd name="T0" fmla="*/ 0 w 27"/>
                  <a:gd name="T1" fmla="*/ 2147483647 h 17"/>
                  <a:gd name="T2" fmla="*/ 0 w 27"/>
                  <a:gd name="T3" fmla="*/ 2147483647 h 17"/>
                  <a:gd name="T4" fmla="*/ 2147483647 w 27"/>
                  <a:gd name="T5" fmla="*/ 2147483647 h 17"/>
                  <a:gd name="T6" fmla="*/ 2147483647 w 27"/>
                  <a:gd name="T7" fmla="*/ 0 h 17"/>
                  <a:gd name="T8" fmla="*/ 2147483647 w 27"/>
                  <a:gd name="T9" fmla="*/ 0 h 17"/>
                  <a:gd name="T10" fmla="*/ 2147483647 w 27"/>
                  <a:gd name="T11" fmla="*/ 2147483647 h 17"/>
                  <a:gd name="T12" fmla="*/ 2147483647 w 27"/>
                  <a:gd name="T13" fmla="*/ 2147483647 h 17"/>
                  <a:gd name="T14" fmla="*/ 2147483647 w 27"/>
                  <a:gd name="T15" fmla="*/ 2147483647 h 17"/>
                  <a:gd name="T16" fmla="*/ 2147483647 w 27"/>
                  <a:gd name="T17" fmla="*/ 2147483647 h 17"/>
                  <a:gd name="T18" fmla="*/ 2147483647 w 27"/>
                  <a:gd name="T19" fmla="*/ 2147483647 h 17"/>
                  <a:gd name="T20" fmla="*/ 2147483647 w 27"/>
                  <a:gd name="T21" fmla="*/ 2147483647 h 17"/>
                  <a:gd name="T22" fmla="*/ 2147483647 w 27"/>
                  <a:gd name="T23" fmla="*/ 2147483647 h 17"/>
                  <a:gd name="T24" fmla="*/ 0 w 27"/>
                  <a:gd name="T25" fmla="*/ 2147483647 h 17"/>
                  <a:gd name="T26" fmla="*/ 0 w 27"/>
                  <a:gd name="T27" fmla="*/ 2147483647 h 1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7"/>
                  <a:gd name="T43" fmla="*/ 0 h 17"/>
                  <a:gd name="T44" fmla="*/ 27 w 27"/>
                  <a:gd name="T45" fmla="*/ 17 h 1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7" h="17">
                    <a:moveTo>
                      <a:pt x="0" y="11"/>
                    </a:moveTo>
                    <a:lnTo>
                      <a:pt x="0" y="11"/>
                    </a:lnTo>
                    <a:lnTo>
                      <a:pt x="5" y="6"/>
                    </a:lnTo>
                    <a:lnTo>
                      <a:pt x="5" y="0"/>
                    </a:lnTo>
                    <a:lnTo>
                      <a:pt x="11" y="6"/>
                    </a:lnTo>
                    <a:lnTo>
                      <a:pt x="22" y="6"/>
                    </a:lnTo>
                    <a:lnTo>
                      <a:pt x="27" y="6"/>
                    </a:lnTo>
                    <a:lnTo>
                      <a:pt x="22" y="17"/>
                    </a:lnTo>
                    <a:lnTo>
                      <a:pt x="22" y="11"/>
                    </a:lnTo>
                    <a:lnTo>
                      <a:pt x="16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55" name="Freeform 1560"/>
              <p:cNvSpPr>
                <a:spLocks/>
              </p:cNvSpPr>
              <p:nvPr/>
            </p:nvSpPr>
            <p:spPr bwMode="auto">
              <a:xfrm>
                <a:off x="-6369446" y="-5657295"/>
                <a:ext cx="60101" cy="41321"/>
              </a:xfrm>
              <a:custGeom>
                <a:avLst/>
                <a:gdLst>
                  <a:gd name="T0" fmla="*/ 2147483647 w 16"/>
                  <a:gd name="T1" fmla="*/ 0 h 11"/>
                  <a:gd name="T2" fmla="*/ 2147483647 w 16"/>
                  <a:gd name="T3" fmla="*/ 0 h 11"/>
                  <a:gd name="T4" fmla="*/ 2147483647 w 16"/>
                  <a:gd name="T5" fmla="*/ 0 h 11"/>
                  <a:gd name="T6" fmla="*/ 2147483647 w 16"/>
                  <a:gd name="T7" fmla="*/ 0 h 11"/>
                  <a:gd name="T8" fmla="*/ 2147483647 w 16"/>
                  <a:gd name="T9" fmla="*/ 0 h 11"/>
                  <a:gd name="T10" fmla="*/ 2147483647 w 16"/>
                  <a:gd name="T11" fmla="*/ 0 h 11"/>
                  <a:gd name="T12" fmla="*/ 2147483647 w 16"/>
                  <a:gd name="T13" fmla="*/ 2147483647 h 11"/>
                  <a:gd name="T14" fmla="*/ 2147483647 w 16"/>
                  <a:gd name="T15" fmla="*/ 2147483647 h 11"/>
                  <a:gd name="T16" fmla="*/ 2147483647 w 16"/>
                  <a:gd name="T17" fmla="*/ 2147483647 h 11"/>
                  <a:gd name="T18" fmla="*/ 0 w 16"/>
                  <a:gd name="T19" fmla="*/ 2147483647 h 11"/>
                  <a:gd name="T20" fmla="*/ 0 w 16"/>
                  <a:gd name="T21" fmla="*/ 2147483647 h 11"/>
                  <a:gd name="T22" fmla="*/ 2147483647 w 16"/>
                  <a:gd name="T23" fmla="*/ 0 h 11"/>
                  <a:gd name="T24" fmla="*/ 2147483647 w 16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"/>
                  <a:gd name="T40" fmla="*/ 0 h 11"/>
                  <a:gd name="T41" fmla="*/ 16 w 16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" h="11">
                    <a:moveTo>
                      <a:pt x="5" y="0"/>
                    </a:moveTo>
                    <a:lnTo>
                      <a:pt x="5" y="0"/>
                    </a:lnTo>
                    <a:lnTo>
                      <a:pt x="16" y="0"/>
                    </a:lnTo>
                    <a:lnTo>
                      <a:pt x="16" y="11"/>
                    </a:lnTo>
                    <a:lnTo>
                      <a:pt x="5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56" name="Freeform 1561"/>
              <p:cNvSpPr>
                <a:spLocks/>
              </p:cNvSpPr>
              <p:nvPr/>
            </p:nvSpPr>
            <p:spPr bwMode="auto">
              <a:xfrm>
                <a:off x="-6391984" y="-5593435"/>
                <a:ext cx="105177" cy="41321"/>
              </a:xfrm>
              <a:custGeom>
                <a:avLst/>
                <a:gdLst>
                  <a:gd name="T0" fmla="*/ 2147483647 w 28"/>
                  <a:gd name="T1" fmla="*/ 2147483647 h 11"/>
                  <a:gd name="T2" fmla="*/ 2147483647 w 28"/>
                  <a:gd name="T3" fmla="*/ 2147483647 h 11"/>
                  <a:gd name="T4" fmla="*/ 2147483647 w 28"/>
                  <a:gd name="T5" fmla="*/ 2147483647 h 11"/>
                  <a:gd name="T6" fmla="*/ 0 w 28"/>
                  <a:gd name="T7" fmla="*/ 2147483647 h 11"/>
                  <a:gd name="T8" fmla="*/ 0 w 28"/>
                  <a:gd name="T9" fmla="*/ 2147483647 h 11"/>
                  <a:gd name="T10" fmla="*/ 0 w 28"/>
                  <a:gd name="T11" fmla="*/ 0 h 11"/>
                  <a:gd name="T12" fmla="*/ 0 w 28"/>
                  <a:gd name="T13" fmla="*/ 0 h 11"/>
                  <a:gd name="T14" fmla="*/ 0 w 28"/>
                  <a:gd name="T15" fmla="*/ 0 h 11"/>
                  <a:gd name="T16" fmla="*/ 0 w 28"/>
                  <a:gd name="T17" fmla="*/ 2147483647 h 11"/>
                  <a:gd name="T18" fmla="*/ 0 w 28"/>
                  <a:gd name="T19" fmla="*/ 2147483647 h 11"/>
                  <a:gd name="T20" fmla="*/ 2147483647 w 28"/>
                  <a:gd name="T21" fmla="*/ 2147483647 h 11"/>
                  <a:gd name="T22" fmla="*/ 2147483647 w 28"/>
                  <a:gd name="T23" fmla="*/ 2147483647 h 11"/>
                  <a:gd name="T24" fmla="*/ 2147483647 w 28"/>
                  <a:gd name="T25" fmla="*/ 0 h 11"/>
                  <a:gd name="T26" fmla="*/ 2147483647 w 28"/>
                  <a:gd name="T27" fmla="*/ 0 h 11"/>
                  <a:gd name="T28" fmla="*/ 2147483647 w 28"/>
                  <a:gd name="T29" fmla="*/ 2147483647 h 11"/>
                  <a:gd name="T30" fmla="*/ 2147483647 w 28"/>
                  <a:gd name="T31" fmla="*/ 2147483647 h 11"/>
                  <a:gd name="T32" fmla="*/ 2147483647 w 28"/>
                  <a:gd name="T33" fmla="*/ 2147483647 h 11"/>
                  <a:gd name="T34" fmla="*/ 2147483647 w 28"/>
                  <a:gd name="T35" fmla="*/ 2147483647 h 11"/>
                  <a:gd name="T36" fmla="*/ 2147483647 w 28"/>
                  <a:gd name="T37" fmla="*/ 2147483647 h 1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"/>
                  <a:gd name="T58" fmla="*/ 0 h 11"/>
                  <a:gd name="T59" fmla="*/ 28 w 28"/>
                  <a:gd name="T60" fmla="*/ 11 h 1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" h="11">
                    <a:moveTo>
                      <a:pt x="22" y="11"/>
                    </a:moveTo>
                    <a:lnTo>
                      <a:pt x="22" y="11"/>
                    </a:lnTo>
                    <a:lnTo>
                      <a:pt x="17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6" y="5"/>
                    </a:lnTo>
                    <a:lnTo>
                      <a:pt x="17" y="5"/>
                    </a:lnTo>
                    <a:lnTo>
                      <a:pt x="28" y="0"/>
                    </a:lnTo>
                    <a:lnTo>
                      <a:pt x="28" y="11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57" name="Freeform 1562"/>
              <p:cNvSpPr>
                <a:spLocks/>
              </p:cNvSpPr>
              <p:nvPr/>
            </p:nvSpPr>
            <p:spPr bwMode="auto">
              <a:xfrm>
                <a:off x="-6249243" y="-5533331"/>
                <a:ext cx="146497" cy="41321"/>
              </a:xfrm>
              <a:custGeom>
                <a:avLst/>
                <a:gdLst>
                  <a:gd name="T0" fmla="*/ 0 w 39"/>
                  <a:gd name="T1" fmla="*/ 2147483647 h 11"/>
                  <a:gd name="T2" fmla="*/ 0 w 39"/>
                  <a:gd name="T3" fmla="*/ 2147483647 h 11"/>
                  <a:gd name="T4" fmla="*/ 2147483647 w 39"/>
                  <a:gd name="T5" fmla="*/ 0 h 11"/>
                  <a:gd name="T6" fmla="*/ 2147483647 w 39"/>
                  <a:gd name="T7" fmla="*/ 2147483647 h 11"/>
                  <a:gd name="T8" fmla="*/ 2147483647 w 39"/>
                  <a:gd name="T9" fmla="*/ 2147483647 h 11"/>
                  <a:gd name="T10" fmla="*/ 2147483647 w 39"/>
                  <a:gd name="T11" fmla="*/ 2147483647 h 11"/>
                  <a:gd name="T12" fmla="*/ 2147483647 w 39"/>
                  <a:gd name="T13" fmla="*/ 2147483647 h 11"/>
                  <a:gd name="T14" fmla="*/ 2147483647 w 39"/>
                  <a:gd name="T15" fmla="*/ 2147483647 h 11"/>
                  <a:gd name="T16" fmla="*/ 0 w 39"/>
                  <a:gd name="T17" fmla="*/ 2147483647 h 11"/>
                  <a:gd name="T18" fmla="*/ 0 w 39"/>
                  <a:gd name="T19" fmla="*/ 2147483647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11"/>
                  <a:gd name="T32" fmla="*/ 39 w 39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11">
                    <a:moveTo>
                      <a:pt x="0" y="6"/>
                    </a:moveTo>
                    <a:lnTo>
                      <a:pt x="0" y="6"/>
                    </a:lnTo>
                    <a:lnTo>
                      <a:pt x="17" y="0"/>
                    </a:lnTo>
                    <a:lnTo>
                      <a:pt x="28" y="6"/>
                    </a:lnTo>
                    <a:lnTo>
                      <a:pt x="39" y="11"/>
                    </a:lnTo>
                    <a:lnTo>
                      <a:pt x="11" y="11"/>
                    </a:lnTo>
                    <a:lnTo>
                      <a:pt x="6" y="1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58" name="Freeform 1563"/>
              <p:cNvSpPr>
                <a:spLocks/>
              </p:cNvSpPr>
              <p:nvPr/>
            </p:nvSpPr>
            <p:spPr bwMode="auto">
              <a:xfrm>
                <a:off x="-6391984" y="-5533331"/>
                <a:ext cx="105177" cy="41321"/>
              </a:xfrm>
              <a:custGeom>
                <a:avLst/>
                <a:gdLst>
                  <a:gd name="T0" fmla="*/ 2147483647 w 28"/>
                  <a:gd name="T1" fmla="*/ 2147483647 h 11"/>
                  <a:gd name="T2" fmla="*/ 2147483647 w 28"/>
                  <a:gd name="T3" fmla="*/ 2147483647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0 w 28"/>
                  <a:gd name="T9" fmla="*/ 2147483647 h 11"/>
                  <a:gd name="T10" fmla="*/ 0 w 28"/>
                  <a:gd name="T11" fmla="*/ 2147483647 h 11"/>
                  <a:gd name="T12" fmla="*/ 0 w 28"/>
                  <a:gd name="T13" fmla="*/ 0 h 11"/>
                  <a:gd name="T14" fmla="*/ 2147483647 w 28"/>
                  <a:gd name="T15" fmla="*/ 0 h 11"/>
                  <a:gd name="T16" fmla="*/ 2147483647 w 28"/>
                  <a:gd name="T17" fmla="*/ 0 h 11"/>
                  <a:gd name="T18" fmla="*/ 2147483647 w 28"/>
                  <a:gd name="T19" fmla="*/ 0 h 11"/>
                  <a:gd name="T20" fmla="*/ 2147483647 w 28"/>
                  <a:gd name="T21" fmla="*/ 2147483647 h 11"/>
                  <a:gd name="T22" fmla="*/ 2147483647 w 28"/>
                  <a:gd name="T23" fmla="*/ 2147483647 h 11"/>
                  <a:gd name="T24" fmla="*/ 2147483647 w 28"/>
                  <a:gd name="T25" fmla="*/ 2147483647 h 11"/>
                  <a:gd name="T26" fmla="*/ 2147483647 w 28"/>
                  <a:gd name="T27" fmla="*/ 2147483647 h 11"/>
                  <a:gd name="T28" fmla="*/ 2147483647 w 28"/>
                  <a:gd name="T29" fmla="*/ 2147483647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"/>
                  <a:gd name="T46" fmla="*/ 0 h 11"/>
                  <a:gd name="T47" fmla="*/ 28 w 28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" h="11">
                    <a:moveTo>
                      <a:pt x="22" y="11"/>
                    </a:moveTo>
                    <a:lnTo>
                      <a:pt x="22" y="11"/>
                    </a:lnTo>
                    <a:lnTo>
                      <a:pt x="22" y="6"/>
                    </a:lnTo>
                    <a:lnTo>
                      <a:pt x="11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59" name="Freeform 1564"/>
              <p:cNvSpPr>
                <a:spLocks/>
              </p:cNvSpPr>
              <p:nvPr/>
            </p:nvSpPr>
            <p:spPr bwMode="auto">
              <a:xfrm>
                <a:off x="-6226705" y="-5469471"/>
                <a:ext cx="123959" cy="37565"/>
              </a:xfrm>
              <a:custGeom>
                <a:avLst/>
                <a:gdLst>
                  <a:gd name="T0" fmla="*/ 2147483647 w 33"/>
                  <a:gd name="T1" fmla="*/ 2147483647 h 10"/>
                  <a:gd name="T2" fmla="*/ 2147483647 w 33"/>
                  <a:gd name="T3" fmla="*/ 2147483647 h 10"/>
                  <a:gd name="T4" fmla="*/ 2147483647 w 33"/>
                  <a:gd name="T5" fmla="*/ 2147483647 h 10"/>
                  <a:gd name="T6" fmla="*/ 0 w 33"/>
                  <a:gd name="T7" fmla="*/ 2147483647 h 10"/>
                  <a:gd name="T8" fmla="*/ 0 w 33"/>
                  <a:gd name="T9" fmla="*/ 2147483647 h 10"/>
                  <a:gd name="T10" fmla="*/ 0 w 33"/>
                  <a:gd name="T11" fmla="*/ 0 h 10"/>
                  <a:gd name="T12" fmla="*/ 0 w 33"/>
                  <a:gd name="T13" fmla="*/ 0 h 10"/>
                  <a:gd name="T14" fmla="*/ 2147483647 w 33"/>
                  <a:gd name="T15" fmla="*/ 0 h 10"/>
                  <a:gd name="T16" fmla="*/ 2147483647 w 33"/>
                  <a:gd name="T17" fmla="*/ 0 h 10"/>
                  <a:gd name="T18" fmla="*/ 2147483647 w 33"/>
                  <a:gd name="T19" fmla="*/ 0 h 10"/>
                  <a:gd name="T20" fmla="*/ 2147483647 w 33"/>
                  <a:gd name="T21" fmla="*/ 0 h 10"/>
                  <a:gd name="T22" fmla="*/ 2147483647 w 33"/>
                  <a:gd name="T23" fmla="*/ 2147483647 h 10"/>
                  <a:gd name="T24" fmla="*/ 2147483647 w 33"/>
                  <a:gd name="T25" fmla="*/ 2147483647 h 10"/>
                  <a:gd name="T26" fmla="*/ 2147483647 w 33"/>
                  <a:gd name="T27" fmla="*/ 2147483647 h 10"/>
                  <a:gd name="T28" fmla="*/ 2147483647 w 33"/>
                  <a:gd name="T29" fmla="*/ 2147483647 h 1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0"/>
                  <a:gd name="T47" fmla="*/ 33 w 33"/>
                  <a:gd name="T48" fmla="*/ 10 h 1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0">
                    <a:moveTo>
                      <a:pt x="27" y="10"/>
                    </a:moveTo>
                    <a:lnTo>
                      <a:pt x="27" y="10"/>
                    </a:lnTo>
                    <a:lnTo>
                      <a:pt x="16" y="5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1" y="0"/>
                    </a:lnTo>
                    <a:lnTo>
                      <a:pt x="22" y="5"/>
                    </a:lnTo>
                    <a:lnTo>
                      <a:pt x="33" y="5"/>
                    </a:lnTo>
                    <a:lnTo>
                      <a:pt x="27" y="1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60" name="Freeform 1565"/>
              <p:cNvSpPr>
                <a:spLocks/>
              </p:cNvSpPr>
              <p:nvPr/>
            </p:nvSpPr>
            <p:spPr bwMode="auto">
              <a:xfrm>
                <a:off x="-6391984" y="-5469471"/>
                <a:ext cx="123959" cy="37565"/>
              </a:xfrm>
              <a:custGeom>
                <a:avLst/>
                <a:gdLst>
                  <a:gd name="T0" fmla="*/ 0 w 33"/>
                  <a:gd name="T1" fmla="*/ 2147483647 h 10"/>
                  <a:gd name="T2" fmla="*/ 0 w 33"/>
                  <a:gd name="T3" fmla="*/ 2147483647 h 10"/>
                  <a:gd name="T4" fmla="*/ 0 w 33"/>
                  <a:gd name="T5" fmla="*/ 0 h 10"/>
                  <a:gd name="T6" fmla="*/ 2147483647 w 33"/>
                  <a:gd name="T7" fmla="*/ 0 h 10"/>
                  <a:gd name="T8" fmla="*/ 2147483647 w 33"/>
                  <a:gd name="T9" fmla="*/ 0 h 10"/>
                  <a:gd name="T10" fmla="*/ 2147483647 w 33"/>
                  <a:gd name="T11" fmla="*/ 0 h 10"/>
                  <a:gd name="T12" fmla="*/ 2147483647 w 33"/>
                  <a:gd name="T13" fmla="*/ 2147483647 h 10"/>
                  <a:gd name="T14" fmla="*/ 2147483647 w 33"/>
                  <a:gd name="T15" fmla="*/ 2147483647 h 10"/>
                  <a:gd name="T16" fmla="*/ 2147483647 w 33"/>
                  <a:gd name="T17" fmla="*/ 2147483647 h 10"/>
                  <a:gd name="T18" fmla="*/ 0 w 33"/>
                  <a:gd name="T19" fmla="*/ 2147483647 h 10"/>
                  <a:gd name="T20" fmla="*/ 0 w 33"/>
                  <a:gd name="T21" fmla="*/ 2147483647 h 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3"/>
                  <a:gd name="T34" fmla="*/ 0 h 10"/>
                  <a:gd name="T35" fmla="*/ 33 w 33"/>
                  <a:gd name="T36" fmla="*/ 10 h 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3" h="10">
                    <a:moveTo>
                      <a:pt x="0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10"/>
                    </a:lnTo>
                    <a:lnTo>
                      <a:pt x="22" y="5"/>
                    </a:lnTo>
                    <a:lnTo>
                      <a:pt x="11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61" name="Freeform 1566"/>
              <p:cNvSpPr>
                <a:spLocks/>
              </p:cNvSpPr>
              <p:nvPr/>
            </p:nvSpPr>
            <p:spPr bwMode="auto">
              <a:xfrm>
                <a:off x="-6185385" y="-5409367"/>
                <a:ext cx="101421" cy="41321"/>
              </a:xfrm>
              <a:custGeom>
                <a:avLst/>
                <a:gdLst>
                  <a:gd name="T0" fmla="*/ 0 w 27"/>
                  <a:gd name="T1" fmla="*/ 0 h 11"/>
                  <a:gd name="T2" fmla="*/ 0 w 27"/>
                  <a:gd name="T3" fmla="*/ 0 h 11"/>
                  <a:gd name="T4" fmla="*/ 2147483647 w 27"/>
                  <a:gd name="T5" fmla="*/ 0 h 11"/>
                  <a:gd name="T6" fmla="*/ 2147483647 w 27"/>
                  <a:gd name="T7" fmla="*/ 0 h 11"/>
                  <a:gd name="T8" fmla="*/ 2147483647 w 27"/>
                  <a:gd name="T9" fmla="*/ 0 h 11"/>
                  <a:gd name="T10" fmla="*/ 2147483647 w 27"/>
                  <a:gd name="T11" fmla="*/ 0 h 11"/>
                  <a:gd name="T12" fmla="*/ 2147483647 w 27"/>
                  <a:gd name="T13" fmla="*/ 2147483647 h 11"/>
                  <a:gd name="T14" fmla="*/ 2147483647 w 27"/>
                  <a:gd name="T15" fmla="*/ 2147483647 h 11"/>
                  <a:gd name="T16" fmla="*/ 2147483647 w 27"/>
                  <a:gd name="T17" fmla="*/ 2147483647 h 11"/>
                  <a:gd name="T18" fmla="*/ 0 w 27"/>
                  <a:gd name="T19" fmla="*/ 0 h 11"/>
                  <a:gd name="T20" fmla="*/ 0 w 27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7"/>
                  <a:gd name="T34" fmla="*/ 0 h 11"/>
                  <a:gd name="T35" fmla="*/ 27 w 27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7" h="11">
                    <a:moveTo>
                      <a:pt x="0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27" y="5"/>
                    </a:lnTo>
                    <a:lnTo>
                      <a:pt x="16" y="11"/>
                    </a:lnTo>
                    <a:lnTo>
                      <a:pt x="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62" name="Freeform 1567"/>
              <p:cNvSpPr>
                <a:spLocks/>
              </p:cNvSpPr>
              <p:nvPr/>
            </p:nvSpPr>
            <p:spPr bwMode="auto">
              <a:xfrm>
                <a:off x="-6391984" y="-5431906"/>
                <a:ext cx="123959" cy="63860"/>
              </a:xfrm>
              <a:custGeom>
                <a:avLst/>
                <a:gdLst>
                  <a:gd name="T0" fmla="*/ 2147483647 w 33"/>
                  <a:gd name="T1" fmla="*/ 2147483647 h 17"/>
                  <a:gd name="T2" fmla="*/ 2147483647 w 33"/>
                  <a:gd name="T3" fmla="*/ 2147483647 h 17"/>
                  <a:gd name="T4" fmla="*/ 2147483647 w 33"/>
                  <a:gd name="T5" fmla="*/ 2147483647 h 17"/>
                  <a:gd name="T6" fmla="*/ 2147483647 w 33"/>
                  <a:gd name="T7" fmla="*/ 2147483647 h 17"/>
                  <a:gd name="T8" fmla="*/ 0 w 33"/>
                  <a:gd name="T9" fmla="*/ 2147483647 h 17"/>
                  <a:gd name="T10" fmla="*/ 0 w 33"/>
                  <a:gd name="T11" fmla="*/ 2147483647 h 17"/>
                  <a:gd name="T12" fmla="*/ 0 w 33"/>
                  <a:gd name="T13" fmla="*/ 2147483647 h 17"/>
                  <a:gd name="T14" fmla="*/ 2147483647 w 33"/>
                  <a:gd name="T15" fmla="*/ 0 h 17"/>
                  <a:gd name="T16" fmla="*/ 2147483647 w 33"/>
                  <a:gd name="T17" fmla="*/ 2147483647 h 17"/>
                  <a:gd name="T18" fmla="*/ 2147483647 w 33"/>
                  <a:gd name="T19" fmla="*/ 2147483647 h 17"/>
                  <a:gd name="T20" fmla="*/ 2147483647 w 33"/>
                  <a:gd name="T21" fmla="*/ 2147483647 h 17"/>
                  <a:gd name="T22" fmla="*/ 2147483647 w 33"/>
                  <a:gd name="T23" fmla="*/ 2147483647 h 17"/>
                  <a:gd name="T24" fmla="*/ 2147483647 w 33"/>
                  <a:gd name="T25" fmla="*/ 2147483647 h 17"/>
                  <a:gd name="T26" fmla="*/ 2147483647 w 33"/>
                  <a:gd name="T27" fmla="*/ 2147483647 h 17"/>
                  <a:gd name="T28" fmla="*/ 2147483647 w 33"/>
                  <a:gd name="T29" fmla="*/ 2147483647 h 1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7"/>
                  <a:gd name="T47" fmla="*/ 33 w 33"/>
                  <a:gd name="T48" fmla="*/ 17 h 1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7">
                    <a:moveTo>
                      <a:pt x="33" y="17"/>
                    </a:moveTo>
                    <a:lnTo>
                      <a:pt x="33" y="17"/>
                    </a:lnTo>
                    <a:lnTo>
                      <a:pt x="28" y="11"/>
                    </a:lnTo>
                    <a:lnTo>
                      <a:pt x="17" y="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33" y="6"/>
                    </a:lnTo>
                    <a:lnTo>
                      <a:pt x="33" y="11"/>
                    </a:lnTo>
                    <a:lnTo>
                      <a:pt x="33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63" name="Freeform 1568"/>
              <p:cNvSpPr>
                <a:spLocks/>
              </p:cNvSpPr>
              <p:nvPr/>
            </p:nvSpPr>
            <p:spPr bwMode="auto">
              <a:xfrm>
                <a:off x="-6249243" y="-5368046"/>
                <a:ext cx="146497" cy="41321"/>
              </a:xfrm>
              <a:custGeom>
                <a:avLst/>
                <a:gdLst>
                  <a:gd name="T0" fmla="*/ 2147483647 w 39"/>
                  <a:gd name="T1" fmla="*/ 0 h 11"/>
                  <a:gd name="T2" fmla="*/ 2147483647 w 39"/>
                  <a:gd name="T3" fmla="*/ 0 h 11"/>
                  <a:gd name="T4" fmla="*/ 2147483647 w 39"/>
                  <a:gd name="T5" fmla="*/ 2147483647 h 11"/>
                  <a:gd name="T6" fmla="*/ 2147483647 w 39"/>
                  <a:gd name="T7" fmla="*/ 2147483647 h 11"/>
                  <a:gd name="T8" fmla="*/ 2147483647 w 39"/>
                  <a:gd name="T9" fmla="*/ 2147483647 h 11"/>
                  <a:gd name="T10" fmla="*/ 0 w 39"/>
                  <a:gd name="T11" fmla="*/ 2147483647 h 11"/>
                  <a:gd name="T12" fmla="*/ 0 w 39"/>
                  <a:gd name="T13" fmla="*/ 2147483647 h 11"/>
                  <a:gd name="T14" fmla="*/ 0 w 39"/>
                  <a:gd name="T15" fmla="*/ 2147483647 h 11"/>
                  <a:gd name="T16" fmla="*/ 2147483647 w 39"/>
                  <a:gd name="T17" fmla="*/ 0 h 11"/>
                  <a:gd name="T18" fmla="*/ 2147483647 w 39"/>
                  <a:gd name="T19" fmla="*/ 0 h 11"/>
                  <a:gd name="T20" fmla="*/ 2147483647 w 39"/>
                  <a:gd name="T21" fmla="*/ 2147483647 h 11"/>
                  <a:gd name="T22" fmla="*/ 2147483647 w 39"/>
                  <a:gd name="T23" fmla="*/ 0 h 11"/>
                  <a:gd name="T24" fmla="*/ 2147483647 w 39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11"/>
                  <a:gd name="T41" fmla="*/ 39 w 39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11">
                    <a:moveTo>
                      <a:pt x="39" y="0"/>
                    </a:moveTo>
                    <a:lnTo>
                      <a:pt x="39" y="0"/>
                    </a:lnTo>
                    <a:lnTo>
                      <a:pt x="33" y="11"/>
                    </a:lnTo>
                    <a:lnTo>
                      <a:pt x="22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6" y="0"/>
                    </a:lnTo>
                    <a:lnTo>
                      <a:pt x="17" y="0"/>
                    </a:lnTo>
                    <a:lnTo>
                      <a:pt x="28" y="5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64" name="Freeform 1570"/>
              <p:cNvSpPr>
                <a:spLocks/>
              </p:cNvSpPr>
              <p:nvPr/>
            </p:nvSpPr>
            <p:spPr bwMode="auto">
              <a:xfrm>
                <a:off x="-6249243" y="-5307942"/>
                <a:ext cx="105177" cy="41321"/>
              </a:xfrm>
              <a:custGeom>
                <a:avLst/>
                <a:gdLst>
                  <a:gd name="T0" fmla="*/ 2147483647 w 28"/>
                  <a:gd name="T1" fmla="*/ 0 h 11"/>
                  <a:gd name="T2" fmla="*/ 2147483647 w 28"/>
                  <a:gd name="T3" fmla="*/ 0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2147483647 w 28"/>
                  <a:gd name="T9" fmla="*/ 2147483647 h 11"/>
                  <a:gd name="T10" fmla="*/ 0 w 28"/>
                  <a:gd name="T11" fmla="*/ 2147483647 h 11"/>
                  <a:gd name="T12" fmla="*/ 0 w 28"/>
                  <a:gd name="T13" fmla="*/ 2147483647 h 11"/>
                  <a:gd name="T14" fmla="*/ 0 w 28"/>
                  <a:gd name="T15" fmla="*/ 0 h 11"/>
                  <a:gd name="T16" fmla="*/ 2147483647 w 28"/>
                  <a:gd name="T17" fmla="*/ 0 h 11"/>
                  <a:gd name="T18" fmla="*/ 2147483647 w 28"/>
                  <a:gd name="T19" fmla="*/ 0 h 11"/>
                  <a:gd name="T20" fmla="*/ 2147483647 w 28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8"/>
                  <a:gd name="T34" fmla="*/ 0 h 11"/>
                  <a:gd name="T35" fmla="*/ 28 w 28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11"/>
                    </a:lnTo>
                    <a:lnTo>
                      <a:pt x="11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65" name="Freeform 1571"/>
              <p:cNvSpPr>
                <a:spLocks/>
              </p:cNvSpPr>
              <p:nvPr/>
            </p:nvSpPr>
            <p:spPr bwMode="auto">
              <a:xfrm>
                <a:off x="-6433304" y="-5266621"/>
                <a:ext cx="146497" cy="41321"/>
              </a:xfrm>
              <a:custGeom>
                <a:avLst/>
                <a:gdLst>
                  <a:gd name="T0" fmla="*/ 2147483647 w 39"/>
                  <a:gd name="T1" fmla="*/ 2147483647 h 11"/>
                  <a:gd name="T2" fmla="*/ 2147483647 w 39"/>
                  <a:gd name="T3" fmla="*/ 2147483647 h 11"/>
                  <a:gd name="T4" fmla="*/ 2147483647 w 39"/>
                  <a:gd name="T5" fmla="*/ 2147483647 h 11"/>
                  <a:gd name="T6" fmla="*/ 2147483647 w 39"/>
                  <a:gd name="T7" fmla="*/ 2147483647 h 11"/>
                  <a:gd name="T8" fmla="*/ 2147483647 w 39"/>
                  <a:gd name="T9" fmla="*/ 2147483647 h 11"/>
                  <a:gd name="T10" fmla="*/ 0 w 39"/>
                  <a:gd name="T11" fmla="*/ 2147483647 h 11"/>
                  <a:gd name="T12" fmla="*/ 0 w 39"/>
                  <a:gd name="T13" fmla="*/ 2147483647 h 11"/>
                  <a:gd name="T14" fmla="*/ 2147483647 w 39"/>
                  <a:gd name="T15" fmla="*/ 0 h 11"/>
                  <a:gd name="T16" fmla="*/ 2147483647 w 39"/>
                  <a:gd name="T17" fmla="*/ 0 h 11"/>
                  <a:gd name="T18" fmla="*/ 2147483647 w 39"/>
                  <a:gd name="T19" fmla="*/ 2147483647 h 11"/>
                  <a:gd name="T20" fmla="*/ 2147483647 w 39"/>
                  <a:gd name="T21" fmla="*/ 2147483647 h 11"/>
                  <a:gd name="T22" fmla="*/ 2147483647 w 39"/>
                  <a:gd name="T23" fmla="*/ 2147483647 h 11"/>
                  <a:gd name="T24" fmla="*/ 2147483647 w 39"/>
                  <a:gd name="T25" fmla="*/ 2147483647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11"/>
                  <a:gd name="T41" fmla="*/ 39 w 39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11">
                    <a:moveTo>
                      <a:pt x="33" y="11"/>
                    </a:moveTo>
                    <a:lnTo>
                      <a:pt x="33" y="11"/>
                    </a:lnTo>
                    <a:lnTo>
                      <a:pt x="28" y="11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6"/>
                    </a:lnTo>
                    <a:lnTo>
                      <a:pt x="39" y="6"/>
                    </a:lnTo>
                    <a:lnTo>
                      <a:pt x="33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66" name="Freeform 1572"/>
              <p:cNvSpPr>
                <a:spLocks/>
              </p:cNvSpPr>
              <p:nvPr/>
            </p:nvSpPr>
            <p:spPr bwMode="auto">
              <a:xfrm>
                <a:off x="-6226705" y="-5266621"/>
                <a:ext cx="123959" cy="41321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0 w 33"/>
                  <a:gd name="T5" fmla="*/ 2147483647 h 11"/>
                  <a:gd name="T6" fmla="*/ 2147483647 w 33"/>
                  <a:gd name="T7" fmla="*/ 2147483647 h 11"/>
                  <a:gd name="T8" fmla="*/ 2147483647 w 33"/>
                  <a:gd name="T9" fmla="*/ 0 h 11"/>
                  <a:gd name="T10" fmla="*/ 2147483647 w 33"/>
                  <a:gd name="T11" fmla="*/ 2147483647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0 w 33"/>
                  <a:gd name="T25" fmla="*/ 2147483647 h 11"/>
                  <a:gd name="T26" fmla="*/ 0 w 33"/>
                  <a:gd name="T27" fmla="*/ 2147483647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11"/>
                    </a:moveTo>
                    <a:lnTo>
                      <a:pt x="0" y="11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16" y="0"/>
                    </a:lnTo>
                    <a:lnTo>
                      <a:pt x="27" y="6"/>
                    </a:lnTo>
                    <a:lnTo>
                      <a:pt x="33" y="6"/>
                    </a:lnTo>
                    <a:lnTo>
                      <a:pt x="33" y="11"/>
                    </a:lnTo>
                    <a:lnTo>
                      <a:pt x="27" y="11"/>
                    </a:lnTo>
                    <a:lnTo>
                      <a:pt x="16" y="11"/>
                    </a:lnTo>
                    <a:lnTo>
                      <a:pt x="11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67" name="Freeform 1573"/>
              <p:cNvSpPr>
                <a:spLocks/>
              </p:cNvSpPr>
              <p:nvPr/>
            </p:nvSpPr>
            <p:spPr bwMode="auto">
              <a:xfrm>
                <a:off x="-6249243" y="-5202761"/>
                <a:ext cx="206599" cy="41321"/>
              </a:xfrm>
              <a:custGeom>
                <a:avLst/>
                <a:gdLst>
                  <a:gd name="T0" fmla="*/ 2147483647 w 55"/>
                  <a:gd name="T1" fmla="*/ 2147483647 h 11"/>
                  <a:gd name="T2" fmla="*/ 2147483647 w 55"/>
                  <a:gd name="T3" fmla="*/ 2147483647 h 11"/>
                  <a:gd name="T4" fmla="*/ 2147483647 w 55"/>
                  <a:gd name="T5" fmla="*/ 2147483647 h 11"/>
                  <a:gd name="T6" fmla="*/ 2147483647 w 55"/>
                  <a:gd name="T7" fmla="*/ 2147483647 h 11"/>
                  <a:gd name="T8" fmla="*/ 0 w 55"/>
                  <a:gd name="T9" fmla="*/ 0 h 11"/>
                  <a:gd name="T10" fmla="*/ 0 w 55"/>
                  <a:gd name="T11" fmla="*/ 0 h 11"/>
                  <a:gd name="T12" fmla="*/ 2147483647 w 55"/>
                  <a:gd name="T13" fmla="*/ 0 h 11"/>
                  <a:gd name="T14" fmla="*/ 2147483647 w 55"/>
                  <a:gd name="T15" fmla="*/ 2147483647 h 11"/>
                  <a:gd name="T16" fmla="*/ 2147483647 w 55"/>
                  <a:gd name="T17" fmla="*/ 2147483647 h 11"/>
                  <a:gd name="T18" fmla="*/ 2147483647 w 55"/>
                  <a:gd name="T19" fmla="*/ 2147483647 h 11"/>
                  <a:gd name="T20" fmla="*/ 2147483647 w 55"/>
                  <a:gd name="T21" fmla="*/ 2147483647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11"/>
                  <a:gd name="T35" fmla="*/ 55 w 55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11">
                    <a:moveTo>
                      <a:pt x="55" y="11"/>
                    </a:moveTo>
                    <a:lnTo>
                      <a:pt x="55" y="11"/>
                    </a:lnTo>
                    <a:lnTo>
                      <a:pt x="28" y="11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44" y="5"/>
                    </a:lnTo>
                    <a:lnTo>
                      <a:pt x="50" y="5"/>
                    </a:lnTo>
                    <a:lnTo>
                      <a:pt x="55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68" name="Freeform 1574"/>
              <p:cNvSpPr>
                <a:spLocks/>
              </p:cNvSpPr>
              <p:nvPr/>
            </p:nvSpPr>
            <p:spPr bwMode="auto">
              <a:xfrm>
                <a:off x="-6391984" y="-5202761"/>
                <a:ext cx="123959" cy="41321"/>
              </a:xfrm>
              <a:custGeom>
                <a:avLst/>
                <a:gdLst>
                  <a:gd name="T0" fmla="*/ 0 w 33"/>
                  <a:gd name="T1" fmla="*/ 0 h 11"/>
                  <a:gd name="T2" fmla="*/ 0 w 33"/>
                  <a:gd name="T3" fmla="*/ 0 h 11"/>
                  <a:gd name="T4" fmla="*/ 2147483647 w 33"/>
                  <a:gd name="T5" fmla="*/ 0 h 11"/>
                  <a:gd name="T6" fmla="*/ 2147483647 w 33"/>
                  <a:gd name="T7" fmla="*/ 0 h 11"/>
                  <a:gd name="T8" fmla="*/ 2147483647 w 33"/>
                  <a:gd name="T9" fmla="*/ 0 h 11"/>
                  <a:gd name="T10" fmla="*/ 2147483647 w 33"/>
                  <a:gd name="T11" fmla="*/ 0 h 11"/>
                  <a:gd name="T12" fmla="*/ 2147483647 w 33"/>
                  <a:gd name="T13" fmla="*/ 0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0 w 33"/>
                  <a:gd name="T23" fmla="*/ 0 h 11"/>
                  <a:gd name="T24" fmla="*/ 0 w 33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1"/>
                  <a:gd name="T41" fmla="*/ 33 w 33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1">
                    <a:moveTo>
                      <a:pt x="0" y="0"/>
                    </a:moveTo>
                    <a:lnTo>
                      <a:pt x="0" y="0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33" y="0"/>
                    </a:lnTo>
                    <a:lnTo>
                      <a:pt x="33" y="5"/>
                    </a:lnTo>
                    <a:lnTo>
                      <a:pt x="17" y="11"/>
                    </a:lnTo>
                    <a:lnTo>
                      <a:pt x="6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69" name="Freeform 1577"/>
              <p:cNvSpPr>
                <a:spLocks/>
              </p:cNvSpPr>
              <p:nvPr/>
            </p:nvSpPr>
            <p:spPr bwMode="auto">
              <a:xfrm>
                <a:off x="-6226705" y="-5593435"/>
                <a:ext cx="123959" cy="41321"/>
              </a:xfrm>
              <a:custGeom>
                <a:avLst/>
                <a:gdLst>
                  <a:gd name="T0" fmla="*/ 2147483647 w 33"/>
                  <a:gd name="T1" fmla="*/ 0 h 11"/>
                  <a:gd name="T2" fmla="*/ 2147483647 w 33"/>
                  <a:gd name="T3" fmla="*/ 0 h 11"/>
                  <a:gd name="T4" fmla="*/ 2147483647 w 33"/>
                  <a:gd name="T5" fmla="*/ 2147483647 h 11"/>
                  <a:gd name="T6" fmla="*/ 2147483647 w 33"/>
                  <a:gd name="T7" fmla="*/ 2147483647 h 11"/>
                  <a:gd name="T8" fmla="*/ 2147483647 w 33"/>
                  <a:gd name="T9" fmla="*/ 2147483647 h 11"/>
                  <a:gd name="T10" fmla="*/ 2147483647 w 33"/>
                  <a:gd name="T11" fmla="*/ 2147483647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0 w 33"/>
                  <a:gd name="T21" fmla="*/ 2147483647 h 11"/>
                  <a:gd name="T22" fmla="*/ 2147483647 w 33"/>
                  <a:gd name="T23" fmla="*/ 0 h 11"/>
                  <a:gd name="T24" fmla="*/ 2147483647 w 33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1"/>
                  <a:gd name="T41" fmla="*/ 33 w 33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1">
                    <a:moveTo>
                      <a:pt x="5" y="0"/>
                    </a:moveTo>
                    <a:lnTo>
                      <a:pt x="5" y="0"/>
                    </a:lnTo>
                    <a:lnTo>
                      <a:pt x="5" y="5"/>
                    </a:lnTo>
                    <a:lnTo>
                      <a:pt x="11" y="5"/>
                    </a:lnTo>
                    <a:lnTo>
                      <a:pt x="16" y="5"/>
                    </a:lnTo>
                    <a:lnTo>
                      <a:pt x="27" y="5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70" name="Freeform 1578"/>
              <p:cNvSpPr>
                <a:spLocks/>
              </p:cNvSpPr>
              <p:nvPr/>
            </p:nvSpPr>
            <p:spPr bwMode="auto">
              <a:xfrm>
                <a:off x="-7808123" y="1063050"/>
                <a:ext cx="1765479" cy="845208"/>
              </a:xfrm>
              <a:custGeom>
                <a:avLst/>
                <a:gdLst>
                  <a:gd name="T0" fmla="*/ 2147483647 w 470"/>
                  <a:gd name="T1" fmla="*/ 0 h 225"/>
                  <a:gd name="T2" fmla="*/ 2147483647 w 470"/>
                  <a:gd name="T3" fmla="*/ 0 h 225"/>
                  <a:gd name="T4" fmla="*/ 0 w 470"/>
                  <a:gd name="T5" fmla="*/ 2147483647 h 225"/>
                  <a:gd name="T6" fmla="*/ 0 w 470"/>
                  <a:gd name="T7" fmla="*/ 2147483647 h 225"/>
                  <a:gd name="T8" fmla="*/ 0 w 470"/>
                  <a:gd name="T9" fmla="*/ 2147483647 h 225"/>
                  <a:gd name="T10" fmla="*/ 0 w 470"/>
                  <a:gd name="T11" fmla="*/ 2147483647 h 225"/>
                  <a:gd name="T12" fmla="*/ 2147483647 w 470"/>
                  <a:gd name="T13" fmla="*/ 2147483647 h 225"/>
                  <a:gd name="T14" fmla="*/ 2147483647 w 470"/>
                  <a:gd name="T15" fmla="*/ 2147483647 h 225"/>
                  <a:gd name="T16" fmla="*/ 2147483647 w 470"/>
                  <a:gd name="T17" fmla="*/ 2147483647 h 225"/>
                  <a:gd name="T18" fmla="*/ 2147483647 w 470"/>
                  <a:gd name="T19" fmla="*/ 2147483647 h 225"/>
                  <a:gd name="T20" fmla="*/ 2147483647 w 470"/>
                  <a:gd name="T21" fmla="*/ 2147483647 h 225"/>
                  <a:gd name="T22" fmla="*/ 2147483647 w 470"/>
                  <a:gd name="T23" fmla="*/ 2147483647 h 225"/>
                  <a:gd name="T24" fmla="*/ 2147483647 w 470"/>
                  <a:gd name="T25" fmla="*/ 2147483647 h 225"/>
                  <a:gd name="T26" fmla="*/ 2147483647 w 470"/>
                  <a:gd name="T27" fmla="*/ 2147483647 h 225"/>
                  <a:gd name="T28" fmla="*/ 2147483647 w 470"/>
                  <a:gd name="T29" fmla="*/ 2147483647 h 225"/>
                  <a:gd name="T30" fmla="*/ 2147483647 w 470"/>
                  <a:gd name="T31" fmla="*/ 2147483647 h 225"/>
                  <a:gd name="T32" fmla="*/ 2147483647 w 470"/>
                  <a:gd name="T33" fmla="*/ 2147483647 h 225"/>
                  <a:gd name="T34" fmla="*/ 2147483647 w 470"/>
                  <a:gd name="T35" fmla="*/ 2147483647 h 225"/>
                  <a:gd name="T36" fmla="*/ 2147483647 w 470"/>
                  <a:gd name="T37" fmla="*/ 2147483647 h 225"/>
                  <a:gd name="T38" fmla="*/ 2147483647 w 470"/>
                  <a:gd name="T39" fmla="*/ 2147483647 h 225"/>
                  <a:gd name="T40" fmla="*/ 2147483647 w 470"/>
                  <a:gd name="T41" fmla="*/ 2147483647 h 225"/>
                  <a:gd name="T42" fmla="*/ 2147483647 w 470"/>
                  <a:gd name="T43" fmla="*/ 2147483647 h 225"/>
                  <a:gd name="T44" fmla="*/ 2147483647 w 470"/>
                  <a:gd name="T45" fmla="*/ 2147483647 h 225"/>
                  <a:gd name="T46" fmla="*/ 2147483647 w 470"/>
                  <a:gd name="T47" fmla="*/ 2147483647 h 225"/>
                  <a:gd name="T48" fmla="*/ 2147483647 w 470"/>
                  <a:gd name="T49" fmla="*/ 2147483647 h 225"/>
                  <a:gd name="T50" fmla="*/ 2147483647 w 470"/>
                  <a:gd name="T51" fmla="*/ 2147483647 h 225"/>
                  <a:gd name="T52" fmla="*/ 2147483647 w 470"/>
                  <a:gd name="T53" fmla="*/ 2147483647 h 225"/>
                  <a:gd name="T54" fmla="*/ 2147483647 w 470"/>
                  <a:gd name="T55" fmla="*/ 2147483647 h 225"/>
                  <a:gd name="T56" fmla="*/ 2147483647 w 470"/>
                  <a:gd name="T57" fmla="*/ 2147483647 h 225"/>
                  <a:gd name="T58" fmla="*/ 2147483647 w 470"/>
                  <a:gd name="T59" fmla="*/ 2147483647 h 225"/>
                  <a:gd name="T60" fmla="*/ 2147483647 w 470"/>
                  <a:gd name="T61" fmla="*/ 2147483647 h 225"/>
                  <a:gd name="T62" fmla="*/ 2147483647 w 470"/>
                  <a:gd name="T63" fmla="*/ 2147483647 h 225"/>
                  <a:gd name="T64" fmla="*/ 2147483647 w 470"/>
                  <a:gd name="T65" fmla="*/ 2147483647 h 225"/>
                  <a:gd name="T66" fmla="*/ 2147483647 w 470"/>
                  <a:gd name="T67" fmla="*/ 2147483647 h 225"/>
                  <a:gd name="T68" fmla="*/ 2147483647 w 470"/>
                  <a:gd name="T69" fmla="*/ 2147483647 h 225"/>
                  <a:gd name="T70" fmla="*/ 2147483647 w 470"/>
                  <a:gd name="T71" fmla="*/ 2147483647 h 225"/>
                  <a:gd name="T72" fmla="*/ 2147483647 w 470"/>
                  <a:gd name="T73" fmla="*/ 2147483647 h 225"/>
                  <a:gd name="T74" fmla="*/ 2147483647 w 470"/>
                  <a:gd name="T75" fmla="*/ 2147483647 h 225"/>
                  <a:gd name="T76" fmla="*/ 2147483647 w 470"/>
                  <a:gd name="T77" fmla="*/ 2147483647 h 225"/>
                  <a:gd name="T78" fmla="*/ 2147483647 w 470"/>
                  <a:gd name="T79" fmla="*/ 2147483647 h 225"/>
                  <a:gd name="T80" fmla="*/ 2147483647 w 470"/>
                  <a:gd name="T81" fmla="*/ 2147483647 h 225"/>
                  <a:gd name="T82" fmla="*/ 2147483647 w 470"/>
                  <a:gd name="T83" fmla="*/ 2147483647 h 225"/>
                  <a:gd name="T84" fmla="*/ 2147483647 w 470"/>
                  <a:gd name="T85" fmla="*/ 2147483647 h 225"/>
                  <a:gd name="T86" fmla="*/ 2147483647 w 470"/>
                  <a:gd name="T87" fmla="*/ 2147483647 h 225"/>
                  <a:gd name="T88" fmla="*/ 2147483647 w 470"/>
                  <a:gd name="T89" fmla="*/ 2147483647 h 225"/>
                  <a:gd name="T90" fmla="*/ 2147483647 w 470"/>
                  <a:gd name="T91" fmla="*/ 0 h 225"/>
                  <a:gd name="T92" fmla="*/ 2147483647 w 470"/>
                  <a:gd name="T93" fmla="*/ 0 h 225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470"/>
                  <a:gd name="T142" fmla="*/ 0 h 225"/>
                  <a:gd name="T143" fmla="*/ 470 w 470"/>
                  <a:gd name="T144" fmla="*/ 225 h 225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470" h="225">
                    <a:moveTo>
                      <a:pt x="16" y="0"/>
                    </a:moveTo>
                    <a:lnTo>
                      <a:pt x="16" y="0"/>
                    </a:lnTo>
                    <a:lnTo>
                      <a:pt x="0" y="77"/>
                    </a:lnTo>
                    <a:lnTo>
                      <a:pt x="0" y="115"/>
                    </a:lnTo>
                    <a:lnTo>
                      <a:pt x="0" y="126"/>
                    </a:lnTo>
                    <a:lnTo>
                      <a:pt x="0" y="137"/>
                    </a:lnTo>
                    <a:lnTo>
                      <a:pt x="5" y="186"/>
                    </a:lnTo>
                    <a:lnTo>
                      <a:pt x="5" y="197"/>
                    </a:lnTo>
                    <a:lnTo>
                      <a:pt x="11" y="203"/>
                    </a:lnTo>
                    <a:lnTo>
                      <a:pt x="16" y="208"/>
                    </a:lnTo>
                    <a:lnTo>
                      <a:pt x="22" y="208"/>
                    </a:lnTo>
                    <a:lnTo>
                      <a:pt x="93" y="214"/>
                    </a:lnTo>
                    <a:lnTo>
                      <a:pt x="126" y="208"/>
                    </a:lnTo>
                    <a:lnTo>
                      <a:pt x="142" y="203"/>
                    </a:lnTo>
                    <a:lnTo>
                      <a:pt x="147" y="197"/>
                    </a:lnTo>
                    <a:lnTo>
                      <a:pt x="147" y="186"/>
                    </a:lnTo>
                    <a:lnTo>
                      <a:pt x="202" y="203"/>
                    </a:lnTo>
                    <a:lnTo>
                      <a:pt x="246" y="219"/>
                    </a:lnTo>
                    <a:lnTo>
                      <a:pt x="284" y="225"/>
                    </a:lnTo>
                    <a:lnTo>
                      <a:pt x="361" y="225"/>
                    </a:lnTo>
                    <a:lnTo>
                      <a:pt x="421" y="225"/>
                    </a:lnTo>
                    <a:lnTo>
                      <a:pt x="470" y="214"/>
                    </a:lnTo>
                    <a:lnTo>
                      <a:pt x="470" y="208"/>
                    </a:lnTo>
                    <a:lnTo>
                      <a:pt x="465" y="192"/>
                    </a:lnTo>
                    <a:lnTo>
                      <a:pt x="454" y="181"/>
                    </a:lnTo>
                    <a:lnTo>
                      <a:pt x="437" y="170"/>
                    </a:lnTo>
                    <a:lnTo>
                      <a:pt x="415" y="159"/>
                    </a:lnTo>
                    <a:lnTo>
                      <a:pt x="388" y="153"/>
                    </a:lnTo>
                    <a:lnTo>
                      <a:pt x="312" y="137"/>
                    </a:lnTo>
                    <a:lnTo>
                      <a:pt x="301" y="132"/>
                    </a:lnTo>
                    <a:lnTo>
                      <a:pt x="284" y="121"/>
                    </a:lnTo>
                    <a:lnTo>
                      <a:pt x="246" y="82"/>
                    </a:lnTo>
                    <a:lnTo>
                      <a:pt x="229" y="39"/>
                    </a:lnTo>
                    <a:lnTo>
                      <a:pt x="175" y="39"/>
                    </a:lnTo>
                    <a:lnTo>
                      <a:pt x="120" y="33"/>
                    </a:lnTo>
                    <a:lnTo>
                      <a:pt x="71" y="22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71" name="Freeform 1579"/>
              <p:cNvSpPr>
                <a:spLocks/>
              </p:cNvSpPr>
              <p:nvPr/>
            </p:nvSpPr>
            <p:spPr bwMode="auto">
              <a:xfrm>
                <a:off x="-8548122" y="-7238774"/>
                <a:ext cx="676141" cy="679923"/>
              </a:xfrm>
              <a:custGeom>
                <a:avLst/>
                <a:gdLst>
                  <a:gd name="T0" fmla="*/ 2147483647 w 180"/>
                  <a:gd name="T1" fmla="*/ 0 h 181"/>
                  <a:gd name="T2" fmla="*/ 2147483647 w 180"/>
                  <a:gd name="T3" fmla="*/ 0 h 181"/>
                  <a:gd name="T4" fmla="*/ 0 w 180"/>
                  <a:gd name="T5" fmla="*/ 2147483647 h 181"/>
                  <a:gd name="T6" fmla="*/ 0 w 180"/>
                  <a:gd name="T7" fmla="*/ 2147483647 h 181"/>
                  <a:gd name="T8" fmla="*/ 2147483647 w 180"/>
                  <a:gd name="T9" fmla="*/ 2147483647 h 181"/>
                  <a:gd name="T10" fmla="*/ 2147483647 w 180"/>
                  <a:gd name="T11" fmla="*/ 2147483647 h 181"/>
                  <a:gd name="T12" fmla="*/ 2147483647 w 180"/>
                  <a:gd name="T13" fmla="*/ 2147483647 h 181"/>
                  <a:gd name="T14" fmla="*/ 2147483647 w 180"/>
                  <a:gd name="T15" fmla="*/ 2147483647 h 181"/>
                  <a:gd name="T16" fmla="*/ 2147483647 w 180"/>
                  <a:gd name="T17" fmla="*/ 2147483647 h 181"/>
                  <a:gd name="T18" fmla="*/ 2147483647 w 180"/>
                  <a:gd name="T19" fmla="*/ 2147483647 h 181"/>
                  <a:gd name="T20" fmla="*/ 2147483647 w 180"/>
                  <a:gd name="T21" fmla="*/ 2147483647 h 181"/>
                  <a:gd name="T22" fmla="*/ 2147483647 w 180"/>
                  <a:gd name="T23" fmla="*/ 2147483647 h 181"/>
                  <a:gd name="T24" fmla="*/ 2147483647 w 180"/>
                  <a:gd name="T25" fmla="*/ 2147483647 h 181"/>
                  <a:gd name="T26" fmla="*/ 2147483647 w 180"/>
                  <a:gd name="T27" fmla="*/ 2147483647 h 181"/>
                  <a:gd name="T28" fmla="*/ 2147483647 w 180"/>
                  <a:gd name="T29" fmla="*/ 2147483647 h 181"/>
                  <a:gd name="T30" fmla="*/ 2147483647 w 180"/>
                  <a:gd name="T31" fmla="*/ 0 h 181"/>
                  <a:gd name="T32" fmla="*/ 2147483647 w 180"/>
                  <a:gd name="T33" fmla="*/ 0 h 18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80"/>
                  <a:gd name="T52" fmla="*/ 0 h 181"/>
                  <a:gd name="T53" fmla="*/ 180 w 180"/>
                  <a:gd name="T54" fmla="*/ 181 h 18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80" h="181">
                    <a:moveTo>
                      <a:pt x="22" y="0"/>
                    </a:moveTo>
                    <a:lnTo>
                      <a:pt x="22" y="0"/>
                    </a:lnTo>
                    <a:lnTo>
                      <a:pt x="0" y="49"/>
                    </a:lnTo>
                    <a:lnTo>
                      <a:pt x="44" y="109"/>
                    </a:lnTo>
                    <a:lnTo>
                      <a:pt x="82" y="153"/>
                    </a:lnTo>
                    <a:lnTo>
                      <a:pt x="109" y="181"/>
                    </a:lnTo>
                    <a:lnTo>
                      <a:pt x="120" y="181"/>
                    </a:lnTo>
                    <a:lnTo>
                      <a:pt x="137" y="175"/>
                    </a:lnTo>
                    <a:lnTo>
                      <a:pt x="158" y="153"/>
                    </a:lnTo>
                    <a:lnTo>
                      <a:pt x="180" y="115"/>
                    </a:lnTo>
                    <a:lnTo>
                      <a:pt x="76" y="27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72" name="Freeform 1580"/>
              <p:cNvSpPr>
                <a:spLocks noEditPoints="1"/>
              </p:cNvSpPr>
              <p:nvPr/>
            </p:nvSpPr>
            <p:spPr bwMode="auto">
              <a:xfrm>
                <a:off x="-9513501" y="-8286832"/>
                <a:ext cx="3613597" cy="10563225"/>
              </a:xfrm>
              <a:custGeom>
                <a:avLst/>
                <a:gdLst>
                  <a:gd name="T0" fmla="*/ 2147483647 w 962"/>
                  <a:gd name="T1" fmla="*/ 2147483647 h 2812"/>
                  <a:gd name="T2" fmla="*/ 2147483647 w 962"/>
                  <a:gd name="T3" fmla="*/ 2147483647 h 2812"/>
                  <a:gd name="T4" fmla="*/ 2147483647 w 962"/>
                  <a:gd name="T5" fmla="*/ 2147483647 h 2812"/>
                  <a:gd name="T6" fmla="*/ 2147483647 w 962"/>
                  <a:gd name="T7" fmla="*/ 2147483647 h 2812"/>
                  <a:gd name="T8" fmla="*/ 2147483647 w 962"/>
                  <a:gd name="T9" fmla="*/ 2147483647 h 2812"/>
                  <a:gd name="T10" fmla="*/ 2147483647 w 962"/>
                  <a:gd name="T11" fmla="*/ 2147483647 h 2812"/>
                  <a:gd name="T12" fmla="*/ 2147483647 w 962"/>
                  <a:gd name="T13" fmla="*/ 2147483647 h 2812"/>
                  <a:gd name="T14" fmla="*/ 2147483647 w 962"/>
                  <a:gd name="T15" fmla="*/ 2147483647 h 2812"/>
                  <a:gd name="T16" fmla="*/ 2147483647 w 962"/>
                  <a:gd name="T17" fmla="*/ 2147483647 h 2812"/>
                  <a:gd name="T18" fmla="*/ 2147483647 w 962"/>
                  <a:gd name="T19" fmla="*/ 2147483647 h 2812"/>
                  <a:gd name="T20" fmla="*/ 2147483647 w 962"/>
                  <a:gd name="T21" fmla="*/ 2147483647 h 2812"/>
                  <a:gd name="T22" fmla="*/ 2147483647 w 962"/>
                  <a:gd name="T23" fmla="*/ 2147483647 h 2812"/>
                  <a:gd name="T24" fmla="*/ 2147483647 w 962"/>
                  <a:gd name="T25" fmla="*/ 2147483647 h 2812"/>
                  <a:gd name="T26" fmla="*/ 2147483647 w 962"/>
                  <a:gd name="T27" fmla="*/ 2147483647 h 2812"/>
                  <a:gd name="T28" fmla="*/ 2147483647 w 962"/>
                  <a:gd name="T29" fmla="*/ 2147483647 h 2812"/>
                  <a:gd name="T30" fmla="*/ 2147483647 w 962"/>
                  <a:gd name="T31" fmla="*/ 2147483647 h 2812"/>
                  <a:gd name="T32" fmla="*/ 2147483647 w 962"/>
                  <a:gd name="T33" fmla="*/ 2147483647 h 2812"/>
                  <a:gd name="T34" fmla="*/ 2147483647 w 962"/>
                  <a:gd name="T35" fmla="*/ 2147483647 h 2812"/>
                  <a:gd name="T36" fmla="*/ 2147483647 w 962"/>
                  <a:gd name="T37" fmla="*/ 2147483647 h 2812"/>
                  <a:gd name="T38" fmla="*/ 2147483647 w 962"/>
                  <a:gd name="T39" fmla="*/ 2147483647 h 2812"/>
                  <a:gd name="T40" fmla="*/ 2147483647 w 962"/>
                  <a:gd name="T41" fmla="*/ 2147483647 h 2812"/>
                  <a:gd name="T42" fmla="*/ 2147483647 w 962"/>
                  <a:gd name="T43" fmla="*/ 2147483647 h 2812"/>
                  <a:gd name="T44" fmla="*/ 2147483647 w 962"/>
                  <a:gd name="T45" fmla="*/ 2147483647 h 2812"/>
                  <a:gd name="T46" fmla="*/ 2147483647 w 962"/>
                  <a:gd name="T47" fmla="*/ 2147483647 h 2812"/>
                  <a:gd name="T48" fmla="*/ 2147483647 w 962"/>
                  <a:gd name="T49" fmla="*/ 2147483647 h 2812"/>
                  <a:gd name="T50" fmla="*/ 2147483647 w 962"/>
                  <a:gd name="T51" fmla="*/ 2147483647 h 2812"/>
                  <a:gd name="T52" fmla="*/ 2147483647 w 962"/>
                  <a:gd name="T53" fmla="*/ 2147483647 h 2812"/>
                  <a:gd name="T54" fmla="*/ 2147483647 w 962"/>
                  <a:gd name="T55" fmla="*/ 2147483647 h 2812"/>
                  <a:gd name="T56" fmla="*/ 2147483647 w 962"/>
                  <a:gd name="T57" fmla="*/ 2147483647 h 2812"/>
                  <a:gd name="T58" fmla="*/ 2147483647 w 962"/>
                  <a:gd name="T59" fmla="*/ 2147483647 h 2812"/>
                  <a:gd name="T60" fmla="*/ 2147483647 w 962"/>
                  <a:gd name="T61" fmla="*/ 2147483647 h 2812"/>
                  <a:gd name="T62" fmla="*/ 2147483647 w 962"/>
                  <a:gd name="T63" fmla="*/ 2147483647 h 2812"/>
                  <a:gd name="T64" fmla="*/ 2147483647 w 962"/>
                  <a:gd name="T65" fmla="*/ 2147483647 h 2812"/>
                  <a:gd name="T66" fmla="*/ 2147483647 w 962"/>
                  <a:gd name="T67" fmla="*/ 2147483647 h 2812"/>
                  <a:gd name="T68" fmla="*/ 2147483647 w 962"/>
                  <a:gd name="T69" fmla="*/ 2147483647 h 2812"/>
                  <a:gd name="T70" fmla="*/ 2147483647 w 962"/>
                  <a:gd name="T71" fmla="*/ 2147483647 h 2812"/>
                  <a:gd name="T72" fmla="*/ 2147483647 w 962"/>
                  <a:gd name="T73" fmla="*/ 2147483647 h 2812"/>
                  <a:gd name="T74" fmla="*/ 2147483647 w 962"/>
                  <a:gd name="T75" fmla="*/ 2147483647 h 2812"/>
                  <a:gd name="T76" fmla="*/ 2147483647 w 962"/>
                  <a:gd name="T77" fmla="*/ 2147483647 h 2812"/>
                  <a:gd name="T78" fmla="*/ 2147483647 w 962"/>
                  <a:gd name="T79" fmla="*/ 2147483647 h 2812"/>
                  <a:gd name="T80" fmla="*/ 2147483647 w 962"/>
                  <a:gd name="T81" fmla="*/ 2147483647 h 2812"/>
                  <a:gd name="T82" fmla="*/ 2147483647 w 962"/>
                  <a:gd name="T83" fmla="*/ 2147483647 h 2812"/>
                  <a:gd name="T84" fmla="*/ 2147483647 w 962"/>
                  <a:gd name="T85" fmla="*/ 2147483647 h 2812"/>
                  <a:gd name="T86" fmla="*/ 2147483647 w 962"/>
                  <a:gd name="T87" fmla="*/ 2147483647 h 2812"/>
                  <a:gd name="T88" fmla="*/ 2147483647 w 962"/>
                  <a:gd name="T89" fmla="*/ 2147483647 h 2812"/>
                  <a:gd name="T90" fmla="*/ 2147483647 w 962"/>
                  <a:gd name="T91" fmla="*/ 2147483647 h 2812"/>
                  <a:gd name="T92" fmla="*/ 2147483647 w 962"/>
                  <a:gd name="T93" fmla="*/ 2147483647 h 2812"/>
                  <a:gd name="T94" fmla="*/ 2147483647 w 962"/>
                  <a:gd name="T95" fmla="*/ 2147483647 h 2812"/>
                  <a:gd name="T96" fmla="*/ 2147483647 w 962"/>
                  <a:gd name="T97" fmla="*/ 2147483647 h 2812"/>
                  <a:gd name="T98" fmla="*/ 2147483647 w 962"/>
                  <a:gd name="T99" fmla="*/ 2147483647 h 2812"/>
                  <a:gd name="T100" fmla="*/ 2147483647 w 962"/>
                  <a:gd name="T101" fmla="*/ 2147483647 h 2812"/>
                  <a:gd name="T102" fmla="*/ 2147483647 w 962"/>
                  <a:gd name="T103" fmla="*/ 2147483647 h 2812"/>
                  <a:gd name="T104" fmla="*/ 2147483647 w 962"/>
                  <a:gd name="T105" fmla="*/ 2147483647 h 2812"/>
                  <a:gd name="T106" fmla="*/ 2147483647 w 962"/>
                  <a:gd name="T107" fmla="*/ 2147483647 h 2812"/>
                  <a:gd name="T108" fmla="*/ 2147483647 w 962"/>
                  <a:gd name="T109" fmla="*/ 2147483647 h 2812"/>
                  <a:gd name="T110" fmla="*/ 2147483647 w 962"/>
                  <a:gd name="T111" fmla="*/ 2147483647 h 2812"/>
                  <a:gd name="T112" fmla="*/ 2147483647 w 962"/>
                  <a:gd name="T113" fmla="*/ 2147483647 h 2812"/>
                  <a:gd name="T114" fmla="*/ 2147483647 w 962"/>
                  <a:gd name="T115" fmla="*/ 2147483647 h 2812"/>
                  <a:gd name="T116" fmla="*/ 2147483647 w 962"/>
                  <a:gd name="T117" fmla="*/ 2147483647 h 2812"/>
                  <a:gd name="T118" fmla="*/ 2147483647 w 962"/>
                  <a:gd name="T119" fmla="*/ 2147483647 h 2812"/>
                  <a:gd name="T120" fmla="*/ 2147483647 w 962"/>
                  <a:gd name="T121" fmla="*/ 2147483647 h 2812"/>
                  <a:gd name="T122" fmla="*/ 2147483647 w 962"/>
                  <a:gd name="T123" fmla="*/ 2147483647 h 281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962"/>
                  <a:gd name="T187" fmla="*/ 0 h 2812"/>
                  <a:gd name="T188" fmla="*/ 962 w 962"/>
                  <a:gd name="T189" fmla="*/ 2812 h 2812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962" h="2812">
                    <a:moveTo>
                      <a:pt x="880" y="377"/>
                    </a:moveTo>
                    <a:lnTo>
                      <a:pt x="880" y="377"/>
                    </a:lnTo>
                    <a:lnTo>
                      <a:pt x="864" y="372"/>
                    </a:lnTo>
                    <a:lnTo>
                      <a:pt x="842" y="356"/>
                    </a:lnTo>
                    <a:lnTo>
                      <a:pt x="809" y="323"/>
                    </a:lnTo>
                    <a:lnTo>
                      <a:pt x="804" y="312"/>
                    </a:lnTo>
                    <a:lnTo>
                      <a:pt x="798" y="301"/>
                    </a:lnTo>
                    <a:lnTo>
                      <a:pt x="776" y="290"/>
                    </a:lnTo>
                    <a:lnTo>
                      <a:pt x="776" y="279"/>
                    </a:lnTo>
                    <a:lnTo>
                      <a:pt x="766" y="241"/>
                    </a:lnTo>
                    <a:lnTo>
                      <a:pt x="755" y="208"/>
                    </a:lnTo>
                    <a:lnTo>
                      <a:pt x="744" y="191"/>
                    </a:lnTo>
                    <a:lnTo>
                      <a:pt x="727" y="186"/>
                    </a:lnTo>
                    <a:lnTo>
                      <a:pt x="716" y="186"/>
                    </a:lnTo>
                    <a:lnTo>
                      <a:pt x="711" y="186"/>
                    </a:lnTo>
                    <a:lnTo>
                      <a:pt x="700" y="186"/>
                    </a:lnTo>
                    <a:lnTo>
                      <a:pt x="683" y="181"/>
                    </a:lnTo>
                    <a:lnTo>
                      <a:pt x="673" y="181"/>
                    </a:lnTo>
                    <a:lnTo>
                      <a:pt x="667" y="186"/>
                    </a:lnTo>
                    <a:lnTo>
                      <a:pt x="667" y="191"/>
                    </a:lnTo>
                    <a:lnTo>
                      <a:pt x="645" y="186"/>
                    </a:lnTo>
                    <a:lnTo>
                      <a:pt x="634" y="186"/>
                    </a:lnTo>
                    <a:lnTo>
                      <a:pt x="629" y="191"/>
                    </a:lnTo>
                    <a:lnTo>
                      <a:pt x="623" y="197"/>
                    </a:lnTo>
                    <a:lnTo>
                      <a:pt x="612" y="191"/>
                    </a:lnTo>
                    <a:lnTo>
                      <a:pt x="596" y="191"/>
                    </a:lnTo>
                    <a:lnTo>
                      <a:pt x="585" y="197"/>
                    </a:lnTo>
                    <a:lnTo>
                      <a:pt x="574" y="213"/>
                    </a:lnTo>
                    <a:lnTo>
                      <a:pt x="563" y="252"/>
                    </a:lnTo>
                    <a:lnTo>
                      <a:pt x="563" y="257"/>
                    </a:lnTo>
                    <a:lnTo>
                      <a:pt x="574" y="268"/>
                    </a:lnTo>
                    <a:lnTo>
                      <a:pt x="590" y="290"/>
                    </a:lnTo>
                    <a:lnTo>
                      <a:pt x="618" y="312"/>
                    </a:lnTo>
                    <a:lnTo>
                      <a:pt x="623" y="323"/>
                    </a:lnTo>
                    <a:lnTo>
                      <a:pt x="640" y="334"/>
                    </a:lnTo>
                    <a:lnTo>
                      <a:pt x="667" y="345"/>
                    </a:lnTo>
                    <a:lnTo>
                      <a:pt x="705" y="356"/>
                    </a:lnTo>
                    <a:lnTo>
                      <a:pt x="711" y="372"/>
                    </a:lnTo>
                    <a:lnTo>
                      <a:pt x="716" y="377"/>
                    </a:lnTo>
                    <a:lnTo>
                      <a:pt x="716" y="388"/>
                    </a:lnTo>
                    <a:lnTo>
                      <a:pt x="722" y="421"/>
                    </a:lnTo>
                    <a:lnTo>
                      <a:pt x="744" y="465"/>
                    </a:lnTo>
                    <a:lnTo>
                      <a:pt x="771" y="520"/>
                    </a:lnTo>
                    <a:lnTo>
                      <a:pt x="771" y="547"/>
                    </a:lnTo>
                    <a:lnTo>
                      <a:pt x="755" y="536"/>
                    </a:lnTo>
                    <a:lnTo>
                      <a:pt x="722" y="520"/>
                    </a:lnTo>
                    <a:lnTo>
                      <a:pt x="667" y="503"/>
                    </a:lnTo>
                    <a:lnTo>
                      <a:pt x="645" y="481"/>
                    </a:lnTo>
                    <a:lnTo>
                      <a:pt x="607" y="449"/>
                    </a:lnTo>
                    <a:lnTo>
                      <a:pt x="596" y="438"/>
                    </a:lnTo>
                    <a:lnTo>
                      <a:pt x="585" y="432"/>
                    </a:lnTo>
                    <a:lnTo>
                      <a:pt x="574" y="427"/>
                    </a:lnTo>
                    <a:lnTo>
                      <a:pt x="558" y="421"/>
                    </a:lnTo>
                    <a:lnTo>
                      <a:pt x="519" y="421"/>
                    </a:lnTo>
                    <a:lnTo>
                      <a:pt x="497" y="416"/>
                    </a:lnTo>
                    <a:lnTo>
                      <a:pt x="481" y="410"/>
                    </a:lnTo>
                    <a:lnTo>
                      <a:pt x="465" y="405"/>
                    </a:lnTo>
                    <a:lnTo>
                      <a:pt x="459" y="399"/>
                    </a:lnTo>
                    <a:lnTo>
                      <a:pt x="454" y="394"/>
                    </a:lnTo>
                    <a:lnTo>
                      <a:pt x="465" y="399"/>
                    </a:lnTo>
                    <a:lnTo>
                      <a:pt x="487" y="399"/>
                    </a:lnTo>
                    <a:lnTo>
                      <a:pt x="497" y="394"/>
                    </a:lnTo>
                    <a:lnTo>
                      <a:pt x="503" y="383"/>
                    </a:lnTo>
                    <a:lnTo>
                      <a:pt x="508" y="372"/>
                    </a:lnTo>
                    <a:lnTo>
                      <a:pt x="508" y="361"/>
                    </a:lnTo>
                    <a:lnTo>
                      <a:pt x="514" y="356"/>
                    </a:lnTo>
                    <a:lnTo>
                      <a:pt x="519" y="356"/>
                    </a:lnTo>
                    <a:lnTo>
                      <a:pt x="519" y="350"/>
                    </a:lnTo>
                    <a:lnTo>
                      <a:pt x="525" y="345"/>
                    </a:lnTo>
                    <a:lnTo>
                      <a:pt x="519" y="345"/>
                    </a:lnTo>
                    <a:lnTo>
                      <a:pt x="519" y="339"/>
                    </a:lnTo>
                    <a:lnTo>
                      <a:pt x="525" y="339"/>
                    </a:lnTo>
                    <a:lnTo>
                      <a:pt x="530" y="334"/>
                    </a:lnTo>
                    <a:lnTo>
                      <a:pt x="530" y="328"/>
                    </a:lnTo>
                    <a:lnTo>
                      <a:pt x="530" y="317"/>
                    </a:lnTo>
                    <a:lnTo>
                      <a:pt x="530" y="312"/>
                    </a:lnTo>
                    <a:lnTo>
                      <a:pt x="552" y="312"/>
                    </a:lnTo>
                    <a:lnTo>
                      <a:pt x="563" y="312"/>
                    </a:lnTo>
                    <a:lnTo>
                      <a:pt x="563" y="284"/>
                    </a:lnTo>
                    <a:lnTo>
                      <a:pt x="563" y="257"/>
                    </a:lnTo>
                    <a:lnTo>
                      <a:pt x="563" y="252"/>
                    </a:lnTo>
                    <a:lnTo>
                      <a:pt x="563" y="235"/>
                    </a:lnTo>
                    <a:lnTo>
                      <a:pt x="563" y="224"/>
                    </a:lnTo>
                    <a:lnTo>
                      <a:pt x="574" y="213"/>
                    </a:lnTo>
                    <a:lnTo>
                      <a:pt x="574" y="208"/>
                    </a:lnTo>
                    <a:lnTo>
                      <a:pt x="580" y="186"/>
                    </a:lnTo>
                    <a:lnTo>
                      <a:pt x="585" y="164"/>
                    </a:lnTo>
                    <a:lnTo>
                      <a:pt x="580" y="137"/>
                    </a:lnTo>
                    <a:lnTo>
                      <a:pt x="585" y="131"/>
                    </a:lnTo>
                    <a:lnTo>
                      <a:pt x="590" y="126"/>
                    </a:lnTo>
                    <a:lnTo>
                      <a:pt x="601" y="115"/>
                    </a:lnTo>
                    <a:lnTo>
                      <a:pt x="601" y="104"/>
                    </a:lnTo>
                    <a:lnTo>
                      <a:pt x="580" y="77"/>
                    </a:lnTo>
                    <a:lnTo>
                      <a:pt x="580" y="66"/>
                    </a:lnTo>
                    <a:lnTo>
                      <a:pt x="569" y="55"/>
                    </a:lnTo>
                    <a:lnTo>
                      <a:pt x="552" y="44"/>
                    </a:lnTo>
                    <a:lnTo>
                      <a:pt x="530" y="27"/>
                    </a:lnTo>
                    <a:lnTo>
                      <a:pt x="497" y="16"/>
                    </a:lnTo>
                    <a:lnTo>
                      <a:pt x="454" y="5"/>
                    </a:lnTo>
                    <a:lnTo>
                      <a:pt x="394" y="0"/>
                    </a:lnTo>
                    <a:lnTo>
                      <a:pt x="377" y="5"/>
                    </a:lnTo>
                    <a:lnTo>
                      <a:pt x="355" y="11"/>
                    </a:lnTo>
                    <a:lnTo>
                      <a:pt x="333" y="27"/>
                    </a:lnTo>
                    <a:lnTo>
                      <a:pt x="311" y="49"/>
                    </a:lnTo>
                    <a:lnTo>
                      <a:pt x="295" y="82"/>
                    </a:lnTo>
                    <a:lnTo>
                      <a:pt x="290" y="126"/>
                    </a:lnTo>
                    <a:lnTo>
                      <a:pt x="290" y="186"/>
                    </a:lnTo>
                    <a:lnTo>
                      <a:pt x="295" y="191"/>
                    </a:lnTo>
                    <a:lnTo>
                      <a:pt x="301" y="219"/>
                    </a:lnTo>
                    <a:lnTo>
                      <a:pt x="295" y="252"/>
                    </a:lnTo>
                    <a:lnTo>
                      <a:pt x="290" y="268"/>
                    </a:lnTo>
                    <a:lnTo>
                      <a:pt x="284" y="284"/>
                    </a:lnTo>
                    <a:lnTo>
                      <a:pt x="426" y="394"/>
                    </a:lnTo>
                    <a:lnTo>
                      <a:pt x="394" y="427"/>
                    </a:lnTo>
                    <a:lnTo>
                      <a:pt x="366" y="454"/>
                    </a:lnTo>
                    <a:lnTo>
                      <a:pt x="311" y="394"/>
                    </a:lnTo>
                    <a:lnTo>
                      <a:pt x="262" y="339"/>
                    </a:lnTo>
                    <a:lnTo>
                      <a:pt x="257" y="328"/>
                    </a:lnTo>
                    <a:lnTo>
                      <a:pt x="218" y="388"/>
                    </a:lnTo>
                    <a:lnTo>
                      <a:pt x="175" y="421"/>
                    </a:lnTo>
                    <a:lnTo>
                      <a:pt x="136" y="443"/>
                    </a:lnTo>
                    <a:lnTo>
                      <a:pt x="114" y="454"/>
                    </a:lnTo>
                    <a:lnTo>
                      <a:pt x="93" y="454"/>
                    </a:lnTo>
                    <a:lnTo>
                      <a:pt x="82" y="460"/>
                    </a:lnTo>
                    <a:lnTo>
                      <a:pt x="60" y="476"/>
                    </a:lnTo>
                    <a:lnTo>
                      <a:pt x="49" y="492"/>
                    </a:lnTo>
                    <a:lnTo>
                      <a:pt x="43" y="514"/>
                    </a:lnTo>
                    <a:lnTo>
                      <a:pt x="38" y="542"/>
                    </a:lnTo>
                    <a:lnTo>
                      <a:pt x="38" y="580"/>
                    </a:lnTo>
                    <a:lnTo>
                      <a:pt x="38" y="624"/>
                    </a:lnTo>
                    <a:lnTo>
                      <a:pt x="27" y="673"/>
                    </a:lnTo>
                    <a:lnTo>
                      <a:pt x="11" y="733"/>
                    </a:lnTo>
                    <a:lnTo>
                      <a:pt x="11" y="739"/>
                    </a:lnTo>
                    <a:lnTo>
                      <a:pt x="5" y="782"/>
                    </a:lnTo>
                    <a:lnTo>
                      <a:pt x="0" y="903"/>
                    </a:lnTo>
                    <a:lnTo>
                      <a:pt x="0" y="963"/>
                    </a:lnTo>
                    <a:lnTo>
                      <a:pt x="5" y="1018"/>
                    </a:lnTo>
                    <a:lnTo>
                      <a:pt x="16" y="1050"/>
                    </a:lnTo>
                    <a:lnTo>
                      <a:pt x="27" y="1083"/>
                    </a:lnTo>
                    <a:lnTo>
                      <a:pt x="60" y="1143"/>
                    </a:lnTo>
                    <a:lnTo>
                      <a:pt x="93" y="1204"/>
                    </a:lnTo>
                    <a:lnTo>
                      <a:pt x="120" y="1264"/>
                    </a:lnTo>
                    <a:lnTo>
                      <a:pt x="125" y="1264"/>
                    </a:lnTo>
                    <a:lnTo>
                      <a:pt x="136" y="1297"/>
                    </a:lnTo>
                    <a:lnTo>
                      <a:pt x="142" y="1318"/>
                    </a:lnTo>
                    <a:lnTo>
                      <a:pt x="153" y="1346"/>
                    </a:lnTo>
                    <a:lnTo>
                      <a:pt x="175" y="1384"/>
                    </a:lnTo>
                    <a:lnTo>
                      <a:pt x="180" y="1444"/>
                    </a:lnTo>
                    <a:lnTo>
                      <a:pt x="180" y="1483"/>
                    </a:lnTo>
                    <a:lnTo>
                      <a:pt x="180" y="1504"/>
                    </a:lnTo>
                    <a:lnTo>
                      <a:pt x="207" y="1504"/>
                    </a:lnTo>
                    <a:lnTo>
                      <a:pt x="229" y="1504"/>
                    </a:lnTo>
                    <a:lnTo>
                      <a:pt x="240" y="1504"/>
                    </a:lnTo>
                    <a:lnTo>
                      <a:pt x="235" y="1515"/>
                    </a:lnTo>
                    <a:lnTo>
                      <a:pt x="224" y="1548"/>
                    </a:lnTo>
                    <a:lnTo>
                      <a:pt x="213" y="1592"/>
                    </a:lnTo>
                    <a:lnTo>
                      <a:pt x="213" y="1614"/>
                    </a:lnTo>
                    <a:lnTo>
                      <a:pt x="218" y="1641"/>
                    </a:lnTo>
                    <a:lnTo>
                      <a:pt x="224" y="1696"/>
                    </a:lnTo>
                    <a:lnTo>
                      <a:pt x="229" y="1773"/>
                    </a:lnTo>
                    <a:lnTo>
                      <a:pt x="229" y="1882"/>
                    </a:lnTo>
                    <a:lnTo>
                      <a:pt x="224" y="1937"/>
                    </a:lnTo>
                    <a:lnTo>
                      <a:pt x="213" y="1986"/>
                    </a:lnTo>
                    <a:lnTo>
                      <a:pt x="197" y="2062"/>
                    </a:lnTo>
                    <a:lnTo>
                      <a:pt x="191" y="2101"/>
                    </a:lnTo>
                    <a:lnTo>
                      <a:pt x="186" y="2145"/>
                    </a:lnTo>
                    <a:lnTo>
                      <a:pt x="186" y="2205"/>
                    </a:lnTo>
                    <a:lnTo>
                      <a:pt x="186" y="2276"/>
                    </a:lnTo>
                    <a:lnTo>
                      <a:pt x="197" y="2407"/>
                    </a:lnTo>
                    <a:lnTo>
                      <a:pt x="207" y="2495"/>
                    </a:lnTo>
                    <a:lnTo>
                      <a:pt x="213" y="2555"/>
                    </a:lnTo>
                    <a:lnTo>
                      <a:pt x="213" y="2599"/>
                    </a:lnTo>
                    <a:lnTo>
                      <a:pt x="207" y="2631"/>
                    </a:lnTo>
                    <a:lnTo>
                      <a:pt x="207" y="2653"/>
                    </a:lnTo>
                    <a:lnTo>
                      <a:pt x="207" y="2670"/>
                    </a:lnTo>
                    <a:lnTo>
                      <a:pt x="207" y="2730"/>
                    </a:lnTo>
                    <a:lnTo>
                      <a:pt x="268" y="2752"/>
                    </a:lnTo>
                    <a:lnTo>
                      <a:pt x="301" y="2752"/>
                    </a:lnTo>
                    <a:lnTo>
                      <a:pt x="306" y="2763"/>
                    </a:lnTo>
                    <a:lnTo>
                      <a:pt x="328" y="2779"/>
                    </a:lnTo>
                    <a:lnTo>
                      <a:pt x="350" y="2790"/>
                    </a:lnTo>
                    <a:lnTo>
                      <a:pt x="372" y="2801"/>
                    </a:lnTo>
                    <a:lnTo>
                      <a:pt x="399" y="2807"/>
                    </a:lnTo>
                    <a:lnTo>
                      <a:pt x="437" y="2812"/>
                    </a:lnTo>
                    <a:lnTo>
                      <a:pt x="508" y="2807"/>
                    </a:lnTo>
                    <a:lnTo>
                      <a:pt x="541" y="2801"/>
                    </a:lnTo>
                    <a:lnTo>
                      <a:pt x="552" y="2801"/>
                    </a:lnTo>
                    <a:lnTo>
                      <a:pt x="552" y="2796"/>
                    </a:lnTo>
                    <a:lnTo>
                      <a:pt x="552" y="2785"/>
                    </a:lnTo>
                    <a:lnTo>
                      <a:pt x="547" y="2768"/>
                    </a:lnTo>
                    <a:lnTo>
                      <a:pt x="536" y="2752"/>
                    </a:lnTo>
                    <a:lnTo>
                      <a:pt x="470" y="2692"/>
                    </a:lnTo>
                    <a:lnTo>
                      <a:pt x="432" y="2648"/>
                    </a:lnTo>
                    <a:lnTo>
                      <a:pt x="415" y="2631"/>
                    </a:lnTo>
                    <a:lnTo>
                      <a:pt x="404" y="2615"/>
                    </a:lnTo>
                    <a:lnTo>
                      <a:pt x="404" y="2599"/>
                    </a:lnTo>
                    <a:lnTo>
                      <a:pt x="399" y="2588"/>
                    </a:lnTo>
                    <a:lnTo>
                      <a:pt x="394" y="2566"/>
                    </a:lnTo>
                    <a:lnTo>
                      <a:pt x="388" y="2555"/>
                    </a:lnTo>
                    <a:lnTo>
                      <a:pt x="388" y="2528"/>
                    </a:lnTo>
                    <a:lnTo>
                      <a:pt x="394" y="2467"/>
                    </a:lnTo>
                    <a:lnTo>
                      <a:pt x="399" y="2424"/>
                    </a:lnTo>
                    <a:lnTo>
                      <a:pt x="394" y="2402"/>
                    </a:lnTo>
                    <a:lnTo>
                      <a:pt x="383" y="2374"/>
                    </a:lnTo>
                    <a:lnTo>
                      <a:pt x="394" y="2238"/>
                    </a:lnTo>
                    <a:lnTo>
                      <a:pt x="399" y="2145"/>
                    </a:lnTo>
                    <a:lnTo>
                      <a:pt x="404" y="2095"/>
                    </a:lnTo>
                    <a:lnTo>
                      <a:pt x="415" y="2062"/>
                    </a:lnTo>
                    <a:lnTo>
                      <a:pt x="421" y="2013"/>
                    </a:lnTo>
                    <a:lnTo>
                      <a:pt x="432" y="1948"/>
                    </a:lnTo>
                    <a:lnTo>
                      <a:pt x="437" y="1931"/>
                    </a:lnTo>
                    <a:lnTo>
                      <a:pt x="454" y="1893"/>
                    </a:lnTo>
                    <a:lnTo>
                      <a:pt x="476" y="1827"/>
                    </a:lnTo>
                    <a:lnTo>
                      <a:pt x="492" y="1729"/>
                    </a:lnTo>
                    <a:lnTo>
                      <a:pt x="497" y="1723"/>
                    </a:lnTo>
                    <a:lnTo>
                      <a:pt x="503" y="1718"/>
                    </a:lnTo>
                    <a:lnTo>
                      <a:pt x="503" y="1729"/>
                    </a:lnTo>
                    <a:lnTo>
                      <a:pt x="558" y="1893"/>
                    </a:lnTo>
                    <a:lnTo>
                      <a:pt x="569" y="1920"/>
                    </a:lnTo>
                    <a:lnTo>
                      <a:pt x="569" y="1948"/>
                    </a:lnTo>
                    <a:lnTo>
                      <a:pt x="563" y="1980"/>
                    </a:lnTo>
                    <a:lnTo>
                      <a:pt x="547" y="2035"/>
                    </a:lnTo>
                    <a:lnTo>
                      <a:pt x="541" y="2084"/>
                    </a:lnTo>
                    <a:lnTo>
                      <a:pt x="536" y="2145"/>
                    </a:lnTo>
                    <a:lnTo>
                      <a:pt x="519" y="2287"/>
                    </a:lnTo>
                    <a:lnTo>
                      <a:pt x="503" y="2380"/>
                    </a:lnTo>
                    <a:lnTo>
                      <a:pt x="497" y="2429"/>
                    </a:lnTo>
                    <a:lnTo>
                      <a:pt x="481" y="2445"/>
                    </a:lnTo>
                    <a:lnTo>
                      <a:pt x="476" y="2462"/>
                    </a:lnTo>
                    <a:lnTo>
                      <a:pt x="470" y="2506"/>
                    </a:lnTo>
                    <a:lnTo>
                      <a:pt x="519" y="2528"/>
                    </a:lnTo>
                    <a:lnTo>
                      <a:pt x="580" y="2544"/>
                    </a:lnTo>
                    <a:lnTo>
                      <a:pt x="640" y="2555"/>
                    </a:lnTo>
                    <a:lnTo>
                      <a:pt x="694" y="2555"/>
                    </a:lnTo>
                    <a:lnTo>
                      <a:pt x="689" y="2517"/>
                    </a:lnTo>
                    <a:lnTo>
                      <a:pt x="705" y="2484"/>
                    </a:lnTo>
                    <a:lnTo>
                      <a:pt x="716" y="2445"/>
                    </a:lnTo>
                    <a:lnTo>
                      <a:pt x="738" y="2396"/>
                    </a:lnTo>
                    <a:lnTo>
                      <a:pt x="755" y="2331"/>
                    </a:lnTo>
                    <a:lnTo>
                      <a:pt x="771" y="2249"/>
                    </a:lnTo>
                    <a:lnTo>
                      <a:pt x="782" y="2156"/>
                    </a:lnTo>
                    <a:lnTo>
                      <a:pt x="787" y="2041"/>
                    </a:lnTo>
                    <a:lnTo>
                      <a:pt x="787" y="2013"/>
                    </a:lnTo>
                    <a:lnTo>
                      <a:pt x="787" y="1991"/>
                    </a:lnTo>
                    <a:lnTo>
                      <a:pt x="787" y="1980"/>
                    </a:lnTo>
                    <a:lnTo>
                      <a:pt x="793" y="1969"/>
                    </a:lnTo>
                    <a:lnTo>
                      <a:pt x="798" y="1937"/>
                    </a:lnTo>
                    <a:lnTo>
                      <a:pt x="798" y="1882"/>
                    </a:lnTo>
                    <a:lnTo>
                      <a:pt x="798" y="1805"/>
                    </a:lnTo>
                    <a:lnTo>
                      <a:pt x="782" y="1690"/>
                    </a:lnTo>
                    <a:lnTo>
                      <a:pt x="755" y="1559"/>
                    </a:lnTo>
                    <a:lnTo>
                      <a:pt x="722" y="1411"/>
                    </a:lnTo>
                    <a:lnTo>
                      <a:pt x="733" y="1401"/>
                    </a:lnTo>
                    <a:lnTo>
                      <a:pt x="738" y="1390"/>
                    </a:lnTo>
                    <a:lnTo>
                      <a:pt x="744" y="1368"/>
                    </a:lnTo>
                    <a:lnTo>
                      <a:pt x="733" y="1313"/>
                    </a:lnTo>
                    <a:lnTo>
                      <a:pt x="711" y="1220"/>
                    </a:lnTo>
                    <a:lnTo>
                      <a:pt x="683" y="1083"/>
                    </a:lnTo>
                    <a:lnTo>
                      <a:pt x="673" y="1018"/>
                    </a:lnTo>
                    <a:lnTo>
                      <a:pt x="656" y="957"/>
                    </a:lnTo>
                    <a:lnTo>
                      <a:pt x="645" y="914"/>
                    </a:lnTo>
                    <a:lnTo>
                      <a:pt x="634" y="870"/>
                    </a:lnTo>
                    <a:lnTo>
                      <a:pt x="634" y="821"/>
                    </a:lnTo>
                    <a:lnTo>
                      <a:pt x="640" y="777"/>
                    </a:lnTo>
                    <a:lnTo>
                      <a:pt x="634" y="739"/>
                    </a:lnTo>
                    <a:lnTo>
                      <a:pt x="634" y="706"/>
                    </a:lnTo>
                    <a:lnTo>
                      <a:pt x="678" y="717"/>
                    </a:lnTo>
                    <a:lnTo>
                      <a:pt x="776" y="728"/>
                    </a:lnTo>
                    <a:lnTo>
                      <a:pt x="837" y="733"/>
                    </a:lnTo>
                    <a:lnTo>
                      <a:pt x="891" y="728"/>
                    </a:lnTo>
                    <a:lnTo>
                      <a:pt x="913" y="722"/>
                    </a:lnTo>
                    <a:lnTo>
                      <a:pt x="935" y="717"/>
                    </a:lnTo>
                    <a:lnTo>
                      <a:pt x="952" y="706"/>
                    </a:lnTo>
                    <a:lnTo>
                      <a:pt x="962" y="689"/>
                    </a:lnTo>
                    <a:lnTo>
                      <a:pt x="946" y="618"/>
                    </a:lnTo>
                    <a:lnTo>
                      <a:pt x="924" y="520"/>
                    </a:lnTo>
                    <a:lnTo>
                      <a:pt x="880" y="377"/>
                    </a:lnTo>
                    <a:close/>
                    <a:moveTo>
                      <a:pt x="640" y="279"/>
                    </a:moveTo>
                    <a:lnTo>
                      <a:pt x="640" y="279"/>
                    </a:lnTo>
                    <a:lnTo>
                      <a:pt x="634" y="279"/>
                    </a:lnTo>
                    <a:lnTo>
                      <a:pt x="618" y="274"/>
                    </a:lnTo>
                    <a:lnTo>
                      <a:pt x="607" y="263"/>
                    </a:lnTo>
                    <a:lnTo>
                      <a:pt x="596" y="246"/>
                    </a:lnTo>
                    <a:lnTo>
                      <a:pt x="580" y="241"/>
                    </a:lnTo>
                    <a:lnTo>
                      <a:pt x="590" y="230"/>
                    </a:lnTo>
                    <a:lnTo>
                      <a:pt x="596" y="224"/>
                    </a:lnTo>
                    <a:lnTo>
                      <a:pt x="618" y="224"/>
                    </a:lnTo>
                    <a:lnTo>
                      <a:pt x="623" y="230"/>
                    </a:lnTo>
                    <a:lnTo>
                      <a:pt x="623" y="235"/>
                    </a:lnTo>
                    <a:lnTo>
                      <a:pt x="623" y="246"/>
                    </a:lnTo>
                    <a:lnTo>
                      <a:pt x="623" y="252"/>
                    </a:lnTo>
                    <a:lnTo>
                      <a:pt x="629" y="257"/>
                    </a:lnTo>
                    <a:lnTo>
                      <a:pt x="634" y="263"/>
                    </a:lnTo>
                    <a:lnTo>
                      <a:pt x="640" y="263"/>
                    </a:lnTo>
                    <a:lnTo>
                      <a:pt x="645" y="263"/>
                    </a:lnTo>
                    <a:lnTo>
                      <a:pt x="645" y="268"/>
                    </a:lnTo>
                    <a:lnTo>
                      <a:pt x="640" y="279"/>
                    </a:lnTo>
                    <a:close/>
                    <a:moveTo>
                      <a:pt x="235" y="990"/>
                    </a:moveTo>
                    <a:lnTo>
                      <a:pt x="235" y="990"/>
                    </a:lnTo>
                    <a:lnTo>
                      <a:pt x="235" y="1023"/>
                    </a:lnTo>
                    <a:lnTo>
                      <a:pt x="229" y="1067"/>
                    </a:lnTo>
                    <a:lnTo>
                      <a:pt x="224" y="1089"/>
                    </a:lnTo>
                    <a:lnTo>
                      <a:pt x="218" y="1089"/>
                    </a:lnTo>
                    <a:lnTo>
                      <a:pt x="213" y="1083"/>
                    </a:lnTo>
                    <a:lnTo>
                      <a:pt x="213" y="1072"/>
                    </a:lnTo>
                    <a:lnTo>
                      <a:pt x="207" y="1056"/>
                    </a:lnTo>
                    <a:lnTo>
                      <a:pt x="202" y="1045"/>
                    </a:lnTo>
                    <a:lnTo>
                      <a:pt x="191" y="1029"/>
                    </a:lnTo>
                    <a:lnTo>
                      <a:pt x="191" y="1012"/>
                    </a:lnTo>
                    <a:lnTo>
                      <a:pt x="197" y="1001"/>
                    </a:lnTo>
                    <a:lnTo>
                      <a:pt x="202" y="985"/>
                    </a:lnTo>
                    <a:lnTo>
                      <a:pt x="207" y="979"/>
                    </a:lnTo>
                    <a:lnTo>
                      <a:pt x="207" y="963"/>
                    </a:lnTo>
                    <a:lnTo>
                      <a:pt x="207" y="946"/>
                    </a:lnTo>
                    <a:lnTo>
                      <a:pt x="207" y="936"/>
                    </a:lnTo>
                    <a:lnTo>
                      <a:pt x="213" y="930"/>
                    </a:lnTo>
                    <a:lnTo>
                      <a:pt x="224" y="952"/>
                    </a:lnTo>
                    <a:lnTo>
                      <a:pt x="235" y="968"/>
                    </a:lnTo>
                    <a:lnTo>
                      <a:pt x="235" y="99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73" name="Freeform 1581"/>
              <p:cNvSpPr>
                <a:spLocks/>
              </p:cNvSpPr>
              <p:nvPr/>
            </p:nvSpPr>
            <p:spPr bwMode="auto">
              <a:xfrm>
                <a:off x="-7398683" y="-7486702"/>
                <a:ext cx="41320" cy="165285"/>
              </a:xfrm>
              <a:custGeom>
                <a:avLst/>
                <a:gdLst>
                  <a:gd name="T0" fmla="*/ 0 w 11"/>
                  <a:gd name="T1" fmla="*/ 2147483647 h 44"/>
                  <a:gd name="T2" fmla="*/ 0 w 11"/>
                  <a:gd name="T3" fmla="*/ 2147483647 h 44"/>
                  <a:gd name="T4" fmla="*/ 0 w 11"/>
                  <a:gd name="T5" fmla="*/ 2147483647 h 44"/>
                  <a:gd name="T6" fmla="*/ 0 w 11"/>
                  <a:gd name="T7" fmla="*/ 2147483647 h 44"/>
                  <a:gd name="T8" fmla="*/ 0 w 11"/>
                  <a:gd name="T9" fmla="*/ 2147483647 h 44"/>
                  <a:gd name="T10" fmla="*/ 0 w 11"/>
                  <a:gd name="T11" fmla="*/ 2147483647 h 44"/>
                  <a:gd name="T12" fmla="*/ 2147483647 w 11"/>
                  <a:gd name="T13" fmla="*/ 0 h 44"/>
                  <a:gd name="T14" fmla="*/ 2147483647 w 11"/>
                  <a:gd name="T15" fmla="*/ 0 h 44"/>
                  <a:gd name="T16" fmla="*/ 0 w 11"/>
                  <a:gd name="T17" fmla="*/ 2147483647 h 44"/>
                  <a:gd name="T18" fmla="*/ 0 w 11"/>
                  <a:gd name="T19" fmla="*/ 2147483647 h 44"/>
                  <a:gd name="T20" fmla="*/ 0 w 11"/>
                  <a:gd name="T21" fmla="*/ 2147483647 h 44"/>
                  <a:gd name="T22" fmla="*/ 0 w 11"/>
                  <a:gd name="T23" fmla="*/ 2147483647 h 44"/>
                  <a:gd name="T24" fmla="*/ 0 w 11"/>
                  <a:gd name="T25" fmla="*/ 2147483647 h 4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1"/>
                  <a:gd name="T40" fmla="*/ 0 h 44"/>
                  <a:gd name="T41" fmla="*/ 11 w 11"/>
                  <a:gd name="T42" fmla="*/ 44 h 4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1" h="44">
                    <a:moveTo>
                      <a:pt x="0" y="39"/>
                    </a:moveTo>
                    <a:lnTo>
                      <a:pt x="0" y="39"/>
                    </a:lnTo>
                    <a:lnTo>
                      <a:pt x="0" y="44"/>
                    </a:lnTo>
                    <a:lnTo>
                      <a:pt x="0" y="39"/>
                    </a:lnTo>
                    <a:lnTo>
                      <a:pt x="11" y="0"/>
                    </a:lnTo>
                    <a:lnTo>
                      <a:pt x="0" y="11"/>
                    </a:lnTo>
                    <a:lnTo>
                      <a:pt x="0" y="22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74" name="Freeform 1582"/>
              <p:cNvSpPr>
                <a:spLocks noEditPoints="1"/>
              </p:cNvSpPr>
              <p:nvPr/>
            </p:nvSpPr>
            <p:spPr bwMode="auto">
              <a:xfrm>
                <a:off x="-8014722" y="-7689551"/>
                <a:ext cx="758780" cy="409456"/>
              </a:xfrm>
              <a:custGeom>
                <a:avLst/>
                <a:gdLst>
                  <a:gd name="T0" fmla="*/ 2147483647 w 202"/>
                  <a:gd name="T1" fmla="*/ 2147483647 h 109"/>
                  <a:gd name="T2" fmla="*/ 2147483647 w 202"/>
                  <a:gd name="T3" fmla="*/ 2147483647 h 109"/>
                  <a:gd name="T4" fmla="*/ 2147483647 w 202"/>
                  <a:gd name="T5" fmla="*/ 2147483647 h 109"/>
                  <a:gd name="T6" fmla="*/ 2147483647 w 202"/>
                  <a:gd name="T7" fmla="*/ 2147483647 h 109"/>
                  <a:gd name="T8" fmla="*/ 2147483647 w 202"/>
                  <a:gd name="T9" fmla="*/ 2147483647 h 109"/>
                  <a:gd name="T10" fmla="*/ 2147483647 w 202"/>
                  <a:gd name="T11" fmla="*/ 2147483647 h 109"/>
                  <a:gd name="T12" fmla="*/ 2147483647 w 202"/>
                  <a:gd name="T13" fmla="*/ 2147483647 h 109"/>
                  <a:gd name="T14" fmla="*/ 2147483647 w 202"/>
                  <a:gd name="T15" fmla="*/ 2147483647 h 109"/>
                  <a:gd name="T16" fmla="*/ 2147483647 w 202"/>
                  <a:gd name="T17" fmla="*/ 2147483647 h 109"/>
                  <a:gd name="T18" fmla="*/ 2147483647 w 202"/>
                  <a:gd name="T19" fmla="*/ 2147483647 h 109"/>
                  <a:gd name="T20" fmla="*/ 2147483647 w 202"/>
                  <a:gd name="T21" fmla="*/ 2147483647 h 109"/>
                  <a:gd name="T22" fmla="*/ 2147483647 w 202"/>
                  <a:gd name="T23" fmla="*/ 2147483647 h 109"/>
                  <a:gd name="T24" fmla="*/ 2147483647 w 202"/>
                  <a:gd name="T25" fmla="*/ 2147483647 h 109"/>
                  <a:gd name="T26" fmla="*/ 2147483647 w 202"/>
                  <a:gd name="T27" fmla="*/ 2147483647 h 109"/>
                  <a:gd name="T28" fmla="*/ 2147483647 w 202"/>
                  <a:gd name="T29" fmla="*/ 2147483647 h 109"/>
                  <a:gd name="T30" fmla="*/ 2147483647 w 202"/>
                  <a:gd name="T31" fmla="*/ 0 h 109"/>
                  <a:gd name="T32" fmla="*/ 0 w 202"/>
                  <a:gd name="T33" fmla="*/ 0 h 109"/>
                  <a:gd name="T34" fmla="*/ 0 w 202"/>
                  <a:gd name="T35" fmla="*/ 2147483647 h 109"/>
                  <a:gd name="T36" fmla="*/ 0 w 202"/>
                  <a:gd name="T37" fmla="*/ 2147483647 h 109"/>
                  <a:gd name="T38" fmla="*/ 0 w 202"/>
                  <a:gd name="T39" fmla="*/ 2147483647 h 109"/>
                  <a:gd name="T40" fmla="*/ 2147483647 w 202"/>
                  <a:gd name="T41" fmla="*/ 2147483647 h 109"/>
                  <a:gd name="T42" fmla="*/ 2147483647 w 202"/>
                  <a:gd name="T43" fmla="*/ 2147483647 h 109"/>
                  <a:gd name="T44" fmla="*/ 2147483647 w 202"/>
                  <a:gd name="T45" fmla="*/ 2147483647 h 109"/>
                  <a:gd name="T46" fmla="*/ 2147483647 w 202"/>
                  <a:gd name="T47" fmla="*/ 2147483647 h 109"/>
                  <a:gd name="T48" fmla="*/ 2147483647 w 202"/>
                  <a:gd name="T49" fmla="*/ 2147483647 h 109"/>
                  <a:gd name="T50" fmla="*/ 2147483647 w 202"/>
                  <a:gd name="T51" fmla="*/ 2147483647 h 109"/>
                  <a:gd name="T52" fmla="*/ 2147483647 w 202"/>
                  <a:gd name="T53" fmla="*/ 2147483647 h 109"/>
                  <a:gd name="T54" fmla="*/ 2147483647 w 202"/>
                  <a:gd name="T55" fmla="*/ 2147483647 h 109"/>
                  <a:gd name="T56" fmla="*/ 2147483647 w 202"/>
                  <a:gd name="T57" fmla="*/ 2147483647 h 109"/>
                  <a:gd name="T58" fmla="*/ 2147483647 w 202"/>
                  <a:gd name="T59" fmla="*/ 2147483647 h 109"/>
                  <a:gd name="T60" fmla="*/ 2147483647 w 202"/>
                  <a:gd name="T61" fmla="*/ 2147483647 h 109"/>
                  <a:gd name="T62" fmla="*/ 2147483647 w 202"/>
                  <a:gd name="T63" fmla="*/ 2147483647 h 109"/>
                  <a:gd name="T64" fmla="*/ 2147483647 w 202"/>
                  <a:gd name="T65" fmla="*/ 2147483647 h 109"/>
                  <a:gd name="T66" fmla="*/ 2147483647 w 202"/>
                  <a:gd name="T67" fmla="*/ 2147483647 h 109"/>
                  <a:gd name="T68" fmla="*/ 2147483647 w 202"/>
                  <a:gd name="T69" fmla="*/ 2147483647 h 109"/>
                  <a:gd name="T70" fmla="*/ 2147483647 w 202"/>
                  <a:gd name="T71" fmla="*/ 2147483647 h 109"/>
                  <a:gd name="T72" fmla="*/ 2147483647 w 202"/>
                  <a:gd name="T73" fmla="*/ 2147483647 h 109"/>
                  <a:gd name="T74" fmla="*/ 2147483647 w 202"/>
                  <a:gd name="T75" fmla="*/ 2147483647 h 109"/>
                  <a:gd name="T76" fmla="*/ 2147483647 w 202"/>
                  <a:gd name="T77" fmla="*/ 2147483647 h 109"/>
                  <a:gd name="T78" fmla="*/ 2147483647 w 202"/>
                  <a:gd name="T79" fmla="*/ 2147483647 h 109"/>
                  <a:gd name="T80" fmla="*/ 2147483647 w 202"/>
                  <a:gd name="T81" fmla="*/ 2147483647 h 109"/>
                  <a:gd name="T82" fmla="*/ 2147483647 w 202"/>
                  <a:gd name="T83" fmla="*/ 2147483647 h 109"/>
                  <a:gd name="T84" fmla="*/ 2147483647 w 202"/>
                  <a:gd name="T85" fmla="*/ 2147483647 h 109"/>
                  <a:gd name="T86" fmla="*/ 2147483647 w 202"/>
                  <a:gd name="T87" fmla="*/ 2147483647 h 109"/>
                  <a:gd name="T88" fmla="*/ 2147483647 w 202"/>
                  <a:gd name="T89" fmla="*/ 2147483647 h 109"/>
                  <a:gd name="T90" fmla="*/ 2147483647 w 202"/>
                  <a:gd name="T91" fmla="*/ 2147483647 h 109"/>
                  <a:gd name="T92" fmla="*/ 2147483647 w 202"/>
                  <a:gd name="T93" fmla="*/ 2147483647 h 109"/>
                  <a:gd name="T94" fmla="*/ 2147483647 w 202"/>
                  <a:gd name="T95" fmla="*/ 2147483647 h 109"/>
                  <a:gd name="T96" fmla="*/ 2147483647 w 202"/>
                  <a:gd name="T97" fmla="*/ 2147483647 h 109"/>
                  <a:gd name="T98" fmla="*/ 2147483647 w 202"/>
                  <a:gd name="T99" fmla="*/ 2147483647 h 109"/>
                  <a:gd name="T100" fmla="*/ 2147483647 w 202"/>
                  <a:gd name="T101" fmla="*/ 2147483647 h 109"/>
                  <a:gd name="T102" fmla="*/ 2147483647 w 202"/>
                  <a:gd name="T103" fmla="*/ 2147483647 h 109"/>
                  <a:gd name="T104" fmla="*/ 2147483647 w 202"/>
                  <a:gd name="T105" fmla="*/ 2147483647 h 109"/>
                  <a:gd name="T106" fmla="*/ 2147483647 w 202"/>
                  <a:gd name="T107" fmla="*/ 2147483647 h 109"/>
                  <a:gd name="T108" fmla="*/ 2147483647 w 202"/>
                  <a:gd name="T109" fmla="*/ 2147483647 h 109"/>
                  <a:gd name="T110" fmla="*/ 2147483647 w 202"/>
                  <a:gd name="T111" fmla="*/ 2147483647 h 109"/>
                  <a:gd name="T112" fmla="*/ 2147483647 w 202"/>
                  <a:gd name="T113" fmla="*/ 2147483647 h 109"/>
                  <a:gd name="T114" fmla="*/ 2147483647 w 202"/>
                  <a:gd name="T115" fmla="*/ 2147483647 h 109"/>
                  <a:gd name="T116" fmla="*/ 2147483647 w 202"/>
                  <a:gd name="T117" fmla="*/ 2147483647 h 109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02"/>
                  <a:gd name="T178" fmla="*/ 0 h 109"/>
                  <a:gd name="T179" fmla="*/ 202 w 202"/>
                  <a:gd name="T180" fmla="*/ 109 h 109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02" h="109">
                    <a:moveTo>
                      <a:pt x="202" y="71"/>
                    </a:moveTo>
                    <a:lnTo>
                      <a:pt x="202" y="71"/>
                    </a:lnTo>
                    <a:lnTo>
                      <a:pt x="202" y="60"/>
                    </a:lnTo>
                    <a:lnTo>
                      <a:pt x="197" y="54"/>
                    </a:lnTo>
                    <a:lnTo>
                      <a:pt x="175" y="38"/>
                    </a:lnTo>
                    <a:lnTo>
                      <a:pt x="148" y="32"/>
                    </a:lnTo>
                    <a:lnTo>
                      <a:pt x="137" y="38"/>
                    </a:lnTo>
                    <a:lnTo>
                      <a:pt x="131" y="43"/>
                    </a:lnTo>
                    <a:lnTo>
                      <a:pt x="126" y="43"/>
                    </a:lnTo>
                    <a:lnTo>
                      <a:pt x="115" y="38"/>
                    </a:lnTo>
                    <a:lnTo>
                      <a:pt x="55" y="11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1" y="5"/>
                    </a:lnTo>
                    <a:lnTo>
                      <a:pt x="49" y="22"/>
                    </a:lnTo>
                    <a:lnTo>
                      <a:pt x="82" y="43"/>
                    </a:lnTo>
                    <a:lnTo>
                      <a:pt x="120" y="65"/>
                    </a:lnTo>
                    <a:lnTo>
                      <a:pt x="115" y="76"/>
                    </a:lnTo>
                    <a:lnTo>
                      <a:pt x="120" y="87"/>
                    </a:lnTo>
                    <a:lnTo>
                      <a:pt x="126" y="98"/>
                    </a:lnTo>
                    <a:lnTo>
                      <a:pt x="142" y="109"/>
                    </a:lnTo>
                    <a:lnTo>
                      <a:pt x="159" y="109"/>
                    </a:lnTo>
                    <a:lnTo>
                      <a:pt x="175" y="109"/>
                    </a:lnTo>
                    <a:lnTo>
                      <a:pt x="181" y="104"/>
                    </a:lnTo>
                    <a:lnTo>
                      <a:pt x="191" y="98"/>
                    </a:lnTo>
                    <a:lnTo>
                      <a:pt x="202" y="82"/>
                    </a:lnTo>
                    <a:lnTo>
                      <a:pt x="202" y="71"/>
                    </a:lnTo>
                    <a:close/>
                    <a:moveTo>
                      <a:pt x="77" y="82"/>
                    </a:moveTo>
                    <a:lnTo>
                      <a:pt x="77" y="82"/>
                    </a:lnTo>
                    <a:lnTo>
                      <a:pt x="60" y="71"/>
                    </a:lnTo>
                    <a:lnTo>
                      <a:pt x="55" y="65"/>
                    </a:lnTo>
                    <a:lnTo>
                      <a:pt x="55" y="49"/>
                    </a:lnTo>
                    <a:lnTo>
                      <a:pt x="60" y="38"/>
                    </a:lnTo>
                    <a:lnTo>
                      <a:pt x="66" y="27"/>
                    </a:lnTo>
                    <a:lnTo>
                      <a:pt x="77" y="22"/>
                    </a:lnTo>
                    <a:lnTo>
                      <a:pt x="82" y="22"/>
                    </a:lnTo>
                    <a:lnTo>
                      <a:pt x="93" y="27"/>
                    </a:lnTo>
                    <a:lnTo>
                      <a:pt x="115" y="38"/>
                    </a:lnTo>
                    <a:lnTo>
                      <a:pt x="120" y="49"/>
                    </a:lnTo>
                    <a:lnTo>
                      <a:pt x="115" y="60"/>
                    </a:lnTo>
                    <a:lnTo>
                      <a:pt x="109" y="76"/>
                    </a:lnTo>
                    <a:lnTo>
                      <a:pt x="98" y="82"/>
                    </a:lnTo>
                    <a:lnTo>
                      <a:pt x="77" y="82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75" name="Freeform 1583"/>
              <p:cNvSpPr>
                <a:spLocks/>
              </p:cNvSpPr>
              <p:nvPr/>
            </p:nvSpPr>
            <p:spPr bwMode="auto">
              <a:xfrm>
                <a:off x="-8074823" y="-6848100"/>
                <a:ext cx="492080" cy="1686660"/>
              </a:xfrm>
              <a:custGeom>
                <a:avLst/>
                <a:gdLst>
                  <a:gd name="T0" fmla="*/ 0 w 131"/>
                  <a:gd name="T1" fmla="*/ 2147483647 h 449"/>
                  <a:gd name="T2" fmla="*/ 0 w 131"/>
                  <a:gd name="T3" fmla="*/ 2147483647 h 449"/>
                  <a:gd name="T4" fmla="*/ 2147483647 w 131"/>
                  <a:gd name="T5" fmla="*/ 2147483647 h 449"/>
                  <a:gd name="T6" fmla="*/ 2147483647 w 131"/>
                  <a:gd name="T7" fmla="*/ 2147483647 h 449"/>
                  <a:gd name="T8" fmla="*/ 2147483647 w 131"/>
                  <a:gd name="T9" fmla="*/ 2147483647 h 449"/>
                  <a:gd name="T10" fmla="*/ 2147483647 w 131"/>
                  <a:gd name="T11" fmla="*/ 2147483647 h 449"/>
                  <a:gd name="T12" fmla="*/ 2147483647 w 131"/>
                  <a:gd name="T13" fmla="*/ 2147483647 h 449"/>
                  <a:gd name="T14" fmla="*/ 2147483647 w 131"/>
                  <a:gd name="T15" fmla="*/ 2147483647 h 449"/>
                  <a:gd name="T16" fmla="*/ 2147483647 w 131"/>
                  <a:gd name="T17" fmla="*/ 2147483647 h 449"/>
                  <a:gd name="T18" fmla="*/ 2147483647 w 131"/>
                  <a:gd name="T19" fmla="*/ 2147483647 h 449"/>
                  <a:gd name="T20" fmla="*/ 2147483647 w 131"/>
                  <a:gd name="T21" fmla="*/ 2147483647 h 449"/>
                  <a:gd name="T22" fmla="*/ 2147483647 w 131"/>
                  <a:gd name="T23" fmla="*/ 2147483647 h 449"/>
                  <a:gd name="T24" fmla="*/ 2147483647 w 131"/>
                  <a:gd name="T25" fmla="*/ 2147483647 h 449"/>
                  <a:gd name="T26" fmla="*/ 2147483647 w 131"/>
                  <a:gd name="T27" fmla="*/ 2147483647 h 449"/>
                  <a:gd name="T28" fmla="*/ 2147483647 w 131"/>
                  <a:gd name="T29" fmla="*/ 2147483647 h 449"/>
                  <a:gd name="T30" fmla="*/ 2147483647 w 131"/>
                  <a:gd name="T31" fmla="*/ 2147483647 h 449"/>
                  <a:gd name="T32" fmla="*/ 2147483647 w 131"/>
                  <a:gd name="T33" fmla="*/ 2147483647 h 449"/>
                  <a:gd name="T34" fmla="*/ 2147483647 w 131"/>
                  <a:gd name="T35" fmla="*/ 2147483647 h 449"/>
                  <a:gd name="T36" fmla="*/ 2147483647 w 131"/>
                  <a:gd name="T37" fmla="*/ 2147483647 h 449"/>
                  <a:gd name="T38" fmla="*/ 2147483647 w 131"/>
                  <a:gd name="T39" fmla="*/ 2147483647 h 449"/>
                  <a:gd name="T40" fmla="*/ 2147483647 w 131"/>
                  <a:gd name="T41" fmla="*/ 2147483647 h 449"/>
                  <a:gd name="T42" fmla="*/ 2147483647 w 131"/>
                  <a:gd name="T43" fmla="*/ 2147483647 h 449"/>
                  <a:gd name="T44" fmla="*/ 2147483647 w 131"/>
                  <a:gd name="T45" fmla="*/ 2147483647 h 449"/>
                  <a:gd name="T46" fmla="*/ 2147483647 w 131"/>
                  <a:gd name="T47" fmla="*/ 2147483647 h 449"/>
                  <a:gd name="T48" fmla="*/ 2147483647 w 131"/>
                  <a:gd name="T49" fmla="*/ 2147483647 h 449"/>
                  <a:gd name="T50" fmla="*/ 2147483647 w 131"/>
                  <a:gd name="T51" fmla="*/ 2147483647 h 449"/>
                  <a:gd name="T52" fmla="*/ 2147483647 w 131"/>
                  <a:gd name="T53" fmla="*/ 2147483647 h 449"/>
                  <a:gd name="T54" fmla="*/ 2147483647 w 131"/>
                  <a:gd name="T55" fmla="*/ 2147483647 h 449"/>
                  <a:gd name="T56" fmla="*/ 2147483647 w 131"/>
                  <a:gd name="T57" fmla="*/ 0 h 449"/>
                  <a:gd name="T58" fmla="*/ 2147483647 w 131"/>
                  <a:gd name="T59" fmla="*/ 0 h 449"/>
                  <a:gd name="T60" fmla="*/ 2147483647 w 131"/>
                  <a:gd name="T61" fmla="*/ 2147483647 h 449"/>
                  <a:gd name="T62" fmla="*/ 2147483647 w 131"/>
                  <a:gd name="T63" fmla="*/ 2147483647 h 449"/>
                  <a:gd name="T64" fmla="*/ 0 w 131"/>
                  <a:gd name="T65" fmla="*/ 2147483647 h 44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1"/>
                  <a:gd name="T100" fmla="*/ 0 h 449"/>
                  <a:gd name="T101" fmla="*/ 131 w 131"/>
                  <a:gd name="T102" fmla="*/ 449 h 44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1" h="449">
                    <a:moveTo>
                      <a:pt x="0" y="55"/>
                    </a:moveTo>
                    <a:lnTo>
                      <a:pt x="0" y="55"/>
                    </a:lnTo>
                    <a:lnTo>
                      <a:pt x="11" y="60"/>
                    </a:lnTo>
                    <a:lnTo>
                      <a:pt x="21" y="77"/>
                    </a:lnTo>
                    <a:lnTo>
                      <a:pt x="32" y="104"/>
                    </a:lnTo>
                    <a:lnTo>
                      <a:pt x="54" y="186"/>
                    </a:lnTo>
                    <a:lnTo>
                      <a:pt x="76" y="273"/>
                    </a:lnTo>
                    <a:lnTo>
                      <a:pt x="98" y="323"/>
                    </a:lnTo>
                    <a:lnTo>
                      <a:pt x="120" y="372"/>
                    </a:lnTo>
                    <a:lnTo>
                      <a:pt x="125" y="410"/>
                    </a:lnTo>
                    <a:lnTo>
                      <a:pt x="125" y="449"/>
                    </a:lnTo>
                    <a:lnTo>
                      <a:pt x="131" y="399"/>
                    </a:lnTo>
                    <a:lnTo>
                      <a:pt x="131" y="350"/>
                    </a:lnTo>
                    <a:lnTo>
                      <a:pt x="120" y="235"/>
                    </a:lnTo>
                    <a:lnTo>
                      <a:pt x="109" y="126"/>
                    </a:lnTo>
                    <a:lnTo>
                      <a:pt x="93" y="27"/>
                    </a:lnTo>
                    <a:lnTo>
                      <a:pt x="87" y="22"/>
                    </a:lnTo>
                    <a:lnTo>
                      <a:pt x="76" y="22"/>
                    </a:lnTo>
                    <a:lnTo>
                      <a:pt x="60" y="22"/>
                    </a:lnTo>
                    <a:lnTo>
                      <a:pt x="49" y="16"/>
                    </a:lnTo>
                    <a:lnTo>
                      <a:pt x="38" y="5"/>
                    </a:lnTo>
                    <a:lnTo>
                      <a:pt x="32" y="5"/>
                    </a:lnTo>
                    <a:lnTo>
                      <a:pt x="21" y="0"/>
                    </a:lnTo>
                    <a:lnTo>
                      <a:pt x="11" y="16"/>
                    </a:lnTo>
                    <a:lnTo>
                      <a:pt x="5" y="44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6476" name="Freeform 1584"/>
              <p:cNvSpPr>
                <a:spLocks/>
              </p:cNvSpPr>
              <p:nvPr/>
            </p:nvSpPr>
            <p:spPr bwMode="auto">
              <a:xfrm>
                <a:off x="-7954621" y="-6829317"/>
                <a:ext cx="473299" cy="1788085"/>
              </a:xfrm>
              <a:custGeom>
                <a:avLst/>
                <a:gdLst>
                  <a:gd name="T0" fmla="*/ 2147483647 w 126"/>
                  <a:gd name="T1" fmla="*/ 2147483647 h 476"/>
                  <a:gd name="T2" fmla="*/ 0 w 126"/>
                  <a:gd name="T3" fmla="*/ 2147483647 h 476"/>
                  <a:gd name="T4" fmla="*/ 2147483647 w 126"/>
                  <a:gd name="T5" fmla="*/ 2147483647 h 476"/>
                  <a:gd name="T6" fmla="*/ 2147483647 w 126"/>
                  <a:gd name="T7" fmla="*/ 2147483647 h 476"/>
                  <a:gd name="T8" fmla="*/ 2147483647 w 126"/>
                  <a:gd name="T9" fmla="*/ 2147483647 h 476"/>
                  <a:gd name="T10" fmla="*/ 2147483647 w 126"/>
                  <a:gd name="T11" fmla="*/ 2147483647 h 476"/>
                  <a:gd name="T12" fmla="*/ 2147483647 w 126"/>
                  <a:gd name="T13" fmla="*/ 2147483647 h 476"/>
                  <a:gd name="T14" fmla="*/ 2147483647 w 126"/>
                  <a:gd name="T15" fmla="*/ 2147483647 h 476"/>
                  <a:gd name="T16" fmla="*/ 2147483647 w 126"/>
                  <a:gd name="T17" fmla="*/ 2147483647 h 476"/>
                  <a:gd name="T18" fmla="*/ 2147483647 w 126"/>
                  <a:gd name="T19" fmla="*/ 2147483647 h 476"/>
                  <a:gd name="T20" fmla="*/ 2147483647 w 126"/>
                  <a:gd name="T21" fmla="*/ 2147483647 h 476"/>
                  <a:gd name="T22" fmla="*/ 2147483647 w 126"/>
                  <a:gd name="T23" fmla="*/ 2147483647 h 476"/>
                  <a:gd name="T24" fmla="*/ 2147483647 w 126"/>
                  <a:gd name="T25" fmla="*/ 2147483647 h 476"/>
                  <a:gd name="T26" fmla="*/ 2147483647 w 126"/>
                  <a:gd name="T27" fmla="*/ 2147483647 h 476"/>
                  <a:gd name="T28" fmla="*/ 2147483647 w 126"/>
                  <a:gd name="T29" fmla="*/ 2147483647 h 476"/>
                  <a:gd name="T30" fmla="*/ 2147483647 w 126"/>
                  <a:gd name="T31" fmla="*/ 2147483647 h 476"/>
                  <a:gd name="T32" fmla="*/ 2147483647 w 126"/>
                  <a:gd name="T33" fmla="*/ 2147483647 h 476"/>
                  <a:gd name="T34" fmla="*/ 2147483647 w 126"/>
                  <a:gd name="T35" fmla="*/ 2147483647 h 476"/>
                  <a:gd name="T36" fmla="*/ 2147483647 w 126"/>
                  <a:gd name="T37" fmla="*/ 0 h 476"/>
                  <a:gd name="T38" fmla="*/ 2147483647 w 126"/>
                  <a:gd name="T39" fmla="*/ 0 h 476"/>
                  <a:gd name="T40" fmla="*/ 2147483647 w 126"/>
                  <a:gd name="T41" fmla="*/ 2147483647 h 476"/>
                  <a:gd name="T42" fmla="*/ 2147483647 w 126"/>
                  <a:gd name="T43" fmla="*/ 2147483647 h 47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26"/>
                  <a:gd name="T67" fmla="*/ 0 h 476"/>
                  <a:gd name="T68" fmla="*/ 126 w 126"/>
                  <a:gd name="T69" fmla="*/ 476 h 47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26" h="476">
                    <a:moveTo>
                      <a:pt x="11" y="6"/>
                    </a:moveTo>
                    <a:lnTo>
                      <a:pt x="0" y="17"/>
                    </a:lnTo>
                    <a:lnTo>
                      <a:pt x="22" y="55"/>
                    </a:lnTo>
                    <a:lnTo>
                      <a:pt x="28" y="88"/>
                    </a:lnTo>
                    <a:lnTo>
                      <a:pt x="39" y="121"/>
                    </a:lnTo>
                    <a:lnTo>
                      <a:pt x="44" y="214"/>
                    </a:lnTo>
                    <a:lnTo>
                      <a:pt x="44" y="323"/>
                    </a:lnTo>
                    <a:lnTo>
                      <a:pt x="77" y="444"/>
                    </a:lnTo>
                    <a:lnTo>
                      <a:pt x="99" y="476"/>
                    </a:lnTo>
                    <a:lnTo>
                      <a:pt x="126" y="372"/>
                    </a:lnTo>
                    <a:lnTo>
                      <a:pt x="82" y="148"/>
                    </a:lnTo>
                    <a:lnTo>
                      <a:pt x="44" y="50"/>
                    </a:lnTo>
                    <a:lnTo>
                      <a:pt x="50" y="17"/>
                    </a:lnTo>
                    <a:lnTo>
                      <a:pt x="39" y="6"/>
                    </a:lnTo>
                    <a:lnTo>
                      <a:pt x="22" y="0"/>
                    </a:lnTo>
                    <a:lnTo>
                      <a:pt x="17" y="0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</p:grpSp>
        <p:sp>
          <p:nvSpPr>
            <p:cNvPr id="15" name="Freeform 1584"/>
            <p:cNvSpPr>
              <a:spLocks/>
            </p:cNvSpPr>
            <p:nvPr/>
          </p:nvSpPr>
          <p:spPr bwMode="auto">
            <a:xfrm>
              <a:off x="13787125" y="4400953"/>
              <a:ext cx="367314" cy="1386663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0" y="17"/>
                </a:cxn>
                <a:cxn ang="0">
                  <a:pos x="22" y="55"/>
                </a:cxn>
                <a:cxn ang="0">
                  <a:pos x="22" y="55"/>
                </a:cxn>
                <a:cxn ang="0">
                  <a:pos x="28" y="88"/>
                </a:cxn>
                <a:cxn ang="0">
                  <a:pos x="39" y="121"/>
                </a:cxn>
                <a:cxn ang="0">
                  <a:pos x="39" y="121"/>
                </a:cxn>
                <a:cxn ang="0">
                  <a:pos x="44" y="214"/>
                </a:cxn>
                <a:cxn ang="0">
                  <a:pos x="44" y="214"/>
                </a:cxn>
                <a:cxn ang="0">
                  <a:pos x="44" y="323"/>
                </a:cxn>
                <a:cxn ang="0">
                  <a:pos x="77" y="444"/>
                </a:cxn>
                <a:cxn ang="0">
                  <a:pos x="99" y="476"/>
                </a:cxn>
                <a:cxn ang="0">
                  <a:pos x="126" y="372"/>
                </a:cxn>
                <a:cxn ang="0">
                  <a:pos x="82" y="148"/>
                </a:cxn>
                <a:cxn ang="0">
                  <a:pos x="44" y="50"/>
                </a:cxn>
                <a:cxn ang="0">
                  <a:pos x="50" y="17"/>
                </a:cxn>
                <a:cxn ang="0">
                  <a:pos x="50" y="17"/>
                </a:cxn>
                <a:cxn ang="0">
                  <a:pos x="39" y="6"/>
                </a:cxn>
                <a:cxn ang="0">
                  <a:pos x="22" y="0"/>
                </a:cxn>
                <a:cxn ang="0">
                  <a:pos x="17" y="0"/>
                </a:cxn>
                <a:cxn ang="0">
                  <a:pos x="11" y="6"/>
                </a:cxn>
                <a:cxn ang="0">
                  <a:pos x="11" y="6"/>
                </a:cxn>
              </a:cxnLst>
              <a:rect l="0" t="0" r="r" b="b"/>
              <a:pathLst>
                <a:path w="126" h="476">
                  <a:moveTo>
                    <a:pt x="11" y="6"/>
                  </a:moveTo>
                  <a:lnTo>
                    <a:pt x="0" y="17"/>
                  </a:lnTo>
                  <a:lnTo>
                    <a:pt x="22" y="55"/>
                  </a:lnTo>
                  <a:lnTo>
                    <a:pt x="22" y="55"/>
                  </a:lnTo>
                  <a:lnTo>
                    <a:pt x="28" y="88"/>
                  </a:lnTo>
                  <a:lnTo>
                    <a:pt x="39" y="121"/>
                  </a:lnTo>
                  <a:lnTo>
                    <a:pt x="39" y="121"/>
                  </a:lnTo>
                  <a:lnTo>
                    <a:pt x="44" y="214"/>
                  </a:lnTo>
                  <a:lnTo>
                    <a:pt x="44" y="214"/>
                  </a:lnTo>
                  <a:lnTo>
                    <a:pt x="44" y="323"/>
                  </a:lnTo>
                  <a:lnTo>
                    <a:pt x="77" y="444"/>
                  </a:lnTo>
                  <a:lnTo>
                    <a:pt x="99" y="476"/>
                  </a:lnTo>
                  <a:lnTo>
                    <a:pt x="126" y="372"/>
                  </a:lnTo>
                  <a:lnTo>
                    <a:pt x="82" y="148"/>
                  </a:lnTo>
                  <a:lnTo>
                    <a:pt x="44" y="50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39" y="6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11" y="6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ea typeface="ＭＳ Ｐゴシック" pitchFamily="-65" charset="-128"/>
              </a:endParaRPr>
            </a:p>
          </p:txBody>
        </p:sp>
      </p:grpSp>
      <p:grpSp>
        <p:nvGrpSpPr>
          <p:cNvPr id="8" name="Gruppe 157"/>
          <p:cNvGrpSpPr/>
          <p:nvPr/>
        </p:nvGrpSpPr>
        <p:grpSpPr bwMode="auto">
          <a:xfrm>
            <a:off x="5487535" y="2944369"/>
            <a:ext cx="3197383" cy="2380033"/>
            <a:chOff x="5158493" y="1039045"/>
            <a:chExt cx="3627367" cy="322749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4" name="Rectangle 103"/>
            <p:cNvSpPr>
              <a:spLocks noChangeArrowheads="1"/>
            </p:cNvSpPr>
            <p:nvPr/>
          </p:nvSpPr>
          <p:spPr bwMode="auto">
            <a:xfrm>
              <a:off x="5162551" y="1398270"/>
              <a:ext cx="3608069" cy="2868271"/>
            </a:xfrm>
            <a:prstGeom prst="rect">
              <a:avLst/>
            </a:prstGeom>
            <a:gradFill rotWithShape="1">
              <a:gsLst>
                <a:gs pos="0">
                  <a:srgbClr val="E6E6E6"/>
                </a:gs>
                <a:gs pos="100000">
                  <a:sysClr val="window" lastClr="FFFFFF"/>
                </a:gs>
              </a:gsLst>
              <a:lin ang="16200000"/>
            </a:gradFill>
            <a:ln w="9525">
              <a:solidFill>
                <a:srgbClr val="D7D8D9">
                  <a:lumMod val="75000"/>
                </a:srgbClr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 kern="0" dirty="0">
                <a:solidFill>
                  <a:srgbClr val="0000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5" name="Rectangle 39"/>
            <p:cNvSpPr>
              <a:spLocks noChangeArrowheads="1"/>
            </p:cNvSpPr>
            <p:nvPr/>
          </p:nvSpPr>
          <p:spPr bwMode="auto">
            <a:xfrm>
              <a:off x="5158493" y="1039045"/>
              <a:ext cx="3627367" cy="359225"/>
            </a:xfrm>
            <a:prstGeom prst="rect">
              <a:avLst/>
            </a:prstGeom>
            <a:gradFill flip="none" rotWithShape="1">
              <a:gsLst>
                <a:gs pos="0">
                  <a:srgbClr val="002060"/>
                </a:gs>
                <a:gs pos="50000">
                  <a:srgbClr val="70ECF7"/>
                </a:gs>
                <a:gs pos="100000">
                  <a:srgbClr val="002060"/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kern="0" noProof="1">
                <a:solidFill>
                  <a:srgbClr val="FFFFFF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  <p:sp>
        <p:nvSpPr>
          <p:cNvPr id="3" name="직사각형 2"/>
          <p:cNvSpPr/>
          <p:nvPr/>
        </p:nvSpPr>
        <p:spPr>
          <a:xfrm>
            <a:off x="179390" y="31238"/>
            <a:ext cx="1914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HOW TO TARGET?</a:t>
            </a:r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022438" y="1139050"/>
            <a:ext cx="62536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+ FDI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관련 기본적인 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2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가지 이론의 </a:t>
            </a:r>
            <a:r>
              <a:rPr lang="ko-KR" altLang="en-US" sz="2400" dirty="0">
                <a:latin typeface="HY강B" pitchFamily="18" charset="-127"/>
                <a:ea typeface="HY강B" pitchFamily="18" charset="-127"/>
              </a:rPr>
              <a:t>이해 필요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2096327" y="3139560"/>
            <a:ext cx="7393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GVC</a:t>
            </a:r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667508" y="3209113"/>
            <a:ext cx="5838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OLI</a:t>
            </a:r>
            <a:endParaRPr lang="ko-KR" altLang="en-US" sz="240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22436" y="2157602"/>
            <a:ext cx="7662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+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두 가지 관점에서의 투자유치 전략 필요</a:t>
            </a:r>
            <a:endParaRPr lang="ko-KR" altLang="en-US" sz="240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39939" y="3939380"/>
            <a:ext cx="28564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HY강B" pitchFamily="18" charset="-127"/>
                <a:ea typeface="HY강B" pitchFamily="18" charset="-127"/>
              </a:rPr>
              <a:t>Global </a:t>
            </a:r>
          </a:p>
          <a:p>
            <a:r>
              <a:rPr lang="en-US" altLang="ko-KR" sz="2800" dirty="0" smtClean="0">
                <a:latin typeface="HY강B" pitchFamily="18" charset="-127"/>
                <a:ea typeface="HY강B" pitchFamily="18" charset="-127"/>
              </a:rPr>
              <a:t>Value Chain</a:t>
            </a:r>
            <a:endParaRPr lang="ko-KR" altLang="en-US" sz="280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79349" y="3939379"/>
            <a:ext cx="26659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HY강B" pitchFamily="18" charset="-127"/>
                <a:ea typeface="HY강B" pitchFamily="18" charset="-127"/>
              </a:rPr>
              <a:t>Eclectic Paradigm</a:t>
            </a:r>
            <a:endParaRPr lang="ko-KR" altLang="en-US" sz="2800" dirty="0"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99" name="직선 연결선 98"/>
          <p:cNvCxnSpPr/>
          <p:nvPr/>
        </p:nvCxnSpPr>
        <p:spPr>
          <a:xfrm>
            <a:off x="0" y="523897"/>
            <a:ext cx="1219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0075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03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3422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부산유관기관 인터뷰</a:t>
            </a:r>
            <a:endParaRPr lang="ko-KR" altLang="en-US" sz="2800" b="1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6635" y="1037152"/>
            <a:ext cx="12795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/>
              <a:t>5</a:t>
            </a:r>
            <a:r>
              <a:rPr lang="en-US" altLang="ko-KR" sz="2800" b="1" dirty="0"/>
              <a:t>. </a:t>
            </a:r>
            <a:r>
              <a:rPr lang="ko-KR" altLang="en-US" sz="2800" b="1" dirty="0"/>
              <a:t>지역 내 연계기업에 관한 평가 </a:t>
            </a:r>
            <a:endParaRPr lang="ko-KR" altLang="en-US" sz="25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771162"/>
            <a:ext cx="11292246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5393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03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3422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부산유관기관 인터뷰</a:t>
            </a:r>
            <a:endParaRPr lang="ko-KR" altLang="en-US" sz="2800" b="1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09247" y="986835"/>
            <a:ext cx="12795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/>
              <a:t>5</a:t>
            </a:r>
            <a:r>
              <a:rPr lang="en-US" altLang="ko-KR" sz="2800" b="1" dirty="0"/>
              <a:t>. </a:t>
            </a:r>
            <a:r>
              <a:rPr lang="ko-KR" altLang="en-US" sz="2800" b="1" dirty="0"/>
              <a:t>지역 내 연계기업에 관한 평가 </a:t>
            </a:r>
            <a:endParaRPr lang="ko-KR" altLang="en-US" sz="25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148"/>
          <a:stretch/>
        </p:blipFill>
        <p:spPr bwMode="auto">
          <a:xfrm>
            <a:off x="366635" y="1771162"/>
            <a:ext cx="11292246" cy="4847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9706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04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27574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err="1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부산권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 정책방향</a:t>
            </a:r>
            <a:endParaRPr lang="ko-KR" altLang="en-US" sz="2800" b="1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0" t="4949" r="-1475" b="745"/>
          <a:stretch/>
        </p:blipFill>
        <p:spPr bwMode="auto">
          <a:xfrm>
            <a:off x="427838" y="1723469"/>
            <a:ext cx="11231043" cy="4945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8295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3"/>
          <p:cNvGrpSpPr/>
          <p:nvPr/>
        </p:nvGrpSpPr>
        <p:grpSpPr>
          <a:xfrm>
            <a:off x="301945" y="1228238"/>
            <a:ext cx="10950256" cy="5629762"/>
            <a:chOff x="301668" y="1103284"/>
            <a:chExt cx="8061383" cy="5629762"/>
          </a:xfrm>
        </p:grpSpPr>
        <p:grpSp>
          <p:nvGrpSpPr>
            <p:cNvPr id="3" name="그룹 72"/>
            <p:cNvGrpSpPr/>
            <p:nvPr/>
          </p:nvGrpSpPr>
          <p:grpSpPr>
            <a:xfrm>
              <a:off x="301668" y="1103284"/>
              <a:ext cx="8061383" cy="5629762"/>
              <a:chOff x="515987" y="1094973"/>
              <a:chExt cx="8061383" cy="5629762"/>
            </a:xfrm>
          </p:grpSpPr>
          <p:grpSp>
            <p:nvGrpSpPr>
              <p:cNvPr id="5" name="그룹 23"/>
              <p:cNvGrpSpPr/>
              <p:nvPr/>
            </p:nvGrpSpPr>
            <p:grpSpPr>
              <a:xfrm>
                <a:off x="1277771" y="1664562"/>
                <a:ext cx="7299599" cy="4376198"/>
                <a:chOff x="695459" y="1754146"/>
                <a:chExt cx="7299599" cy="4376198"/>
              </a:xfrm>
            </p:grpSpPr>
            <p:cxnSp>
              <p:nvCxnSpPr>
                <p:cNvPr id="17" name="직선 화살표 연결선 16"/>
                <p:cNvCxnSpPr/>
                <p:nvPr/>
              </p:nvCxnSpPr>
              <p:spPr>
                <a:xfrm flipH="1">
                  <a:off x="695459" y="1754146"/>
                  <a:ext cx="2" cy="4376198"/>
                </a:xfrm>
                <a:prstGeom prst="straightConnector1">
                  <a:avLst/>
                </a:prstGeom>
                <a:ln w="44450">
                  <a:solidFill>
                    <a:schemeClr val="tx1">
                      <a:alpha val="60000"/>
                    </a:schemeClr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직선 화살표 연결선 19"/>
                <p:cNvCxnSpPr/>
                <p:nvPr/>
              </p:nvCxnSpPr>
              <p:spPr>
                <a:xfrm flipH="1">
                  <a:off x="695461" y="6119610"/>
                  <a:ext cx="7299597" cy="0"/>
                </a:xfrm>
                <a:prstGeom prst="straightConnector1">
                  <a:avLst/>
                </a:prstGeom>
                <a:ln w="44450">
                  <a:solidFill>
                    <a:schemeClr val="tx1">
                      <a:alpha val="60000"/>
                    </a:schemeClr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" name="그룹 54"/>
              <p:cNvGrpSpPr/>
              <p:nvPr/>
            </p:nvGrpSpPr>
            <p:grpSpPr>
              <a:xfrm>
                <a:off x="1319220" y="1674898"/>
                <a:ext cx="6296716" cy="4372722"/>
                <a:chOff x="1558955" y="1671543"/>
                <a:chExt cx="6296716" cy="4372722"/>
              </a:xfrm>
            </p:grpSpPr>
            <p:sp>
              <p:nvSpPr>
                <p:cNvPr id="50" name="자유형 49"/>
                <p:cNvSpPr/>
                <p:nvPr/>
              </p:nvSpPr>
              <p:spPr>
                <a:xfrm>
                  <a:off x="1558955" y="2037415"/>
                  <a:ext cx="5641115" cy="4006850"/>
                </a:xfrm>
                <a:custGeom>
                  <a:avLst/>
                  <a:gdLst>
                    <a:gd name="connsiteX0" fmla="*/ 0 w 5576552"/>
                    <a:gd name="connsiteY0" fmla="*/ 3876541 h 3876541"/>
                    <a:gd name="connsiteX1" fmla="*/ 940158 w 5576552"/>
                    <a:gd name="connsiteY1" fmla="*/ 1931831 h 3876541"/>
                    <a:gd name="connsiteX2" fmla="*/ 3193960 w 5576552"/>
                    <a:gd name="connsiteY2" fmla="*/ 553791 h 3876541"/>
                    <a:gd name="connsiteX3" fmla="*/ 3193960 w 5576552"/>
                    <a:gd name="connsiteY3" fmla="*/ 553791 h 3876541"/>
                    <a:gd name="connsiteX4" fmla="*/ 5576552 w 5576552"/>
                    <a:gd name="connsiteY4" fmla="*/ 0 h 3876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76552" h="3876541">
                      <a:moveTo>
                        <a:pt x="0" y="3876541"/>
                      </a:moveTo>
                      <a:cubicBezTo>
                        <a:pt x="203915" y="3181082"/>
                        <a:pt x="407831" y="2485623"/>
                        <a:pt x="940158" y="1931831"/>
                      </a:cubicBezTo>
                      <a:cubicBezTo>
                        <a:pt x="1472485" y="1378039"/>
                        <a:pt x="3193960" y="553791"/>
                        <a:pt x="3193960" y="553791"/>
                      </a:cubicBezTo>
                      <a:lnTo>
                        <a:pt x="3193960" y="553791"/>
                      </a:lnTo>
                      <a:lnTo>
                        <a:pt x="5576552" y="0"/>
                      </a:lnTo>
                    </a:path>
                  </a:pathLst>
                </a:custGeom>
                <a:noFill/>
                <a:ln w="25400">
                  <a:solidFill>
                    <a:schemeClr val="accent1">
                      <a:shade val="50000"/>
                      <a:alpha val="8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" name="모서리가 둥근 직사각형 25"/>
                <p:cNvSpPr/>
                <p:nvPr/>
              </p:nvSpPr>
              <p:spPr>
                <a:xfrm>
                  <a:off x="1638348" y="4848718"/>
                  <a:ext cx="1106589" cy="663953"/>
                </a:xfrm>
                <a:prstGeom prst="roundRect">
                  <a:avLst/>
                </a:prstGeom>
                <a:solidFill>
                  <a:srgbClr val="FFCC66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b="1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</a:t>
                  </a:r>
                  <a:r>
                    <a:rPr lang="ko-KR" altLang="en-US" b="1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단계</a:t>
                  </a:r>
                  <a:endParaRPr lang="ko-KR" altLang="en-US" b="1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0" name="모서리가 둥근 직사각형 29"/>
                <p:cNvSpPr/>
                <p:nvPr/>
              </p:nvSpPr>
              <p:spPr>
                <a:xfrm>
                  <a:off x="2441348" y="3529061"/>
                  <a:ext cx="1106589" cy="663953"/>
                </a:xfrm>
                <a:prstGeom prst="roundRect">
                  <a:avLst/>
                </a:prstGeom>
                <a:solidFill>
                  <a:srgbClr val="FF9966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b="1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</a:t>
                  </a:r>
                  <a:r>
                    <a:rPr lang="ko-KR" altLang="en-US" b="1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단계</a:t>
                  </a:r>
                  <a:endParaRPr lang="ko-KR" altLang="en-US" b="1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1" name="모서리가 둥근 직사각형 30"/>
                <p:cNvSpPr/>
                <p:nvPr/>
              </p:nvSpPr>
              <p:spPr>
                <a:xfrm>
                  <a:off x="4105728" y="2406227"/>
                  <a:ext cx="1106589" cy="663953"/>
                </a:xfrm>
                <a:prstGeom prst="roundRect">
                  <a:avLst/>
                </a:prstGeom>
                <a:solidFill>
                  <a:srgbClr val="FF9933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b="1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3</a:t>
                  </a:r>
                  <a:r>
                    <a:rPr lang="ko-KR" altLang="en-US" b="1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단계</a:t>
                  </a:r>
                  <a:endParaRPr lang="ko-KR" altLang="en-US" b="1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2" name="모서리가 둥근 직사각형 31"/>
                <p:cNvSpPr/>
                <p:nvPr/>
              </p:nvSpPr>
              <p:spPr>
                <a:xfrm>
                  <a:off x="6749082" y="1671543"/>
                  <a:ext cx="1106589" cy="663953"/>
                </a:xfrm>
                <a:prstGeom prst="roundRect">
                  <a:avLst/>
                </a:prstGeom>
                <a:solidFill>
                  <a:srgbClr val="FF6600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b="1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4</a:t>
                  </a:r>
                  <a:r>
                    <a:rPr lang="ko-KR" altLang="en-US" b="1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단계</a:t>
                  </a:r>
                  <a:endParaRPr lang="ko-KR" altLang="en-US" b="1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grpSp>
            <p:nvGrpSpPr>
              <p:cNvPr id="7" name="그룹 65"/>
              <p:cNvGrpSpPr/>
              <p:nvPr/>
            </p:nvGrpSpPr>
            <p:grpSpPr>
              <a:xfrm>
                <a:off x="515987" y="1094973"/>
                <a:ext cx="633816" cy="5306096"/>
                <a:chOff x="675239" y="1191296"/>
                <a:chExt cx="633816" cy="5306096"/>
              </a:xfrm>
            </p:grpSpPr>
            <p:sp>
              <p:nvSpPr>
                <p:cNvPr id="60" name="TextBox 59"/>
                <p:cNvSpPr txBox="1"/>
                <p:nvPr/>
              </p:nvSpPr>
              <p:spPr>
                <a:xfrm rot="16200000">
                  <a:off x="-1830532" y="3697067"/>
                  <a:ext cx="5306095" cy="294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2000" dirty="0" smtClean="0">
                      <a:solidFill>
                        <a:srgbClr val="E7E6E6">
                          <a:lumMod val="25000"/>
                        </a:srgb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HY울릉도M" panose="02030600000101010101" pitchFamily="18" charset="-127"/>
                      <a:ea typeface="HY울릉도M" panose="02030600000101010101" pitchFamily="18" charset="-127"/>
                    </a:rPr>
                    <a:t>Participation</a:t>
                  </a:r>
                  <a:endParaRPr lang="ko-KR" altLang="en-US" sz="2000" dirty="0">
                    <a:solidFill>
                      <a:srgbClr val="E7E6E6">
                        <a:lumMod val="2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anose="02030600000101010101" pitchFamily="18" charset="-127"/>
                    <a:ea typeface="HY울릉도M" panose="02030600000101010101" pitchFamily="18" charset="-127"/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 rot="16200000">
                  <a:off x="-1468611" y="3719726"/>
                  <a:ext cx="5306095" cy="2492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600" dirty="0" smtClean="0">
                      <a:solidFill>
                        <a:srgbClr val="E7E6E6">
                          <a:lumMod val="25000"/>
                        </a:srgb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HY울릉도M" panose="02030600000101010101" pitchFamily="18" charset="-127"/>
                      <a:ea typeface="HY울릉도M" panose="02030600000101010101" pitchFamily="18" charset="-127"/>
                    </a:rPr>
                    <a:t>(</a:t>
                  </a:r>
                  <a:r>
                    <a:rPr lang="en-US" altLang="ko-KR" sz="1600" dirty="0" err="1" smtClean="0">
                      <a:solidFill>
                        <a:srgbClr val="E7E6E6">
                          <a:lumMod val="25000"/>
                        </a:srgb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HY울릉도M" panose="02030600000101010101" pitchFamily="18" charset="-127"/>
                      <a:ea typeface="HY울릉도M" panose="02030600000101010101" pitchFamily="18" charset="-127"/>
                    </a:rPr>
                    <a:t>Intergrating</a:t>
                  </a:r>
                  <a:r>
                    <a:rPr lang="en-US" altLang="ko-KR" sz="1600" dirty="0" smtClean="0">
                      <a:solidFill>
                        <a:srgbClr val="E7E6E6">
                          <a:lumMod val="25000"/>
                        </a:srgb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HY울릉도M" panose="02030600000101010101" pitchFamily="18" charset="-127"/>
                      <a:ea typeface="HY울릉도M" panose="02030600000101010101" pitchFamily="18" charset="-127"/>
                    </a:rPr>
                    <a:t>)</a:t>
                  </a:r>
                  <a:endParaRPr lang="ko-KR" altLang="en-US" sz="1600" dirty="0">
                    <a:solidFill>
                      <a:srgbClr val="E7E6E6">
                        <a:lumMod val="2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anose="02030600000101010101" pitchFamily="18" charset="-127"/>
                    <a:ea typeface="HY울릉도M" panose="02030600000101010101" pitchFamily="18" charset="-127"/>
                  </a:endParaRPr>
                </a:p>
              </p:txBody>
            </p:sp>
          </p:grpSp>
          <p:grpSp>
            <p:nvGrpSpPr>
              <p:cNvPr id="8" name="그룹 64"/>
              <p:cNvGrpSpPr/>
              <p:nvPr/>
            </p:nvGrpSpPr>
            <p:grpSpPr>
              <a:xfrm>
                <a:off x="2288584" y="6065738"/>
                <a:ext cx="5306095" cy="658997"/>
                <a:chOff x="2134036" y="6271802"/>
                <a:chExt cx="5306095" cy="658997"/>
              </a:xfrm>
            </p:grpSpPr>
            <p:sp>
              <p:nvSpPr>
                <p:cNvPr id="61" name="TextBox 60"/>
                <p:cNvSpPr txBox="1"/>
                <p:nvPr/>
              </p:nvSpPr>
              <p:spPr>
                <a:xfrm>
                  <a:off x="2134036" y="6271802"/>
                  <a:ext cx="5306095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2000" dirty="0" smtClean="0">
                      <a:solidFill>
                        <a:prstClr val="black">
                          <a:lumMod val="85000"/>
                          <a:lumOff val="15000"/>
                        </a:prst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HY울릉도M" panose="02030600000101010101" pitchFamily="18" charset="-127"/>
                      <a:ea typeface="HY울릉도M" panose="02030600000101010101" pitchFamily="18" charset="-127"/>
                    </a:rPr>
                    <a:t>Value Creation</a:t>
                  </a:r>
                  <a:endParaRPr lang="ko-KR" altLang="en-US" sz="2000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anose="02030600000101010101" pitchFamily="18" charset="-127"/>
                    <a:ea typeface="HY울릉도M" panose="02030600000101010101" pitchFamily="18" charset="-127"/>
                  </a:endParaRPr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2134036" y="6592245"/>
                  <a:ext cx="530609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600" dirty="0" smtClean="0">
                      <a:solidFill>
                        <a:prstClr val="black">
                          <a:lumMod val="85000"/>
                          <a:lumOff val="15000"/>
                        </a:prst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HY울릉도M" panose="02030600000101010101" pitchFamily="18" charset="-127"/>
                      <a:ea typeface="HY울릉도M" panose="02030600000101010101" pitchFamily="18" charset="-127"/>
                    </a:rPr>
                    <a:t>(Upgrading)</a:t>
                  </a:r>
                  <a:endParaRPr lang="ko-KR" altLang="en-US" sz="1600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울릉도M" panose="02030600000101010101" pitchFamily="18" charset="-127"/>
                    <a:ea typeface="HY울릉도M" panose="02030600000101010101" pitchFamily="18" charset="-127"/>
                  </a:endParaRPr>
                </a:p>
              </p:txBody>
            </p:sp>
          </p:grpSp>
        </p:grpSp>
        <p:sp>
          <p:nvSpPr>
            <p:cNvPr id="69" name="직사각형 68"/>
            <p:cNvSpPr/>
            <p:nvPr/>
          </p:nvSpPr>
          <p:spPr>
            <a:xfrm>
              <a:off x="2322881" y="4943873"/>
              <a:ext cx="322556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 latinLnBrk="0"/>
              <a:r>
                <a:rPr lang="ko-KR" altLang="en-US" sz="1400" b="1" kern="0" spc="-1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자원기반산업 </a:t>
              </a:r>
              <a:endParaRPr lang="en-US" altLang="ko-KR" sz="1400" b="1" kern="0" spc="-150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fontAlgn="base" latinLnBrk="0"/>
              <a:r>
                <a:rPr lang="en-US" altLang="ko-KR" sz="1400" b="1" kern="0" spc="-1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+  </a:t>
              </a:r>
              <a:r>
                <a:rPr lang="ko-KR" altLang="en-US" sz="1400" b="1" kern="0" spc="-1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낮은 수준의 제조업과 서비스</a:t>
              </a:r>
              <a:endParaRPr lang="ko-KR" altLang="en-US" sz="1400" b="1" kern="0" spc="-15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2290A-DFB2-4183-B7FB-A9E9D6D70C7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43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4045058" y="3779230"/>
            <a:ext cx="27506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0"/>
            <a:r>
              <a:rPr lang="ko-KR" altLang="en-US" sz="1400" b="1" kern="0" spc="-1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낮은 </a:t>
            </a:r>
            <a:r>
              <a:rPr lang="en-US" altLang="ko-KR" sz="1400" b="1" kern="0" spc="-1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~  </a:t>
            </a:r>
            <a:r>
              <a:rPr lang="ko-KR" altLang="en-US" sz="1400" b="1" kern="0" spc="-1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중간 수준의 </a:t>
            </a:r>
            <a:endParaRPr lang="en-US" altLang="ko-KR" sz="1400" b="1" kern="0" spc="-1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base" latinLnBrk="0"/>
            <a:r>
              <a:rPr lang="ko-KR" altLang="en-US" sz="1400" b="1" kern="0" spc="-1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제조업과 서비스</a:t>
            </a:r>
            <a:endParaRPr lang="ko-KR" altLang="en-US" sz="1400" b="1" kern="0" spc="-1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6347991" y="2668500"/>
            <a:ext cx="28776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0"/>
            <a:r>
              <a:rPr lang="ko-KR" altLang="en-US" sz="1400" b="1" kern="0" spc="-1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중간 </a:t>
            </a:r>
            <a:r>
              <a:rPr lang="en-US" altLang="ko-KR" sz="1400" b="1" kern="0" spc="-1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~ </a:t>
            </a:r>
            <a:r>
              <a:rPr lang="ko-KR" altLang="en-US" sz="1400" b="1" kern="0" spc="-1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복잡한 수준의 </a:t>
            </a:r>
            <a:endParaRPr lang="en-US" altLang="ko-KR" sz="1400" b="1" kern="0" spc="-1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base" latinLnBrk="0"/>
            <a:r>
              <a:rPr lang="ko-KR" altLang="en-US" sz="1400" b="1" kern="0" spc="-1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제조업과 서비스</a:t>
            </a:r>
            <a:endParaRPr lang="ko-KR" altLang="en-US" sz="1400" b="1" kern="0" spc="-1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9943965" y="1804380"/>
            <a:ext cx="226802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0"/>
            <a:r>
              <a:rPr lang="ko-KR" altLang="en-US" sz="1400" b="1" kern="0" spc="-1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복잡한 제조업과 </a:t>
            </a:r>
            <a:endParaRPr lang="en-US" altLang="ko-KR" sz="1400" b="1" kern="0" spc="-1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base" latinLnBrk="0"/>
            <a:r>
              <a:rPr lang="ko-KR" altLang="en-US" sz="1400" b="1" kern="0" spc="-1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서비스 및 </a:t>
            </a:r>
            <a:endParaRPr lang="en-US" altLang="ko-KR" sz="1400" b="1" kern="0" spc="-1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base" latinLnBrk="0"/>
            <a:r>
              <a:rPr lang="ko-KR" altLang="en-US" sz="1400" b="1" kern="0" spc="-1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지식기반 서비스</a:t>
            </a:r>
            <a:endParaRPr lang="ko-KR" altLang="en-US" sz="1400" b="1" kern="0" spc="-1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타원 40"/>
          <p:cNvSpPr/>
          <p:nvPr/>
        </p:nvSpPr>
        <p:spPr>
          <a:xfrm>
            <a:off x="6960097" y="2060849"/>
            <a:ext cx="808113" cy="615175"/>
          </a:xfrm>
          <a:prstGeom prst="ellipse">
            <a:avLst/>
          </a:prstGeom>
          <a:solidFill>
            <a:schemeClr val="accent5">
              <a:lumMod val="75000"/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200" b="1" dirty="0" smtClean="0"/>
              <a:t>서울</a:t>
            </a:r>
            <a:r>
              <a:rPr lang="en-US" altLang="ko-KR" sz="1200" b="1" dirty="0" smtClean="0"/>
              <a:t>3.5</a:t>
            </a:r>
            <a:endParaRPr lang="ko-KR" altLang="en-US" sz="1200" b="1" dirty="0"/>
          </a:p>
        </p:txBody>
      </p:sp>
      <p:sp>
        <p:nvSpPr>
          <p:cNvPr id="47" name="타원 46"/>
          <p:cNvSpPr/>
          <p:nvPr/>
        </p:nvSpPr>
        <p:spPr>
          <a:xfrm>
            <a:off x="5423926" y="2132857"/>
            <a:ext cx="808113" cy="615175"/>
          </a:xfrm>
          <a:prstGeom prst="ellipse">
            <a:avLst/>
          </a:prstGeom>
          <a:solidFill>
            <a:schemeClr val="accent5">
              <a:lumMod val="75000"/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200" b="1" spc="-150" dirty="0" smtClean="0"/>
              <a:t>경남</a:t>
            </a:r>
            <a:endParaRPr lang="en-US" altLang="ko-KR" sz="1200" b="1" spc="-150" dirty="0" smtClean="0"/>
          </a:p>
          <a:p>
            <a:pPr algn="ctr"/>
            <a:r>
              <a:rPr lang="en-US" altLang="ko-KR" sz="1200" b="1" spc="-150" dirty="0"/>
              <a:t>3</a:t>
            </a:r>
            <a:endParaRPr lang="ko-KR" altLang="en-US" sz="1200" b="1" dirty="0"/>
          </a:p>
        </p:txBody>
      </p:sp>
      <p:sp>
        <p:nvSpPr>
          <p:cNvPr id="48" name="타원 47"/>
          <p:cNvSpPr/>
          <p:nvPr/>
        </p:nvSpPr>
        <p:spPr>
          <a:xfrm>
            <a:off x="3281567" y="3046698"/>
            <a:ext cx="808113" cy="615175"/>
          </a:xfrm>
          <a:prstGeom prst="ellipse">
            <a:avLst/>
          </a:prstGeom>
          <a:solidFill>
            <a:schemeClr val="accent5">
              <a:lumMod val="75000"/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200" b="1" spc="-150" dirty="0" smtClean="0"/>
              <a:t>충남</a:t>
            </a:r>
            <a:endParaRPr lang="en-US" altLang="ko-KR" sz="1200" b="1" spc="-150" dirty="0" smtClean="0"/>
          </a:p>
          <a:p>
            <a:pPr algn="ctr"/>
            <a:r>
              <a:rPr lang="en-US" altLang="ko-KR" sz="1200" b="1" spc="-150" dirty="0"/>
              <a:t>2</a:t>
            </a:r>
            <a:endParaRPr lang="ko-KR" altLang="en-US" sz="1200" b="1" dirty="0"/>
          </a:p>
        </p:txBody>
      </p:sp>
      <p:sp>
        <p:nvSpPr>
          <p:cNvPr id="49" name="타원 48"/>
          <p:cNvSpPr/>
          <p:nvPr/>
        </p:nvSpPr>
        <p:spPr>
          <a:xfrm>
            <a:off x="4175788" y="3212977"/>
            <a:ext cx="808113" cy="615175"/>
          </a:xfrm>
          <a:prstGeom prst="ellipse">
            <a:avLst/>
          </a:prstGeom>
          <a:solidFill>
            <a:schemeClr val="accent5">
              <a:lumMod val="75000"/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spc="-150" dirty="0" smtClean="0"/>
              <a:t>대구</a:t>
            </a:r>
            <a:endParaRPr lang="en-US" altLang="ko-KR" sz="1100" b="1" spc="-150" dirty="0" smtClean="0"/>
          </a:p>
          <a:p>
            <a:pPr algn="ctr"/>
            <a:r>
              <a:rPr lang="ko-KR" altLang="en-US" sz="1100" b="1" spc="-150" dirty="0" smtClean="0"/>
              <a:t>경북</a:t>
            </a:r>
            <a:endParaRPr lang="en-US" altLang="ko-KR" sz="1100" b="1" spc="-150" dirty="0" smtClean="0"/>
          </a:p>
          <a:p>
            <a:pPr algn="ctr"/>
            <a:r>
              <a:rPr lang="en-US" altLang="ko-KR" sz="1100" b="1" spc="-150" dirty="0" smtClean="0"/>
              <a:t>2.5</a:t>
            </a:r>
            <a:endParaRPr lang="ko-KR" altLang="en-US" sz="1100" b="1" dirty="0"/>
          </a:p>
        </p:txBody>
      </p:sp>
      <p:sp>
        <p:nvSpPr>
          <p:cNvPr id="51" name="타원 50"/>
          <p:cNvSpPr/>
          <p:nvPr/>
        </p:nvSpPr>
        <p:spPr>
          <a:xfrm>
            <a:off x="4655841" y="2204865"/>
            <a:ext cx="808113" cy="615175"/>
          </a:xfrm>
          <a:prstGeom prst="ellipse">
            <a:avLst/>
          </a:prstGeom>
          <a:solidFill>
            <a:schemeClr val="accent5">
              <a:lumMod val="75000"/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200" b="1" dirty="0" smtClean="0"/>
              <a:t>부산</a:t>
            </a:r>
            <a:endParaRPr lang="en-US" altLang="ko-KR" sz="1200" b="1" dirty="0" smtClean="0"/>
          </a:p>
          <a:p>
            <a:pPr algn="ctr"/>
            <a:r>
              <a:rPr lang="en-US" altLang="ko-KR" sz="1200" b="1" dirty="0" smtClean="0"/>
              <a:t>3</a:t>
            </a:r>
            <a:endParaRPr lang="ko-KR" altLang="en-US" sz="1200" b="1" dirty="0"/>
          </a:p>
        </p:txBody>
      </p:sp>
      <p:sp>
        <p:nvSpPr>
          <p:cNvPr id="52" name="타원 51"/>
          <p:cNvSpPr/>
          <p:nvPr/>
        </p:nvSpPr>
        <p:spPr>
          <a:xfrm>
            <a:off x="6288022" y="3140969"/>
            <a:ext cx="808113" cy="615175"/>
          </a:xfrm>
          <a:prstGeom prst="ellipse">
            <a:avLst/>
          </a:prstGeom>
          <a:solidFill>
            <a:schemeClr val="accent5">
              <a:lumMod val="75000"/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200" b="1" spc="-150" dirty="0" smtClean="0"/>
              <a:t>강원</a:t>
            </a:r>
            <a:endParaRPr lang="en-US" altLang="ko-KR" sz="1200" b="1" spc="-150" dirty="0" smtClean="0"/>
          </a:p>
          <a:p>
            <a:pPr algn="ctr"/>
            <a:r>
              <a:rPr lang="en-US" altLang="ko-KR" sz="1200" b="1" spc="-150" dirty="0" smtClean="0"/>
              <a:t>3</a:t>
            </a:r>
            <a:endParaRPr lang="ko-KR" altLang="en-US" sz="1200" b="1" dirty="0"/>
          </a:p>
        </p:txBody>
      </p:sp>
      <p:sp>
        <p:nvSpPr>
          <p:cNvPr id="40" name="타원 39"/>
          <p:cNvSpPr/>
          <p:nvPr/>
        </p:nvSpPr>
        <p:spPr>
          <a:xfrm>
            <a:off x="5615948" y="2996953"/>
            <a:ext cx="808113" cy="615175"/>
          </a:xfrm>
          <a:prstGeom prst="ellipse">
            <a:avLst/>
          </a:prstGeom>
          <a:solidFill>
            <a:schemeClr val="accent5">
              <a:lumMod val="75000"/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200" b="1" spc="-150" dirty="0" smtClean="0"/>
              <a:t>충북</a:t>
            </a:r>
            <a:endParaRPr lang="en-US" altLang="ko-KR" sz="1200" b="1" spc="-150" dirty="0" smtClean="0"/>
          </a:p>
          <a:p>
            <a:pPr algn="ctr"/>
            <a:r>
              <a:rPr lang="en-US" altLang="ko-KR" sz="1200" b="1" dirty="0" smtClean="0"/>
              <a:t>3</a:t>
            </a:r>
            <a:endParaRPr lang="ko-KR" altLang="en-US" sz="1200" b="1" dirty="0"/>
          </a:p>
        </p:txBody>
      </p:sp>
      <p:sp>
        <p:nvSpPr>
          <p:cNvPr id="44" name="타원 43"/>
          <p:cNvSpPr/>
          <p:nvPr/>
        </p:nvSpPr>
        <p:spPr>
          <a:xfrm>
            <a:off x="4045058" y="2622522"/>
            <a:ext cx="808113" cy="615175"/>
          </a:xfrm>
          <a:prstGeom prst="ellipse">
            <a:avLst/>
          </a:prstGeom>
          <a:solidFill>
            <a:schemeClr val="accent5">
              <a:lumMod val="75000"/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200" b="1" dirty="0" smtClean="0"/>
              <a:t>전남</a:t>
            </a:r>
            <a:endParaRPr lang="en-US" altLang="ko-KR" sz="1200" b="1" dirty="0" smtClean="0"/>
          </a:p>
          <a:p>
            <a:pPr algn="ctr"/>
            <a:r>
              <a:rPr lang="en-US" altLang="ko-KR" sz="1200" b="1" dirty="0" smtClean="0"/>
              <a:t>2.5</a:t>
            </a:r>
            <a:endParaRPr lang="ko-KR" altLang="en-US" sz="1200" b="1" dirty="0"/>
          </a:p>
        </p:txBody>
      </p:sp>
      <p:sp>
        <p:nvSpPr>
          <p:cNvPr id="54" name="직사각형 53"/>
          <p:cNvSpPr/>
          <p:nvPr/>
        </p:nvSpPr>
        <p:spPr>
          <a:xfrm>
            <a:off x="181859" y="1018773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294295" y="1018773"/>
            <a:ext cx="1279556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500" b="1" dirty="0" smtClean="0"/>
              <a:t>5-1. GVC </a:t>
            </a:r>
            <a:r>
              <a:rPr lang="ko-KR" altLang="en-US" sz="2500" b="1" dirty="0" smtClean="0"/>
              <a:t>발전단계 모형에 따른 지역별 발전단계 </a:t>
            </a:r>
            <a:r>
              <a:rPr lang="ko-KR" altLang="en-US" sz="2500" b="1" dirty="0" err="1" smtClean="0"/>
              <a:t>표지션</a:t>
            </a:r>
            <a:endParaRPr lang="ko-KR" altLang="en-US" sz="2500" dirty="0"/>
          </a:p>
        </p:txBody>
      </p:sp>
      <p:sp>
        <p:nvSpPr>
          <p:cNvPr id="56" name="직사각형 55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TextBox 56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05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422700" y="184690"/>
            <a:ext cx="15953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종합결과</a:t>
            </a:r>
            <a:endParaRPr lang="ko-KR" altLang="en-US" sz="2800" b="1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831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직선 화살표 연결선 29"/>
          <p:cNvCxnSpPr/>
          <p:nvPr/>
        </p:nvCxnSpPr>
        <p:spPr>
          <a:xfrm flipH="1">
            <a:off x="1934603" y="6416924"/>
            <a:ext cx="10080000" cy="14981"/>
          </a:xfrm>
          <a:prstGeom prst="straightConnector1">
            <a:avLst/>
          </a:prstGeom>
          <a:ln w="44450">
            <a:solidFill>
              <a:schemeClr val="tx1">
                <a:alpha val="60000"/>
              </a:schemeClr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2290A-DFB2-4183-B7FB-A9E9D6D70C7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44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239351" y="2388846"/>
            <a:ext cx="10849204" cy="35447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239350" y="5157192"/>
            <a:ext cx="10849205" cy="7764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 latinLnBrk="0"/>
            <a:r>
              <a:rPr lang="ko-KR" altLang="en-US" sz="1100" b="1" kern="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기본 국내 및 </a:t>
            </a:r>
            <a:endParaRPr lang="en-US" altLang="ko-KR" sz="1100" b="1" kern="0" dirty="0" smtClean="0">
              <a:solidFill>
                <a:schemeClr val="bg2">
                  <a:lumMod val="25000"/>
                </a:schemeClr>
              </a:solidFill>
              <a:latin typeface="+mn-ea"/>
            </a:endParaRPr>
          </a:p>
          <a:p>
            <a:pPr fontAlgn="base" latinLnBrk="0"/>
            <a:r>
              <a:rPr lang="ko-KR" altLang="en-US" sz="11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국제 항만인프라</a:t>
            </a:r>
            <a:endParaRPr lang="ko-KR" altLang="en-US" sz="1100" b="1" kern="0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239350" y="4212733"/>
            <a:ext cx="10849205" cy="9444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 latinLnBrk="0"/>
            <a:r>
              <a:rPr lang="ko-KR" altLang="en-US" sz="11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기본 국내 및 </a:t>
            </a:r>
            <a:endParaRPr lang="en-US" altLang="ko-KR" sz="1100" b="1" kern="0" dirty="0" smtClean="0">
              <a:solidFill>
                <a:schemeClr val="bg2">
                  <a:lumMod val="25000"/>
                </a:schemeClr>
              </a:solidFill>
              <a:latin typeface="+mn-ea"/>
            </a:endParaRPr>
          </a:p>
          <a:p>
            <a:pPr fontAlgn="base" latinLnBrk="0"/>
            <a:r>
              <a:rPr lang="ko-KR" altLang="en-US" sz="11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국제 항공인프라</a:t>
            </a:r>
            <a:endParaRPr lang="ko-KR" altLang="en-US" sz="1100" b="1" kern="0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239350" y="3339083"/>
            <a:ext cx="10849205" cy="87364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 latinLnBrk="0"/>
            <a:r>
              <a:rPr lang="ko-KR" altLang="en-US" sz="10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견실한</a:t>
            </a:r>
          </a:p>
          <a:p>
            <a:pPr fontAlgn="base" latinLnBrk="0"/>
            <a:r>
              <a:rPr lang="ko-KR" altLang="en-US" sz="10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기초 인프라 서비스</a:t>
            </a:r>
          </a:p>
          <a:p>
            <a:pPr fontAlgn="base" latinLnBrk="0"/>
            <a:r>
              <a:rPr lang="en-US" altLang="ko-KR" sz="10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(</a:t>
            </a:r>
            <a:r>
              <a:rPr lang="ko-KR" altLang="en-US" sz="10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수도</a:t>
            </a:r>
            <a:r>
              <a:rPr lang="en-US" altLang="ko-KR" sz="10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, </a:t>
            </a:r>
            <a:r>
              <a:rPr lang="ko-KR" altLang="en-US" sz="10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전기</a:t>
            </a:r>
            <a:r>
              <a:rPr lang="en-US" altLang="ko-KR" sz="10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,</a:t>
            </a:r>
            <a:r>
              <a:rPr lang="ko-KR" altLang="en-US" sz="10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 전자통신 등</a:t>
            </a:r>
            <a:r>
              <a:rPr lang="en-US" altLang="ko-KR" sz="16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)</a:t>
            </a:r>
            <a:endParaRPr lang="ko-KR" altLang="en-US" sz="1600" b="1" kern="0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239349" y="2348880"/>
            <a:ext cx="182420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0"/>
            <a:r>
              <a:rPr lang="ko-KR" altLang="en-US" sz="11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첨단기술 흡수력</a:t>
            </a:r>
            <a:r>
              <a:rPr lang="en-US" altLang="ko-KR" sz="11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,</a:t>
            </a:r>
            <a:endParaRPr lang="ko-KR" altLang="en-US" sz="1100" b="1" kern="0" dirty="0" smtClean="0">
              <a:solidFill>
                <a:schemeClr val="bg2">
                  <a:lumMod val="25000"/>
                </a:schemeClr>
              </a:solidFill>
              <a:latin typeface="+mn-ea"/>
            </a:endParaRPr>
          </a:p>
          <a:p>
            <a:pPr fontAlgn="base" latinLnBrk="0"/>
            <a:r>
              <a:rPr lang="ko-KR" altLang="en-US" sz="11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연구개발 활동에</a:t>
            </a:r>
          </a:p>
          <a:p>
            <a:pPr fontAlgn="base" latinLnBrk="0"/>
            <a:r>
              <a:rPr lang="ko-KR" altLang="en-US" sz="11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참여할 수 있는</a:t>
            </a:r>
            <a:endParaRPr lang="en-US" altLang="ko-KR" sz="1100" b="1" kern="0" dirty="0" smtClean="0">
              <a:solidFill>
                <a:schemeClr val="bg2">
                  <a:lumMod val="25000"/>
                </a:schemeClr>
              </a:solidFill>
              <a:latin typeface="+mn-ea"/>
            </a:endParaRPr>
          </a:p>
          <a:p>
            <a:pPr fontAlgn="base" latinLnBrk="0"/>
            <a:r>
              <a:rPr lang="ko-KR" altLang="en-US" sz="11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능력을</a:t>
            </a:r>
            <a:r>
              <a:rPr lang="en-US" altLang="ko-KR" sz="11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 </a:t>
            </a:r>
            <a:r>
              <a:rPr lang="ko-KR" altLang="en-US" sz="11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나타내는</a:t>
            </a:r>
            <a:endParaRPr lang="en-US" altLang="ko-KR" sz="1100" b="1" kern="0" dirty="0" smtClean="0">
              <a:solidFill>
                <a:schemeClr val="bg2">
                  <a:lumMod val="25000"/>
                </a:schemeClr>
              </a:solidFill>
              <a:latin typeface="+mn-ea"/>
            </a:endParaRPr>
          </a:p>
          <a:p>
            <a:pPr fontAlgn="base" latinLnBrk="0"/>
            <a:r>
              <a:rPr lang="ko-KR" altLang="en-US" sz="11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혁신기반 </a:t>
            </a:r>
            <a:endParaRPr lang="ko-KR" altLang="en-US" sz="1100" dirty="0" smtClean="0">
              <a:solidFill>
                <a:schemeClr val="bg2">
                  <a:lumMod val="25000"/>
                </a:schemeClr>
              </a:solidFill>
              <a:latin typeface="+mn-ea"/>
            </a:endParaRPr>
          </a:p>
          <a:p>
            <a:endParaRPr lang="ko-KR" altLang="en-US" sz="1100" b="1" kern="0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  <p:graphicFrame>
        <p:nvGraphicFramePr>
          <p:cNvPr id="56" name="표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55640918"/>
              </p:ext>
            </p:extLst>
          </p:nvPr>
        </p:nvGraphicFramePr>
        <p:xfrm>
          <a:off x="1967542" y="6093296"/>
          <a:ext cx="9097789" cy="583692"/>
        </p:xfrm>
        <a:graphic>
          <a:graphicData uri="http://schemas.openxmlformats.org/drawingml/2006/table">
            <a:tbl>
              <a:tblPr/>
              <a:tblGrid>
                <a:gridCol w="190485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261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2619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2619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1434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37028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매우 낮음                                                                                                      매우 높음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1CB7E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702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1</a:t>
                      </a:r>
                      <a:endParaRPr lang="en-US" sz="1000" b="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2</a:t>
                      </a:r>
                      <a:endParaRPr lang="en-US" sz="1000" b="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3</a:t>
                      </a:r>
                      <a:endParaRPr lang="en-US" sz="1000" b="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4</a:t>
                      </a:r>
                      <a:endParaRPr lang="en-US" sz="1000" b="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5</a:t>
                      </a:r>
                      <a:endParaRPr lang="en-US" sz="1000" b="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cxnSp>
        <p:nvCxnSpPr>
          <p:cNvPr id="29" name="직선 화살표 연결선 28"/>
          <p:cNvCxnSpPr/>
          <p:nvPr/>
        </p:nvCxnSpPr>
        <p:spPr>
          <a:xfrm>
            <a:off x="1934604" y="1988841"/>
            <a:ext cx="1" cy="4459865"/>
          </a:xfrm>
          <a:prstGeom prst="straightConnector1">
            <a:avLst/>
          </a:prstGeom>
          <a:ln w="44450">
            <a:solidFill>
              <a:schemeClr val="tx1">
                <a:alpha val="60000"/>
              </a:schemeClr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타원 56"/>
          <p:cNvSpPr/>
          <p:nvPr/>
        </p:nvSpPr>
        <p:spPr>
          <a:xfrm>
            <a:off x="9936427" y="4221088"/>
            <a:ext cx="576064" cy="432048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서울</a:t>
            </a:r>
            <a:endParaRPr lang="ko-KR" altLang="en-US" sz="1100" b="1" dirty="0"/>
          </a:p>
        </p:txBody>
      </p:sp>
      <p:sp>
        <p:nvSpPr>
          <p:cNvPr id="58" name="타원 57"/>
          <p:cNvSpPr/>
          <p:nvPr/>
        </p:nvSpPr>
        <p:spPr>
          <a:xfrm>
            <a:off x="9936427" y="5157192"/>
            <a:ext cx="576064" cy="432048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서울</a:t>
            </a:r>
            <a:endParaRPr lang="ko-KR" altLang="en-US" sz="1100" b="1" dirty="0"/>
          </a:p>
        </p:txBody>
      </p:sp>
      <p:sp>
        <p:nvSpPr>
          <p:cNvPr id="60" name="타원 59"/>
          <p:cNvSpPr/>
          <p:nvPr/>
        </p:nvSpPr>
        <p:spPr>
          <a:xfrm>
            <a:off x="9936427" y="2420888"/>
            <a:ext cx="576064" cy="432048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서울</a:t>
            </a:r>
            <a:endParaRPr lang="ko-KR" altLang="en-US" sz="1100" b="1" dirty="0"/>
          </a:p>
        </p:txBody>
      </p:sp>
      <p:sp>
        <p:nvSpPr>
          <p:cNvPr id="64" name="타원 63"/>
          <p:cNvSpPr/>
          <p:nvPr/>
        </p:nvSpPr>
        <p:spPr>
          <a:xfrm>
            <a:off x="10416480" y="5445224"/>
            <a:ext cx="576064" cy="432048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부산</a:t>
            </a:r>
            <a:endParaRPr lang="ko-KR" altLang="en-US" sz="1100" b="1" dirty="0"/>
          </a:p>
        </p:txBody>
      </p:sp>
      <p:sp>
        <p:nvSpPr>
          <p:cNvPr id="66" name="타원 65"/>
          <p:cNvSpPr/>
          <p:nvPr/>
        </p:nvSpPr>
        <p:spPr>
          <a:xfrm>
            <a:off x="4079776" y="4221088"/>
            <a:ext cx="576064" cy="432048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부산</a:t>
            </a:r>
            <a:endParaRPr lang="ko-KR" altLang="en-US" sz="1100" b="1" dirty="0"/>
          </a:p>
        </p:txBody>
      </p:sp>
      <p:sp>
        <p:nvSpPr>
          <p:cNvPr id="68" name="타원 67"/>
          <p:cNvSpPr/>
          <p:nvPr/>
        </p:nvSpPr>
        <p:spPr>
          <a:xfrm>
            <a:off x="8112224" y="2420888"/>
            <a:ext cx="576064" cy="432048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부산</a:t>
            </a:r>
            <a:endParaRPr lang="ko-KR" altLang="en-US" sz="1100" b="1" dirty="0"/>
          </a:p>
        </p:txBody>
      </p:sp>
      <p:cxnSp>
        <p:nvCxnSpPr>
          <p:cNvPr id="71" name="직선 화살표 연결선 70"/>
          <p:cNvCxnSpPr/>
          <p:nvPr/>
        </p:nvCxnSpPr>
        <p:spPr>
          <a:xfrm>
            <a:off x="3868092" y="1988841"/>
            <a:ext cx="1" cy="4459865"/>
          </a:xfrm>
          <a:prstGeom prst="straightConnector1">
            <a:avLst/>
          </a:prstGeom>
          <a:ln w="44450">
            <a:solidFill>
              <a:schemeClr val="tx1">
                <a:alpha val="6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직선 화살표 연결선 72"/>
          <p:cNvCxnSpPr/>
          <p:nvPr/>
        </p:nvCxnSpPr>
        <p:spPr>
          <a:xfrm>
            <a:off x="5711958" y="1988841"/>
            <a:ext cx="1" cy="4459865"/>
          </a:xfrm>
          <a:prstGeom prst="straightConnector1">
            <a:avLst/>
          </a:prstGeom>
          <a:ln w="44450">
            <a:solidFill>
              <a:schemeClr val="tx1">
                <a:alpha val="6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직선 화살표 연결선 73"/>
          <p:cNvCxnSpPr/>
          <p:nvPr/>
        </p:nvCxnSpPr>
        <p:spPr>
          <a:xfrm>
            <a:off x="7536161" y="1988841"/>
            <a:ext cx="1" cy="4459865"/>
          </a:xfrm>
          <a:prstGeom prst="straightConnector1">
            <a:avLst/>
          </a:prstGeom>
          <a:ln w="44450">
            <a:solidFill>
              <a:schemeClr val="tx1">
                <a:alpha val="6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직선 화살표 연결선 74"/>
          <p:cNvCxnSpPr/>
          <p:nvPr/>
        </p:nvCxnSpPr>
        <p:spPr>
          <a:xfrm>
            <a:off x="9323345" y="1988841"/>
            <a:ext cx="1" cy="4459865"/>
          </a:xfrm>
          <a:prstGeom prst="straightConnector1">
            <a:avLst/>
          </a:prstGeom>
          <a:ln w="44450">
            <a:solidFill>
              <a:schemeClr val="tx1">
                <a:alpha val="6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타원 77"/>
          <p:cNvSpPr/>
          <p:nvPr/>
        </p:nvSpPr>
        <p:spPr>
          <a:xfrm>
            <a:off x="9936427" y="5589240"/>
            <a:ext cx="576064" cy="43204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smtClean="0"/>
              <a:t>경남</a:t>
            </a:r>
            <a:endParaRPr lang="ko-KR" altLang="en-US" sz="1100" b="1" dirty="0"/>
          </a:p>
        </p:txBody>
      </p:sp>
      <p:sp>
        <p:nvSpPr>
          <p:cNvPr id="79" name="타원 78"/>
          <p:cNvSpPr/>
          <p:nvPr/>
        </p:nvSpPr>
        <p:spPr>
          <a:xfrm>
            <a:off x="4655840" y="4221088"/>
            <a:ext cx="576064" cy="43204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smtClean="0"/>
              <a:t>경남</a:t>
            </a:r>
            <a:endParaRPr lang="ko-KR" altLang="en-US" sz="1100" b="1" dirty="0"/>
          </a:p>
        </p:txBody>
      </p:sp>
      <p:sp>
        <p:nvSpPr>
          <p:cNvPr id="81" name="타원 80"/>
          <p:cNvSpPr/>
          <p:nvPr/>
        </p:nvSpPr>
        <p:spPr>
          <a:xfrm>
            <a:off x="3887755" y="2420888"/>
            <a:ext cx="576064" cy="43204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smtClean="0"/>
              <a:t>경남</a:t>
            </a:r>
            <a:endParaRPr lang="ko-KR" altLang="en-US" sz="1100" b="1" dirty="0"/>
          </a:p>
        </p:txBody>
      </p:sp>
      <p:sp>
        <p:nvSpPr>
          <p:cNvPr id="83" name="타원 82"/>
          <p:cNvSpPr/>
          <p:nvPr/>
        </p:nvSpPr>
        <p:spPr>
          <a:xfrm>
            <a:off x="3887755" y="4653136"/>
            <a:ext cx="576064" cy="4320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</a:rPr>
              <a:t>대구경북</a:t>
            </a:r>
            <a:endParaRPr lang="ko-KR" altLang="en-US" sz="1100" b="1" dirty="0">
              <a:solidFill>
                <a:schemeClr val="tx1"/>
              </a:solidFill>
            </a:endParaRPr>
          </a:p>
        </p:txBody>
      </p:sp>
      <p:sp>
        <p:nvSpPr>
          <p:cNvPr id="84" name="타원 83"/>
          <p:cNvSpPr/>
          <p:nvPr/>
        </p:nvSpPr>
        <p:spPr>
          <a:xfrm>
            <a:off x="5807968" y="5229200"/>
            <a:ext cx="576064" cy="4320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</a:rPr>
              <a:t>대구경북</a:t>
            </a:r>
            <a:endParaRPr lang="ko-KR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576054" y="3501008"/>
            <a:ext cx="4512501" cy="50405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기초인프라는 모두 높은 수준</a:t>
            </a:r>
            <a:endParaRPr lang="ko-KR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7" name="타원 86"/>
          <p:cNvSpPr/>
          <p:nvPr/>
        </p:nvSpPr>
        <p:spPr>
          <a:xfrm>
            <a:off x="10992544" y="5301208"/>
            <a:ext cx="576064" cy="432048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충남</a:t>
            </a:r>
            <a:endParaRPr lang="ko-KR" altLang="en-US" sz="1100" b="1" dirty="0"/>
          </a:p>
        </p:txBody>
      </p:sp>
      <p:sp>
        <p:nvSpPr>
          <p:cNvPr id="88" name="타원 87"/>
          <p:cNvSpPr/>
          <p:nvPr/>
        </p:nvSpPr>
        <p:spPr>
          <a:xfrm>
            <a:off x="8496267" y="4293096"/>
            <a:ext cx="576064" cy="432048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충남</a:t>
            </a:r>
            <a:endParaRPr lang="ko-KR" altLang="en-US" sz="1100" b="1" dirty="0"/>
          </a:p>
        </p:txBody>
      </p:sp>
      <p:sp>
        <p:nvSpPr>
          <p:cNvPr id="90" name="타원 89"/>
          <p:cNvSpPr/>
          <p:nvPr/>
        </p:nvSpPr>
        <p:spPr>
          <a:xfrm>
            <a:off x="8496267" y="2708920"/>
            <a:ext cx="576064" cy="432048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충남</a:t>
            </a:r>
            <a:endParaRPr lang="ko-KR" altLang="en-US" sz="1100" b="1" dirty="0"/>
          </a:p>
        </p:txBody>
      </p:sp>
      <p:sp>
        <p:nvSpPr>
          <p:cNvPr id="92" name="타원 91"/>
          <p:cNvSpPr/>
          <p:nvPr/>
        </p:nvSpPr>
        <p:spPr>
          <a:xfrm>
            <a:off x="7632171" y="5229200"/>
            <a:ext cx="576064" cy="432048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smtClean="0"/>
              <a:t>충북</a:t>
            </a:r>
            <a:endParaRPr lang="ko-KR" altLang="en-US" sz="1100" b="1" dirty="0"/>
          </a:p>
        </p:txBody>
      </p:sp>
      <p:sp>
        <p:nvSpPr>
          <p:cNvPr id="95" name="타원 94"/>
          <p:cNvSpPr/>
          <p:nvPr/>
        </p:nvSpPr>
        <p:spPr>
          <a:xfrm>
            <a:off x="7824192" y="4293096"/>
            <a:ext cx="576064" cy="432048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smtClean="0"/>
              <a:t>충북</a:t>
            </a:r>
            <a:endParaRPr lang="ko-KR" altLang="en-US" sz="1100" b="1" dirty="0"/>
          </a:p>
        </p:txBody>
      </p:sp>
      <p:sp>
        <p:nvSpPr>
          <p:cNvPr id="96" name="타원 95"/>
          <p:cNvSpPr/>
          <p:nvPr/>
        </p:nvSpPr>
        <p:spPr>
          <a:xfrm>
            <a:off x="7248128" y="2420888"/>
            <a:ext cx="576064" cy="432048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smtClean="0"/>
              <a:t>충북</a:t>
            </a:r>
            <a:endParaRPr lang="ko-KR" altLang="en-US" sz="1100" b="1" dirty="0"/>
          </a:p>
        </p:txBody>
      </p:sp>
      <p:sp>
        <p:nvSpPr>
          <p:cNvPr id="97" name="타원 96"/>
          <p:cNvSpPr/>
          <p:nvPr/>
        </p:nvSpPr>
        <p:spPr>
          <a:xfrm>
            <a:off x="8304245" y="5229200"/>
            <a:ext cx="576064" cy="43204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전남</a:t>
            </a:r>
            <a:endParaRPr lang="ko-KR" altLang="en-US" sz="1100" b="1" dirty="0"/>
          </a:p>
        </p:txBody>
      </p:sp>
      <p:sp>
        <p:nvSpPr>
          <p:cNvPr id="98" name="타원 97"/>
          <p:cNvSpPr/>
          <p:nvPr/>
        </p:nvSpPr>
        <p:spPr>
          <a:xfrm>
            <a:off x="2063552" y="4293096"/>
            <a:ext cx="576064" cy="43204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전남</a:t>
            </a:r>
            <a:endParaRPr lang="ko-KR" altLang="en-US" sz="1100" b="1" dirty="0"/>
          </a:p>
        </p:txBody>
      </p:sp>
      <p:sp>
        <p:nvSpPr>
          <p:cNvPr id="99" name="타원 98"/>
          <p:cNvSpPr/>
          <p:nvPr/>
        </p:nvSpPr>
        <p:spPr>
          <a:xfrm>
            <a:off x="8016213" y="2852936"/>
            <a:ext cx="576064" cy="43204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전남</a:t>
            </a:r>
            <a:endParaRPr lang="ko-KR" altLang="en-US" sz="1100" b="1" dirty="0"/>
          </a:p>
        </p:txBody>
      </p:sp>
      <p:sp>
        <p:nvSpPr>
          <p:cNvPr id="100" name="타원 99"/>
          <p:cNvSpPr/>
          <p:nvPr/>
        </p:nvSpPr>
        <p:spPr>
          <a:xfrm>
            <a:off x="6288021" y="4293096"/>
            <a:ext cx="576064" cy="432048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강원</a:t>
            </a:r>
            <a:endParaRPr lang="ko-KR" altLang="en-US" sz="1100" b="1" dirty="0"/>
          </a:p>
        </p:txBody>
      </p:sp>
      <p:sp>
        <p:nvSpPr>
          <p:cNvPr id="101" name="타원 100"/>
          <p:cNvSpPr/>
          <p:nvPr/>
        </p:nvSpPr>
        <p:spPr>
          <a:xfrm>
            <a:off x="8016213" y="5589240"/>
            <a:ext cx="576064" cy="432048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강원</a:t>
            </a:r>
            <a:endParaRPr lang="ko-KR" altLang="en-US" sz="1100" b="1" dirty="0"/>
          </a:p>
        </p:txBody>
      </p:sp>
      <p:sp>
        <p:nvSpPr>
          <p:cNvPr id="102" name="타원 101"/>
          <p:cNvSpPr/>
          <p:nvPr/>
        </p:nvSpPr>
        <p:spPr>
          <a:xfrm>
            <a:off x="6192011" y="2420888"/>
            <a:ext cx="576064" cy="432048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강원</a:t>
            </a:r>
            <a:endParaRPr lang="ko-KR" altLang="en-US" sz="1100" b="1" dirty="0"/>
          </a:p>
        </p:txBody>
      </p:sp>
      <p:sp>
        <p:nvSpPr>
          <p:cNvPr id="103" name="타원 102"/>
          <p:cNvSpPr/>
          <p:nvPr/>
        </p:nvSpPr>
        <p:spPr>
          <a:xfrm>
            <a:off x="9072331" y="2420888"/>
            <a:ext cx="576064" cy="4320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</a:rPr>
              <a:t>대구경북</a:t>
            </a:r>
            <a:endParaRPr lang="ko-KR" altLang="en-US" sz="1100" b="1" dirty="0">
              <a:solidFill>
                <a:schemeClr val="tx1"/>
              </a:solidFill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TextBox 50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05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422700" y="184690"/>
            <a:ext cx="15953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종합결과</a:t>
            </a:r>
            <a:endParaRPr lang="ko-KR" altLang="en-US" sz="2800" b="1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181859" y="1018773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294295" y="1018773"/>
            <a:ext cx="1279556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500" b="1" dirty="0" smtClean="0"/>
              <a:t>5-2. GVC </a:t>
            </a:r>
            <a:r>
              <a:rPr lang="ko-KR" altLang="en-US" sz="2500" b="1" dirty="0" smtClean="0"/>
              <a:t>발전단계 모형에 따른 지역별 입지 경쟁력 </a:t>
            </a:r>
            <a:r>
              <a:rPr lang="en-US" altLang="ko-KR" sz="2500" b="1" dirty="0" smtClean="0"/>
              <a:t>(</a:t>
            </a:r>
            <a:r>
              <a:rPr lang="ko-KR" altLang="en-US" sz="2500" b="1" dirty="0" smtClean="0"/>
              <a:t>인프라 수준</a:t>
            </a:r>
            <a:r>
              <a:rPr lang="en-US" altLang="ko-KR" sz="2500" b="1" dirty="0" smtClean="0"/>
              <a:t>)</a:t>
            </a:r>
            <a:endParaRPr lang="ko-KR" altLang="en-US" sz="2500" dirty="0"/>
          </a:p>
        </p:txBody>
      </p:sp>
    </p:spTree>
    <p:extLst>
      <p:ext uri="{BB962C8B-B14F-4D97-AF65-F5344CB8AC3E}">
        <p14:creationId xmlns:p14="http://schemas.microsoft.com/office/powerpoint/2010/main" xmlns="" val="274781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직선 화살표 연결선 29"/>
          <p:cNvCxnSpPr/>
          <p:nvPr/>
        </p:nvCxnSpPr>
        <p:spPr>
          <a:xfrm flipH="1">
            <a:off x="1934603" y="6416924"/>
            <a:ext cx="10080000" cy="14981"/>
          </a:xfrm>
          <a:prstGeom prst="straightConnector1">
            <a:avLst/>
          </a:prstGeom>
          <a:ln w="44450">
            <a:solidFill>
              <a:schemeClr val="tx1">
                <a:alpha val="60000"/>
              </a:schemeClr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2290A-DFB2-4183-B7FB-A9E9D6D70C7C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45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239351" y="2388846"/>
            <a:ext cx="10849204" cy="35447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239350" y="5157192"/>
            <a:ext cx="10849205" cy="7764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 latinLnBrk="0"/>
            <a:endParaRPr lang="ko-KR" altLang="en-US" sz="1100" b="1" kern="0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239350" y="4212733"/>
            <a:ext cx="10849205" cy="9444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 latinLnBrk="0"/>
            <a:endParaRPr lang="ko-KR" altLang="en-US" sz="1100" b="1" kern="0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239350" y="3339083"/>
            <a:ext cx="10849205" cy="87364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 latinLnBrk="0"/>
            <a:endParaRPr lang="ko-KR" altLang="en-US" sz="1600" b="1" kern="0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  <p:graphicFrame>
        <p:nvGraphicFramePr>
          <p:cNvPr id="56" name="표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09869823"/>
              </p:ext>
            </p:extLst>
          </p:nvPr>
        </p:nvGraphicFramePr>
        <p:xfrm>
          <a:off x="1967542" y="6093296"/>
          <a:ext cx="9097789" cy="583692"/>
        </p:xfrm>
        <a:graphic>
          <a:graphicData uri="http://schemas.openxmlformats.org/drawingml/2006/table">
            <a:tbl>
              <a:tblPr/>
              <a:tblGrid>
                <a:gridCol w="190485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261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2619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2619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1434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37028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매우 낮음                                                                                                      매우 높음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1CB7E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702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1</a:t>
                      </a:r>
                      <a:endParaRPr lang="en-US" sz="1000" b="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2</a:t>
                      </a:r>
                      <a:endParaRPr lang="en-US" sz="1000" b="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3</a:t>
                      </a:r>
                      <a:endParaRPr lang="en-US" sz="1000" b="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4</a:t>
                      </a:r>
                      <a:endParaRPr lang="en-US" sz="1000" b="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5</a:t>
                      </a:r>
                      <a:endParaRPr lang="en-US" sz="1000" b="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cxnSp>
        <p:nvCxnSpPr>
          <p:cNvPr id="29" name="직선 화살표 연결선 28"/>
          <p:cNvCxnSpPr/>
          <p:nvPr/>
        </p:nvCxnSpPr>
        <p:spPr>
          <a:xfrm>
            <a:off x="1934604" y="1988841"/>
            <a:ext cx="1" cy="4459865"/>
          </a:xfrm>
          <a:prstGeom prst="straightConnector1">
            <a:avLst/>
          </a:prstGeom>
          <a:ln w="44450">
            <a:solidFill>
              <a:schemeClr val="tx1">
                <a:alpha val="60000"/>
              </a:schemeClr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타원 57"/>
          <p:cNvSpPr/>
          <p:nvPr/>
        </p:nvSpPr>
        <p:spPr>
          <a:xfrm>
            <a:off x="8784299" y="5589240"/>
            <a:ext cx="576064" cy="432048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서울</a:t>
            </a:r>
            <a:endParaRPr lang="ko-KR" altLang="en-US" sz="1100" b="1" dirty="0"/>
          </a:p>
        </p:txBody>
      </p:sp>
      <p:cxnSp>
        <p:nvCxnSpPr>
          <p:cNvPr id="71" name="직선 화살표 연결선 70"/>
          <p:cNvCxnSpPr/>
          <p:nvPr/>
        </p:nvCxnSpPr>
        <p:spPr>
          <a:xfrm>
            <a:off x="3868092" y="1988841"/>
            <a:ext cx="1" cy="4459865"/>
          </a:xfrm>
          <a:prstGeom prst="straightConnector1">
            <a:avLst/>
          </a:prstGeom>
          <a:ln w="44450">
            <a:solidFill>
              <a:schemeClr val="tx1">
                <a:alpha val="6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직선 화살표 연결선 72"/>
          <p:cNvCxnSpPr/>
          <p:nvPr/>
        </p:nvCxnSpPr>
        <p:spPr>
          <a:xfrm>
            <a:off x="5711958" y="1988841"/>
            <a:ext cx="1" cy="4459865"/>
          </a:xfrm>
          <a:prstGeom prst="straightConnector1">
            <a:avLst/>
          </a:prstGeom>
          <a:ln w="44450">
            <a:solidFill>
              <a:schemeClr val="tx1">
                <a:alpha val="6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직선 화살표 연결선 73"/>
          <p:cNvCxnSpPr/>
          <p:nvPr/>
        </p:nvCxnSpPr>
        <p:spPr>
          <a:xfrm>
            <a:off x="7536161" y="1988841"/>
            <a:ext cx="1" cy="4459865"/>
          </a:xfrm>
          <a:prstGeom prst="straightConnector1">
            <a:avLst/>
          </a:prstGeom>
          <a:ln w="44450">
            <a:solidFill>
              <a:schemeClr val="tx1">
                <a:alpha val="6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직선 화살표 연결선 74"/>
          <p:cNvCxnSpPr/>
          <p:nvPr/>
        </p:nvCxnSpPr>
        <p:spPr>
          <a:xfrm>
            <a:off x="9323345" y="1988841"/>
            <a:ext cx="1" cy="4459865"/>
          </a:xfrm>
          <a:prstGeom prst="straightConnector1">
            <a:avLst/>
          </a:prstGeom>
          <a:ln w="44450">
            <a:solidFill>
              <a:schemeClr val="tx1">
                <a:alpha val="6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타원 76"/>
          <p:cNvSpPr/>
          <p:nvPr/>
        </p:nvSpPr>
        <p:spPr>
          <a:xfrm>
            <a:off x="8208235" y="5085184"/>
            <a:ext cx="576064" cy="43204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smtClean="0"/>
              <a:t>경남</a:t>
            </a:r>
            <a:endParaRPr lang="ko-KR" altLang="en-US" sz="1100" b="1" dirty="0"/>
          </a:p>
        </p:txBody>
      </p:sp>
      <p:sp>
        <p:nvSpPr>
          <p:cNvPr id="84" name="타원 83"/>
          <p:cNvSpPr/>
          <p:nvPr/>
        </p:nvSpPr>
        <p:spPr>
          <a:xfrm>
            <a:off x="5807968" y="5229200"/>
            <a:ext cx="576064" cy="4320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</a:rPr>
              <a:t>대구경북</a:t>
            </a:r>
            <a:endParaRPr lang="ko-KR" altLang="en-US" sz="1100" b="1" dirty="0">
              <a:solidFill>
                <a:schemeClr val="tx1"/>
              </a:solidFill>
            </a:endParaRPr>
          </a:p>
        </p:txBody>
      </p:sp>
      <p:sp>
        <p:nvSpPr>
          <p:cNvPr id="92" name="타원 91"/>
          <p:cNvSpPr/>
          <p:nvPr/>
        </p:nvSpPr>
        <p:spPr>
          <a:xfrm>
            <a:off x="7248128" y="2420888"/>
            <a:ext cx="576064" cy="432048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smtClean="0"/>
              <a:t>충북</a:t>
            </a:r>
            <a:endParaRPr lang="ko-KR" altLang="en-US" sz="1100" b="1" dirty="0"/>
          </a:p>
        </p:txBody>
      </p:sp>
      <p:sp>
        <p:nvSpPr>
          <p:cNvPr id="97" name="타원 96"/>
          <p:cNvSpPr/>
          <p:nvPr/>
        </p:nvSpPr>
        <p:spPr>
          <a:xfrm>
            <a:off x="8208235" y="5661248"/>
            <a:ext cx="576064" cy="43204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전남</a:t>
            </a:r>
            <a:endParaRPr lang="ko-KR" altLang="en-US" sz="1100" b="1" dirty="0"/>
          </a:p>
        </p:txBody>
      </p:sp>
      <p:sp>
        <p:nvSpPr>
          <p:cNvPr id="101" name="타원 100"/>
          <p:cNvSpPr/>
          <p:nvPr/>
        </p:nvSpPr>
        <p:spPr>
          <a:xfrm>
            <a:off x="7248128" y="5085184"/>
            <a:ext cx="576064" cy="432048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강원</a:t>
            </a:r>
            <a:endParaRPr lang="ko-KR" altLang="en-US" sz="1100" b="1" dirty="0"/>
          </a:p>
        </p:txBody>
      </p:sp>
      <p:sp>
        <p:nvSpPr>
          <p:cNvPr id="48" name="직사각형 47"/>
          <p:cNvSpPr/>
          <p:nvPr/>
        </p:nvSpPr>
        <p:spPr>
          <a:xfrm>
            <a:off x="295032" y="5150635"/>
            <a:ext cx="1542904" cy="7764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kern="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국내에 전후방</a:t>
            </a:r>
            <a:endParaRPr lang="en-US" altLang="ko-KR" sz="1100" b="1" kern="0" dirty="0">
              <a:solidFill>
                <a:schemeClr val="bg2">
                  <a:lumMod val="25000"/>
                </a:schemeClr>
              </a:solidFill>
              <a:latin typeface="+mn-ea"/>
            </a:endParaRPr>
          </a:p>
          <a:p>
            <a:pPr algn="ctr"/>
            <a:r>
              <a:rPr lang="ko-KR" altLang="en-US" sz="1100" b="1" kern="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협력 </a:t>
            </a:r>
            <a:r>
              <a:rPr lang="ko-KR" altLang="en-US" sz="11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회사의</a:t>
            </a:r>
            <a:endParaRPr lang="en-US" altLang="ko-KR" sz="1100" b="1" kern="0" dirty="0" smtClean="0">
              <a:solidFill>
                <a:schemeClr val="bg2">
                  <a:lumMod val="25000"/>
                </a:schemeClr>
              </a:solidFill>
              <a:latin typeface="+mn-ea"/>
            </a:endParaRPr>
          </a:p>
          <a:p>
            <a:pPr algn="ctr"/>
            <a:r>
              <a:rPr lang="ko-KR" altLang="en-US" sz="11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존재</a:t>
            </a:r>
            <a:endParaRPr lang="ko-KR" altLang="en-US" sz="1100" b="1" kern="0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351799" y="4206176"/>
            <a:ext cx="1435339" cy="9444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ko-KR" altLang="en-US" sz="1100" b="1" kern="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파트너십 형성 </a:t>
            </a:r>
            <a:r>
              <a:rPr lang="ko-KR" altLang="en-US" sz="11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가능한</a:t>
            </a:r>
            <a:r>
              <a:rPr lang="en-US" altLang="ko-KR" sz="11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 </a:t>
            </a:r>
            <a:r>
              <a:rPr lang="ko-KR" altLang="en-US" sz="11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국내에 전후방</a:t>
            </a:r>
            <a:r>
              <a:rPr lang="en-US" altLang="ko-KR" sz="11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 </a:t>
            </a:r>
            <a:r>
              <a:rPr lang="ko-KR" altLang="en-US" sz="11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협력</a:t>
            </a:r>
            <a:endParaRPr lang="en-US" altLang="ko-KR" sz="1100" b="1" kern="0" dirty="0" smtClean="0">
              <a:solidFill>
                <a:schemeClr val="bg2">
                  <a:lumMod val="25000"/>
                </a:schemeClr>
              </a:solidFill>
              <a:latin typeface="+mn-ea"/>
            </a:endParaRPr>
          </a:p>
          <a:p>
            <a:pPr algn="ctr"/>
            <a:r>
              <a:rPr lang="ko-KR" altLang="en-US" sz="11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회사의 존재</a:t>
            </a:r>
            <a:endParaRPr lang="ko-KR" altLang="en-US" sz="1100" b="1" kern="0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328899" y="3332525"/>
            <a:ext cx="1488000" cy="8736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kern="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독자적 </a:t>
            </a:r>
            <a:r>
              <a:rPr lang="en-US" altLang="ko-KR" sz="1100" b="1" kern="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GVC</a:t>
            </a:r>
            <a:r>
              <a:rPr lang="ko-KR" altLang="en-US" sz="1100" b="1" kern="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를 형성하고 있는 국내 </a:t>
            </a:r>
            <a:r>
              <a:rPr lang="ko-KR" altLang="en-US" sz="11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기업의</a:t>
            </a:r>
            <a:endParaRPr lang="en-US" altLang="ko-KR" sz="1100" b="1" kern="0" dirty="0" smtClean="0">
              <a:solidFill>
                <a:schemeClr val="bg2">
                  <a:lumMod val="25000"/>
                </a:schemeClr>
              </a:solidFill>
              <a:latin typeface="+mn-ea"/>
            </a:endParaRPr>
          </a:p>
          <a:p>
            <a:pPr algn="ctr"/>
            <a:r>
              <a:rPr lang="ko-KR" altLang="en-US" sz="1100" b="1" kern="0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존재</a:t>
            </a:r>
            <a:endParaRPr lang="ko-KR" altLang="en-US" sz="1100" b="1" kern="0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-144693" y="2636913"/>
            <a:ext cx="245337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 latinLnBrk="0"/>
            <a:r>
              <a:rPr lang="ko-KR" altLang="en-US" sz="1100" b="1" kern="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고도의 </a:t>
            </a:r>
            <a:r>
              <a:rPr lang="en-US" altLang="ko-KR" sz="1100" b="1" kern="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GVC</a:t>
            </a:r>
            <a:r>
              <a:rPr lang="ko-KR" altLang="en-US" sz="1100" b="1" kern="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를</a:t>
            </a:r>
            <a:endParaRPr lang="en-US" altLang="ko-KR" sz="1100" b="1" kern="0" dirty="0">
              <a:solidFill>
                <a:schemeClr val="bg2">
                  <a:lumMod val="25000"/>
                </a:schemeClr>
              </a:solidFill>
              <a:latin typeface="+mn-ea"/>
            </a:endParaRPr>
          </a:p>
          <a:p>
            <a:pPr algn="ctr" fontAlgn="base" latinLnBrk="0"/>
            <a:r>
              <a:rPr lang="ko-KR" altLang="en-US" sz="1100" b="1" kern="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형성하고 있는</a:t>
            </a:r>
            <a:endParaRPr lang="en-US" altLang="ko-KR" sz="1100" b="1" kern="0" dirty="0">
              <a:solidFill>
                <a:schemeClr val="bg2">
                  <a:lumMod val="25000"/>
                </a:schemeClr>
              </a:solidFill>
              <a:latin typeface="+mn-ea"/>
            </a:endParaRPr>
          </a:p>
          <a:p>
            <a:pPr algn="ctr" fontAlgn="base" latinLnBrk="0"/>
            <a:r>
              <a:rPr lang="ko-KR" altLang="en-US" sz="1100" b="1" kern="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국내 </a:t>
            </a:r>
            <a:r>
              <a:rPr lang="en-US" altLang="ko-KR" sz="1100" b="1" kern="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TNC</a:t>
            </a:r>
            <a:r>
              <a:rPr lang="ko-KR" altLang="en-US" sz="1100" b="1" kern="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의 존재</a:t>
            </a:r>
          </a:p>
          <a:p>
            <a:pPr algn="ctr"/>
            <a:endParaRPr lang="ko-KR" altLang="en-US" sz="1100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  <p:sp>
        <p:nvSpPr>
          <p:cNvPr id="53" name="타원 52"/>
          <p:cNvSpPr/>
          <p:nvPr/>
        </p:nvSpPr>
        <p:spPr>
          <a:xfrm>
            <a:off x="10416480" y="4293096"/>
            <a:ext cx="576064" cy="432048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서울</a:t>
            </a:r>
            <a:endParaRPr lang="ko-KR" altLang="en-US" sz="1100" b="1" dirty="0"/>
          </a:p>
        </p:txBody>
      </p:sp>
      <p:sp>
        <p:nvSpPr>
          <p:cNvPr id="55" name="타원 54"/>
          <p:cNvSpPr/>
          <p:nvPr/>
        </p:nvSpPr>
        <p:spPr>
          <a:xfrm>
            <a:off x="8784299" y="3356992"/>
            <a:ext cx="576064" cy="432048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서울</a:t>
            </a:r>
            <a:endParaRPr lang="ko-KR" altLang="en-US" sz="1100" b="1" dirty="0"/>
          </a:p>
        </p:txBody>
      </p:sp>
      <p:sp>
        <p:nvSpPr>
          <p:cNvPr id="59" name="타원 58"/>
          <p:cNvSpPr/>
          <p:nvPr/>
        </p:nvSpPr>
        <p:spPr>
          <a:xfrm>
            <a:off x="10416480" y="2492896"/>
            <a:ext cx="576064" cy="432048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서울</a:t>
            </a:r>
            <a:endParaRPr lang="ko-KR" altLang="en-US" sz="1100" b="1" dirty="0"/>
          </a:p>
        </p:txBody>
      </p:sp>
      <p:sp>
        <p:nvSpPr>
          <p:cNvPr id="61" name="타원 60"/>
          <p:cNvSpPr/>
          <p:nvPr/>
        </p:nvSpPr>
        <p:spPr>
          <a:xfrm>
            <a:off x="8496267" y="4581128"/>
            <a:ext cx="576064" cy="432048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부산</a:t>
            </a:r>
            <a:endParaRPr lang="ko-KR" altLang="en-US" sz="1100" b="1" dirty="0"/>
          </a:p>
        </p:txBody>
      </p:sp>
      <p:sp>
        <p:nvSpPr>
          <p:cNvPr id="67" name="타원 66"/>
          <p:cNvSpPr/>
          <p:nvPr/>
        </p:nvSpPr>
        <p:spPr>
          <a:xfrm>
            <a:off x="7632171" y="3356992"/>
            <a:ext cx="576064" cy="432048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부산</a:t>
            </a:r>
            <a:endParaRPr lang="ko-KR" altLang="en-US" sz="1100" b="1" dirty="0"/>
          </a:p>
        </p:txBody>
      </p:sp>
      <p:sp>
        <p:nvSpPr>
          <p:cNvPr id="69" name="타원 68"/>
          <p:cNvSpPr/>
          <p:nvPr/>
        </p:nvSpPr>
        <p:spPr>
          <a:xfrm>
            <a:off x="6288021" y="2420888"/>
            <a:ext cx="576064" cy="432048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부산</a:t>
            </a:r>
            <a:endParaRPr lang="ko-KR" altLang="en-US" sz="1100" b="1" dirty="0"/>
          </a:p>
        </p:txBody>
      </p:sp>
      <p:sp>
        <p:nvSpPr>
          <p:cNvPr id="70" name="타원 69"/>
          <p:cNvSpPr/>
          <p:nvPr/>
        </p:nvSpPr>
        <p:spPr>
          <a:xfrm>
            <a:off x="8208235" y="4221088"/>
            <a:ext cx="576064" cy="43204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smtClean="0"/>
              <a:t>경남</a:t>
            </a:r>
            <a:endParaRPr lang="ko-KR" altLang="en-US" sz="1100" b="1" dirty="0"/>
          </a:p>
        </p:txBody>
      </p:sp>
      <p:sp>
        <p:nvSpPr>
          <p:cNvPr id="72" name="타원 71"/>
          <p:cNvSpPr/>
          <p:nvPr/>
        </p:nvSpPr>
        <p:spPr>
          <a:xfrm>
            <a:off x="9360363" y="3356992"/>
            <a:ext cx="576064" cy="43204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smtClean="0"/>
              <a:t>경남</a:t>
            </a:r>
            <a:endParaRPr lang="ko-KR" altLang="en-US" sz="1100" b="1" dirty="0"/>
          </a:p>
        </p:txBody>
      </p:sp>
      <p:sp>
        <p:nvSpPr>
          <p:cNvPr id="76" name="타원 75"/>
          <p:cNvSpPr/>
          <p:nvPr/>
        </p:nvSpPr>
        <p:spPr>
          <a:xfrm>
            <a:off x="9360363" y="2420888"/>
            <a:ext cx="576064" cy="43204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smtClean="0"/>
              <a:t>경남</a:t>
            </a:r>
            <a:endParaRPr lang="ko-KR" altLang="en-US" sz="1100" b="1" dirty="0"/>
          </a:p>
        </p:txBody>
      </p:sp>
      <p:sp>
        <p:nvSpPr>
          <p:cNvPr id="80" name="타원 79"/>
          <p:cNvSpPr/>
          <p:nvPr/>
        </p:nvSpPr>
        <p:spPr>
          <a:xfrm>
            <a:off x="5807968" y="4293096"/>
            <a:ext cx="576064" cy="4320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</a:rPr>
              <a:t>대구경북</a:t>
            </a:r>
            <a:endParaRPr lang="ko-KR" altLang="en-US" sz="1100" b="1" dirty="0">
              <a:solidFill>
                <a:schemeClr val="tx1"/>
              </a:solidFill>
            </a:endParaRPr>
          </a:p>
        </p:txBody>
      </p:sp>
      <p:sp>
        <p:nvSpPr>
          <p:cNvPr id="82" name="타원 81"/>
          <p:cNvSpPr/>
          <p:nvPr/>
        </p:nvSpPr>
        <p:spPr>
          <a:xfrm>
            <a:off x="5807968" y="3356992"/>
            <a:ext cx="576064" cy="4320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</a:rPr>
              <a:t>대구경북</a:t>
            </a:r>
            <a:endParaRPr lang="ko-KR" altLang="en-US" sz="1100" b="1" dirty="0">
              <a:solidFill>
                <a:schemeClr val="tx1"/>
              </a:solidFill>
            </a:endParaRPr>
          </a:p>
        </p:txBody>
      </p:sp>
      <p:sp>
        <p:nvSpPr>
          <p:cNvPr id="85" name="타원 84"/>
          <p:cNvSpPr/>
          <p:nvPr/>
        </p:nvSpPr>
        <p:spPr>
          <a:xfrm>
            <a:off x="3983765" y="2420888"/>
            <a:ext cx="576064" cy="4320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</a:rPr>
              <a:t>대구경북</a:t>
            </a:r>
            <a:endParaRPr lang="ko-KR" altLang="en-US" sz="1100" b="1" dirty="0">
              <a:solidFill>
                <a:schemeClr val="tx1"/>
              </a:solidFill>
            </a:endParaRPr>
          </a:p>
        </p:txBody>
      </p:sp>
      <p:sp>
        <p:nvSpPr>
          <p:cNvPr id="86" name="타원 85"/>
          <p:cNvSpPr/>
          <p:nvPr/>
        </p:nvSpPr>
        <p:spPr>
          <a:xfrm>
            <a:off x="8784299" y="5229200"/>
            <a:ext cx="576064" cy="432048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충남</a:t>
            </a:r>
            <a:endParaRPr lang="ko-KR" altLang="en-US" sz="1100" b="1" dirty="0"/>
          </a:p>
        </p:txBody>
      </p:sp>
      <p:sp>
        <p:nvSpPr>
          <p:cNvPr id="91" name="타원 90"/>
          <p:cNvSpPr/>
          <p:nvPr/>
        </p:nvSpPr>
        <p:spPr>
          <a:xfrm>
            <a:off x="8784299" y="4221088"/>
            <a:ext cx="576064" cy="432048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충남</a:t>
            </a:r>
            <a:endParaRPr lang="ko-KR" altLang="en-US" sz="1100" b="1" dirty="0"/>
          </a:p>
        </p:txBody>
      </p:sp>
      <p:sp>
        <p:nvSpPr>
          <p:cNvPr id="93" name="타원 92"/>
          <p:cNvSpPr/>
          <p:nvPr/>
        </p:nvSpPr>
        <p:spPr>
          <a:xfrm>
            <a:off x="8208235" y="3356992"/>
            <a:ext cx="576064" cy="432048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충남</a:t>
            </a:r>
            <a:endParaRPr lang="ko-KR" altLang="en-US" sz="1100" b="1" dirty="0"/>
          </a:p>
        </p:txBody>
      </p:sp>
      <p:sp>
        <p:nvSpPr>
          <p:cNvPr id="94" name="타원 93"/>
          <p:cNvSpPr/>
          <p:nvPr/>
        </p:nvSpPr>
        <p:spPr>
          <a:xfrm>
            <a:off x="5423925" y="2420888"/>
            <a:ext cx="576064" cy="432048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충남</a:t>
            </a:r>
            <a:endParaRPr lang="ko-KR" altLang="en-US" sz="1100" b="1" dirty="0"/>
          </a:p>
        </p:txBody>
      </p:sp>
      <p:sp>
        <p:nvSpPr>
          <p:cNvPr id="103" name="타원 102"/>
          <p:cNvSpPr/>
          <p:nvPr/>
        </p:nvSpPr>
        <p:spPr>
          <a:xfrm>
            <a:off x="7248128" y="3789040"/>
            <a:ext cx="576064" cy="432048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smtClean="0"/>
              <a:t>충북</a:t>
            </a:r>
            <a:endParaRPr lang="ko-KR" altLang="en-US" sz="1100" b="1" dirty="0"/>
          </a:p>
        </p:txBody>
      </p:sp>
      <p:sp>
        <p:nvSpPr>
          <p:cNvPr id="104" name="타원 103"/>
          <p:cNvSpPr/>
          <p:nvPr/>
        </p:nvSpPr>
        <p:spPr>
          <a:xfrm>
            <a:off x="7248128" y="4653136"/>
            <a:ext cx="576064" cy="432048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smtClean="0"/>
              <a:t>충북</a:t>
            </a:r>
            <a:endParaRPr lang="ko-KR" altLang="en-US" sz="1100" b="1" dirty="0"/>
          </a:p>
        </p:txBody>
      </p:sp>
      <p:sp>
        <p:nvSpPr>
          <p:cNvPr id="105" name="타원 104"/>
          <p:cNvSpPr/>
          <p:nvPr/>
        </p:nvSpPr>
        <p:spPr>
          <a:xfrm>
            <a:off x="7248128" y="5517232"/>
            <a:ext cx="576064" cy="432048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smtClean="0"/>
              <a:t>충북</a:t>
            </a:r>
            <a:endParaRPr lang="ko-KR" altLang="en-US" sz="1100" b="1" dirty="0"/>
          </a:p>
        </p:txBody>
      </p:sp>
      <p:sp>
        <p:nvSpPr>
          <p:cNvPr id="106" name="타원 105"/>
          <p:cNvSpPr/>
          <p:nvPr/>
        </p:nvSpPr>
        <p:spPr>
          <a:xfrm>
            <a:off x="4079776" y="4581128"/>
            <a:ext cx="576064" cy="43204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전남</a:t>
            </a:r>
            <a:endParaRPr lang="ko-KR" altLang="en-US" sz="1100" b="1" dirty="0"/>
          </a:p>
        </p:txBody>
      </p:sp>
      <p:sp>
        <p:nvSpPr>
          <p:cNvPr id="107" name="타원 106"/>
          <p:cNvSpPr/>
          <p:nvPr/>
        </p:nvSpPr>
        <p:spPr>
          <a:xfrm>
            <a:off x="3983765" y="3573016"/>
            <a:ext cx="576064" cy="43204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전남</a:t>
            </a:r>
            <a:endParaRPr lang="ko-KR" altLang="en-US" sz="1100" b="1" dirty="0"/>
          </a:p>
        </p:txBody>
      </p:sp>
      <p:sp>
        <p:nvSpPr>
          <p:cNvPr id="108" name="타원 107"/>
          <p:cNvSpPr/>
          <p:nvPr/>
        </p:nvSpPr>
        <p:spPr>
          <a:xfrm>
            <a:off x="6672064" y="2780928"/>
            <a:ext cx="576064" cy="43204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전남</a:t>
            </a:r>
            <a:endParaRPr lang="ko-KR" altLang="en-US" sz="1100" b="1" dirty="0"/>
          </a:p>
        </p:txBody>
      </p:sp>
      <p:sp>
        <p:nvSpPr>
          <p:cNvPr id="64" name="타원 63"/>
          <p:cNvSpPr/>
          <p:nvPr/>
        </p:nvSpPr>
        <p:spPr>
          <a:xfrm>
            <a:off x="7824192" y="5373216"/>
            <a:ext cx="576064" cy="432048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부산</a:t>
            </a:r>
            <a:endParaRPr lang="ko-KR" altLang="en-US" sz="1100" b="1" dirty="0"/>
          </a:p>
        </p:txBody>
      </p:sp>
      <p:sp>
        <p:nvSpPr>
          <p:cNvPr id="109" name="타원 108"/>
          <p:cNvSpPr/>
          <p:nvPr/>
        </p:nvSpPr>
        <p:spPr>
          <a:xfrm>
            <a:off x="7248128" y="4221088"/>
            <a:ext cx="576064" cy="432048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강원</a:t>
            </a:r>
            <a:endParaRPr lang="ko-KR" altLang="en-US" sz="1100" b="1" dirty="0"/>
          </a:p>
        </p:txBody>
      </p:sp>
      <p:sp>
        <p:nvSpPr>
          <p:cNvPr id="110" name="타원 109"/>
          <p:cNvSpPr/>
          <p:nvPr/>
        </p:nvSpPr>
        <p:spPr>
          <a:xfrm>
            <a:off x="7248128" y="3356992"/>
            <a:ext cx="576064" cy="432048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강원</a:t>
            </a:r>
            <a:endParaRPr lang="ko-KR" altLang="en-US" sz="1100" b="1" dirty="0"/>
          </a:p>
        </p:txBody>
      </p:sp>
      <p:sp>
        <p:nvSpPr>
          <p:cNvPr id="111" name="타원 110"/>
          <p:cNvSpPr/>
          <p:nvPr/>
        </p:nvSpPr>
        <p:spPr>
          <a:xfrm>
            <a:off x="7248128" y="2852936"/>
            <a:ext cx="576064" cy="432048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100" b="1" dirty="0" smtClean="0"/>
              <a:t>강원</a:t>
            </a:r>
            <a:endParaRPr lang="ko-KR" altLang="en-US" sz="1100" b="1" dirty="0"/>
          </a:p>
        </p:txBody>
      </p:sp>
      <p:sp>
        <p:nvSpPr>
          <p:cNvPr id="57" name="직사각형 56"/>
          <p:cNvSpPr/>
          <p:nvPr/>
        </p:nvSpPr>
        <p:spPr>
          <a:xfrm>
            <a:off x="181859" y="1018773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294295" y="1018773"/>
            <a:ext cx="1279556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500" b="1" dirty="0" smtClean="0"/>
              <a:t>5-3. GVC </a:t>
            </a:r>
            <a:r>
              <a:rPr lang="ko-KR" altLang="en-US" sz="2500" b="1" dirty="0" smtClean="0"/>
              <a:t>발전단계 모형에 따른 지역별 입지 경쟁력</a:t>
            </a:r>
            <a:r>
              <a:rPr lang="en-US" altLang="ko-KR" sz="2500" b="1" dirty="0" smtClean="0"/>
              <a:t>(</a:t>
            </a:r>
            <a:r>
              <a:rPr lang="ko-KR" altLang="en-US" sz="2500" b="1" dirty="0" smtClean="0"/>
              <a:t>연관기업 경쟁력 수준</a:t>
            </a:r>
            <a:r>
              <a:rPr lang="en-US" altLang="ko-KR" sz="2500" b="1" dirty="0" smtClean="0"/>
              <a:t>)</a:t>
            </a:r>
            <a:endParaRPr lang="ko-KR" altLang="en-US" sz="2500" dirty="0"/>
          </a:p>
        </p:txBody>
      </p:sp>
      <p:sp>
        <p:nvSpPr>
          <p:cNvPr id="66" name="직사각형 65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TextBox 67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05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422700" y="184690"/>
            <a:ext cx="15953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종합결과</a:t>
            </a:r>
            <a:endParaRPr lang="ko-KR" altLang="en-US" sz="2800" b="1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776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6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36" y="-1300138"/>
            <a:ext cx="12184264" cy="8139088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435429" y="3657599"/>
            <a:ext cx="11321143" cy="2772229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435429" y="370114"/>
            <a:ext cx="3039836" cy="3039836"/>
          </a:xfrm>
          <a:prstGeom prst="rect">
            <a:avLst/>
          </a:prstGeom>
          <a:solidFill>
            <a:srgbClr val="74C7C9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366616" y="1433333"/>
            <a:ext cx="2479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b="1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Ⅲ</a:t>
            </a:r>
            <a:endParaRPr lang="ko-KR" altLang="en-US" sz="8000" b="1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08791" y="4428050"/>
            <a:ext cx="4104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02 </a:t>
            </a:r>
            <a:r>
              <a:rPr lang="ko-KR" altLang="en-US" sz="20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지역대학</a:t>
            </a:r>
            <a:r>
              <a:rPr lang="en-US" altLang="ko-KR" sz="2000" b="1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-</a:t>
            </a:r>
            <a:r>
              <a:rPr lang="ko-KR" altLang="en-US" sz="2000" b="1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산업 간 협력강화 필요</a:t>
            </a:r>
            <a:endParaRPr lang="ko-KR" alt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7386388" y="4428050"/>
            <a:ext cx="437018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n>
                  <a:solidFill>
                    <a:schemeClr val="bg2">
                      <a:lumMod val="10000"/>
                      <a:alpha val="15000"/>
                    </a:schemeClr>
                  </a:solidFill>
                </a:ln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03 </a:t>
            </a:r>
            <a:r>
              <a:rPr lang="ko-KR" altLang="en-US" sz="20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남부권 </a:t>
            </a:r>
            <a:r>
              <a:rPr lang="ko-KR" altLang="en-US" sz="2000" b="1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국제 </a:t>
            </a:r>
            <a:r>
              <a:rPr lang="ko-KR" altLang="en-US" sz="20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항공인프라확대 </a:t>
            </a:r>
            <a:r>
              <a:rPr lang="ko-KR" altLang="en-US" sz="2000" b="1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필요</a:t>
            </a:r>
            <a:endParaRPr lang="ko-KR" altLang="en-US" sz="2000" dirty="0"/>
          </a:p>
          <a:p>
            <a:endParaRPr lang="ko-KR" altLang="en-US" dirty="0">
              <a:ln>
                <a:solidFill>
                  <a:schemeClr val="bg2">
                    <a:lumMod val="10000"/>
                    <a:alpha val="15000"/>
                  </a:schemeClr>
                </a:solidFill>
              </a:ln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435429" y="370114"/>
            <a:ext cx="1135869" cy="113586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/>
          <p:nvPr/>
        </p:nvSpPr>
        <p:spPr>
          <a:xfrm>
            <a:off x="3349491" y="1702637"/>
            <a:ext cx="8332939" cy="7848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4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GVC</a:t>
            </a:r>
            <a:r>
              <a:rPr lang="ko-KR" altLang="en-US" sz="4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기반 지역발전 전략</a:t>
            </a:r>
            <a:endParaRPr lang="ko-KR" altLang="en-US" sz="45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5298" y="4428050"/>
            <a:ext cx="2085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n>
                  <a:solidFill>
                    <a:schemeClr val="bg2">
                      <a:lumMod val="10000"/>
                      <a:alpha val="15000"/>
                    </a:schemeClr>
                  </a:solidFill>
                </a:ln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01 </a:t>
            </a:r>
            <a:r>
              <a:rPr lang="ko-KR" altLang="en-US" sz="2000" dirty="0" smtClean="0">
                <a:ln>
                  <a:solidFill>
                    <a:schemeClr val="bg2">
                      <a:lumMod val="10000"/>
                      <a:alpha val="15000"/>
                    </a:schemeClr>
                  </a:solidFill>
                </a:ln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정책방향제시</a:t>
            </a:r>
            <a:endParaRPr lang="ko-KR" altLang="en-US" sz="2000" dirty="0">
              <a:ln>
                <a:solidFill>
                  <a:schemeClr val="bg2">
                    <a:lumMod val="10000"/>
                    <a:alpha val="15000"/>
                  </a:schemeClr>
                </a:solidFill>
              </a:ln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08211" y="5310030"/>
            <a:ext cx="40703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04 </a:t>
            </a:r>
            <a:r>
              <a:rPr lang="ko-KR" altLang="en-US" sz="20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한</a:t>
            </a:r>
            <a:r>
              <a:rPr lang="en-US" altLang="ko-KR" sz="2000" dirty="0" smtClean="0"/>
              <a:t> ·</a:t>
            </a:r>
            <a:r>
              <a:rPr lang="ko-KR" altLang="en-US" sz="20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중 </a:t>
            </a:r>
            <a:r>
              <a:rPr lang="en-US" altLang="ko-KR" sz="20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FTA</a:t>
            </a:r>
            <a:r>
              <a:rPr lang="ko-KR" altLang="en-US" sz="20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기반 </a:t>
            </a:r>
            <a:r>
              <a:rPr lang="ko-KR" altLang="en-US" sz="2000" b="1" dirty="0" err="1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수출형</a:t>
            </a:r>
            <a:r>
              <a:rPr lang="ko-KR" altLang="en-US" sz="20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 투자유치</a:t>
            </a:r>
            <a:endParaRPr lang="ko-KR" alt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6303567" y="5310030"/>
            <a:ext cx="3482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05 </a:t>
            </a:r>
            <a:r>
              <a:rPr lang="ko-KR" altLang="en-US" sz="20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지역별 </a:t>
            </a:r>
            <a:r>
              <a:rPr lang="ko-KR" altLang="en-US" sz="2000" b="1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외투 확대전략 필요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84019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71978820"/>
              </p:ext>
            </p:extLst>
          </p:nvPr>
        </p:nvGraphicFramePr>
        <p:xfrm>
          <a:off x="593698" y="2086161"/>
          <a:ext cx="10060966" cy="4596717"/>
        </p:xfrm>
        <a:graphic>
          <a:graphicData uri="http://schemas.openxmlformats.org/drawingml/2006/table">
            <a:tbl>
              <a:tblPr/>
              <a:tblGrid>
                <a:gridCol w="37149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3459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0003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핵심 요소들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7B0B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주요 정책 활동들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7B0B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8237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발전 전략에 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GVC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반영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⦁ 산업발전정책에 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GVC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패러다임 반영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⦁ 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GVC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발전에 따른 정책 목표 설정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8893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GVC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참여 기반 조성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⦁ 무역과 투자에 도움이 되는 환경의 창출과 유지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⦁ 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GVC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참여를 위한 기반 조건 형성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82375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국내 생산역량 확대</a:t>
                      </a:r>
                      <a:endParaRPr lang="ko-KR" altLang="en-US" sz="1050" kern="0" spc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⦁ 기업 발전과 국내 기업의 교섭능력 강화 지원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⦁ 노동력의 기술력 강화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03887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강력한 환경적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사회적 틀과 관리 틀을 제공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⦁ 규제와 공적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사적인 기준을 통해 </a:t>
                      </a: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GVC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참여에 의한 위험을 최소화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⦁ 국내 기업이 국제기준을 따르는 것에 대한 지원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44054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무역정책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투자정책과 </a:t>
                      </a: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관련기관의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활동 확대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⦁ 무역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투자정책의 동일 관점에서의 추진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⦁ 무역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,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투자의 촉진과 용이성을 보강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⦁ “국제지역별 산업 발전 </a:t>
                      </a: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컴팩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HY견고딕" panose="02030600000101010101" pitchFamily="18" charset="-127"/>
                          <a:ea typeface="HY견고딕" panose="02030600000101010101" pitchFamily="18" charset="-127"/>
                        </a:rPr>
                        <a:t>”을 창조</a:t>
                      </a: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HY견고딕" panose="02030600000101010101" pitchFamily="18" charset="-127"/>
                        <a:ea typeface="HY견고딕" panose="02030600000101010101" pitchFamily="18" charset="-127"/>
                      </a:endParaRPr>
                    </a:p>
                  </a:txBody>
                  <a:tcPr marL="86360" marR="8636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3756303" y="1589866"/>
            <a:ext cx="4551566" cy="486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 latinLnBrk="0">
              <a:lnSpc>
                <a:spcPct val="160000"/>
              </a:lnSpc>
            </a:pPr>
            <a:r>
              <a:rPr lang="en-US" altLang="ko-KR" sz="1600" b="1" kern="0" spc="-40" dirty="0">
                <a:solidFill>
                  <a:srgbClr val="000000"/>
                </a:solidFill>
                <a:latin typeface="휴먼명조" panose="02010504000101010101" pitchFamily="2" charset="-127"/>
              </a:rPr>
              <a:t>&lt; </a:t>
            </a:r>
            <a:r>
              <a:rPr lang="ko-KR" altLang="en-US" sz="1600" b="1" kern="0" spc="-40" dirty="0">
                <a:solidFill>
                  <a:srgbClr val="000000"/>
                </a:solidFill>
                <a:ea typeface="휴먼명조" panose="02010504000101010101" pitchFamily="2" charset="-127"/>
              </a:rPr>
              <a:t>글로벌 </a:t>
            </a:r>
            <a:r>
              <a:rPr lang="ko-KR" altLang="en-US" sz="1600" b="1" kern="0" spc="-40" dirty="0" err="1">
                <a:solidFill>
                  <a:srgbClr val="000000"/>
                </a:solidFill>
                <a:ea typeface="휴먼명조" panose="02010504000101010101" pitchFamily="2" charset="-127"/>
              </a:rPr>
              <a:t>벨류체인</a:t>
            </a:r>
            <a:r>
              <a:rPr lang="ko-KR" altLang="en-US" sz="1600" b="1" kern="0" spc="-40" dirty="0">
                <a:solidFill>
                  <a:srgbClr val="000000"/>
                </a:solidFill>
                <a:ea typeface="휴먼명조" panose="02010504000101010101" pitchFamily="2" charset="-127"/>
              </a:rPr>
              <a:t> 관점의 정책 도출 </a:t>
            </a:r>
            <a:r>
              <a:rPr lang="ko-KR" altLang="en-US" sz="1600" b="1" kern="0" spc="-40" dirty="0" smtClean="0">
                <a:solidFill>
                  <a:srgbClr val="000000"/>
                </a:solidFill>
                <a:ea typeface="휴먼명조" panose="02010504000101010101" pitchFamily="2" charset="-127"/>
              </a:rPr>
              <a:t> 기본방향  </a:t>
            </a:r>
            <a:r>
              <a:rPr lang="en-US" altLang="ko-KR" sz="1600" b="1" kern="0" spc="-40" dirty="0" smtClean="0">
                <a:solidFill>
                  <a:srgbClr val="000000"/>
                </a:solidFill>
                <a:latin typeface="휴먼명조" panose="02010504000101010101" pitchFamily="2" charset="-127"/>
              </a:rPr>
              <a:t>&gt;</a:t>
            </a:r>
            <a:endParaRPr lang="ko-KR" altLang="en-US" sz="1000" kern="0" spc="0" dirty="0">
              <a:solidFill>
                <a:srgbClr val="000000"/>
              </a:solidFill>
              <a:effectLst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718185" y="6447467"/>
            <a:ext cx="2084983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</a:pPr>
            <a:r>
              <a:rPr lang="ko-KR" altLang="en-US" sz="1200" kern="0" spc="-40" dirty="0">
                <a:solidFill>
                  <a:srgbClr val="000000"/>
                </a:solidFill>
                <a:ea typeface="휴먼명조" panose="02010504000101010101" pitchFamily="2" charset="-127"/>
              </a:rPr>
              <a:t>자료 </a:t>
            </a:r>
            <a:r>
              <a:rPr lang="en-US" altLang="ko-KR" sz="1200" kern="0" spc="-40" dirty="0" smtClean="0">
                <a:solidFill>
                  <a:srgbClr val="000000"/>
                </a:solidFill>
                <a:latin typeface="휴먼명조" panose="02010504000101010101" pitchFamily="2" charset="-127"/>
              </a:rPr>
              <a:t>: </a:t>
            </a:r>
            <a:r>
              <a:rPr lang="en-US" altLang="ko-KR" sz="1200" kern="0" spc="-40" dirty="0" err="1" smtClean="0">
                <a:solidFill>
                  <a:srgbClr val="000000"/>
                </a:solidFill>
                <a:latin typeface="휴먼명조" panose="02010504000101010101" pitchFamily="2" charset="-127"/>
              </a:rPr>
              <a:t>Unctad</a:t>
            </a:r>
            <a:r>
              <a:rPr lang="en-US" altLang="ko-KR" sz="1200" kern="0" spc="-40" dirty="0" smtClean="0">
                <a:solidFill>
                  <a:srgbClr val="000000"/>
                </a:solidFill>
                <a:latin typeface="휴먼명조" panose="02010504000101010101" pitchFamily="2" charset="-127"/>
              </a:rPr>
              <a:t> (2013</a:t>
            </a:r>
            <a:r>
              <a:rPr lang="en-US" altLang="ko-KR" sz="1200" kern="0" spc="-40" dirty="0">
                <a:solidFill>
                  <a:srgbClr val="000000"/>
                </a:solidFill>
                <a:latin typeface="휴먼명조" panose="02010504000101010101" pitchFamily="2" charset="-127"/>
              </a:rPr>
              <a:t>)</a:t>
            </a:r>
            <a:endParaRPr lang="en-US" altLang="ko-KR" sz="900" kern="0" spc="0" dirty="0">
              <a:solidFill>
                <a:srgbClr val="000000"/>
              </a:solidFill>
              <a:effectLst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35360" y="1124744"/>
            <a:ext cx="118566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1-1. FDI</a:t>
            </a:r>
            <a:r>
              <a:rPr lang="ko-KR" altLang="en-US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입지경쟁력 향상을 위한 기본방향 </a:t>
            </a:r>
            <a:r>
              <a:rPr lang="en-US" altLang="ko-KR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: GVC </a:t>
            </a:r>
            <a:r>
              <a:rPr lang="ko-KR" altLang="en-US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확산의</a:t>
            </a:r>
            <a:r>
              <a:rPr lang="en-US" altLang="ko-KR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통한 클러스터 발전</a:t>
            </a:r>
            <a:endParaRPr lang="ko-KR" altLang="en-US" sz="2000" b="1" dirty="0">
              <a:solidFill>
                <a:schemeClr val="bg1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2290A-DFB2-4183-B7FB-A9E9D6D70C7C}" type="slidenum">
              <a:rPr lang="ko-KR" altLang="en-US" smtClean="0"/>
              <a:pPr/>
              <a:t>47</a:t>
            </a:fld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01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22700" y="184690"/>
            <a:ext cx="2300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정책방향제시</a:t>
            </a:r>
            <a:endParaRPr lang="ko-KR" altLang="en-US" sz="2800" b="1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79633" y="1011078"/>
            <a:ext cx="127955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600" b="1" dirty="0" smtClean="0"/>
              <a:t>1-1</a:t>
            </a:r>
            <a:r>
              <a:rPr lang="en-US" altLang="ko-KR" sz="2600" b="1" dirty="0"/>
              <a:t>. FDI</a:t>
            </a:r>
            <a:r>
              <a:rPr lang="ko-KR" altLang="en-US" sz="2600" b="1" dirty="0"/>
              <a:t>입지경쟁력 향상을 위한 기본방향 </a:t>
            </a:r>
            <a:r>
              <a:rPr lang="en-US" altLang="ko-KR" sz="2600" b="1" dirty="0"/>
              <a:t>: GVC </a:t>
            </a:r>
            <a:r>
              <a:rPr lang="ko-KR" altLang="en-US" sz="2600" b="1" dirty="0"/>
              <a:t>확산의 통한 클러스터 발전 </a:t>
            </a:r>
            <a:endParaRPr lang="ko-KR" altLang="en-US" sz="2600" dirty="0"/>
          </a:p>
        </p:txBody>
      </p:sp>
    </p:spTree>
    <p:extLst>
      <p:ext uri="{BB962C8B-B14F-4D97-AF65-F5344CB8AC3E}">
        <p14:creationId xmlns:p14="http://schemas.microsoft.com/office/powerpoint/2010/main" xmlns="" val="32409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01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2300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정책방향제시</a:t>
            </a:r>
            <a:endParaRPr lang="ko-KR" altLang="en-US" sz="2800" b="1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9633" y="1011078"/>
            <a:ext cx="12795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/>
              <a:t>1-2</a:t>
            </a:r>
            <a:r>
              <a:rPr lang="en-US" altLang="ko-KR" sz="2800" b="1" dirty="0"/>
              <a:t>. </a:t>
            </a:r>
            <a:r>
              <a:rPr lang="ko-KR" altLang="en-US" sz="2800" b="1" dirty="0"/>
              <a:t>수도권</a:t>
            </a:r>
            <a:r>
              <a:rPr lang="en-US" altLang="ko-KR" sz="2800" b="1" dirty="0"/>
              <a:t>/</a:t>
            </a:r>
            <a:r>
              <a:rPr lang="ko-KR" altLang="en-US" sz="2800" b="1" dirty="0" err="1"/>
              <a:t>비수도권</a:t>
            </a:r>
            <a:r>
              <a:rPr lang="ko-KR" altLang="en-US" sz="2800" b="1" dirty="0"/>
              <a:t> 동시 투자유치 활성화 방향 </a:t>
            </a:r>
            <a:endParaRPr lang="ko-KR" altLang="en-US" sz="2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677798"/>
            <a:ext cx="11292246" cy="505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9670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01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2300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정책방향제시</a:t>
            </a:r>
            <a:endParaRPr lang="ko-KR" altLang="en-US" sz="2800" b="1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9633" y="1011078"/>
            <a:ext cx="12795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/>
              <a:t>1-3</a:t>
            </a:r>
            <a:r>
              <a:rPr lang="en-US" altLang="ko-KR" sz="2800" b="1" dirty="0"/>
              <a:t>. GVC </a:t>
            </a:r>
            <a:r>
              <a:rPr lang="ko-KR" altLang="en-US" sz="2800" b="1" dirty="0"/>
              <a:t>발전단계 모델을 토대로 한 정책방향 </a:t>
            </a:r>
            <a:endParaRPr lang="ko-KR" altLang="en-US" sz="2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873716"/>
            <a:ext cx="11292246" cy="483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3372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223495" y="759996"/>
            <a:ext cx="96881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dirty="0">
                <a:latin typeface="HY강B" pitchFamily="18" charset="-127"/>
                <a:ea typeface="HY강B" pitchFamily="18" charset="-127"/>
              </a:rPr>
              <a:t>Global Value Chain</a:t>
            </a:r>
            <a:r>
              <a:rPr lang="ko-KR" altLang="en-US" sz="2400" dirty="0">
                <a:latin typeface="HY강B" pitchFamily="18" charset="-127"/>
                <a:ea typeface="HY강B" pitchFamily="18" charset="-127"/>
              </a:rPr>
              <a:t>분화</a:t>
            </a:r>
            <a:r>
              <a:rPr lang="en-US" altLang="ko-KR" sz="2400" dirty="0">
                <a:latin typeface="HY강B" pitchFamily="18" charset="-127"/>
                <a:ea typeface="HY강B" pitchFamily="18" charset="-127"/>
              </a:rPr>
              <a:t>(WIR, UNCTAD, 2013)</a:t>
            </a:r>
            <a:endParaRPr lang="ko-KR" altLang="en-US" sz="240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45008" y="91440"/>
            <a:ext cx="3153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>
                <a:latin typeface="HY강B" pitchFamily="18" charset="-127"/>
                <a:ea typeface="HY강B" pitchFamily="18" charset="-127"/>
              </a:rPr>
              <a:t>+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FDI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의 기본적인 이론의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이해</a:t>
            </a:r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413924" y="1365736"/>
            <a:ext cx="112362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전세계 약 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20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조 달러의 무역 중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약 </a:t>
            </a:r>
            <a:r>
              <a:rPr lang="en-US" altLang="ko-KR" dirty="0">
                <a:latin typeface="HY강B" pitchFamily="18" charset="-127"/>
                <a:ea typeface="HY강B" pitchFamily="18" charset="-127"/>
              </a:rPr>
              <a:t>60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%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는 중간재</a:t>
            </a:r>
            <a:r>
              <a:rPr lang="en-US" altLang="ko-KR" dirty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및 서비스</a:t>
            </a:r>
            <a:r>
              <a:rPr lang="en-US" altLang="ko-KR" dirty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무역</a:t>
            </a:r>
            <a:endParaRPr lang="ko-KR" altLang="en-US" dirty="0">
              <a:latin typeface="HY강B" pitchFamily="18" charset="-127"/>
              <a:ea typeface="HY강B" pitchFamily="18" charset="-127"/>
            </a:endParaRPr>
          </a:p>
          <a:p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  -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이는 다양한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단계의 물품과 서비스의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생산과정의 글로벌 분화의 결과</a:t>
            </a:r>
            <a:endParaRPr lang="en-US" altLang="ko-KR" dirty="0">
              <a:latin typeface="HY강B" pitchFamily="18" charset="-127"/>
              <a:ea typeface="HY강B" pitchFamily="18" charset="-127"/>
            </a:endParaRPr>
          </a:p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  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-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연속적인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체인 또는 복잡한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네트워크 형태의 글로벌 가치사슬 시스템의 출현</a:t>
            </a:r>
            <a:endParaRPr lang="en-US" altLang="ko-KR" dirty="0">
              <a:latin typeface="HY강B" pitchFamily="18" charset="-127"/>
              <a:ea typeface="HY강B" pitchFamily="18" charset="-127"/>
            </a:endParaRPr>
          </a:p>
          <a:p>
            <a:endParaRPr lang="en-US" altLang="ko-KR" dirty="0">
              <a:latin typeface="HY강B" pitchFamily="18" charset="-127"/>
              <a:ea typeface="HY강B" pitchFamily="18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latin typeface="HY강B" pitchFamily="18" charset="-127"/>
                <a:ea typeface="HY강B" pitchFamily="18" charset="-127"/>
              </a:rPr>
              <a:t>이러한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글로벌 가치사슬 시스템을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일반적으로 </a:t>
            </a:r>
            <a:r>
              <a:rPr lang="ko-KR" altLang="en-US" dirty="0" err="1" smtClean="0">
                <a:latin typeface="HY강B" pitchFamily="18" charset="-127"/>
                <a:ea typeface="HY강B" pitchFamily="18" charset="-127"/>
              </a:rPr>
              <a:t>글로벌밸류체인으로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 정의</a:t>
            </a:r>
            <a:endParaRPr lang="en-US" altLang="ko-KR" dirty="0">
              <a:latin typeface="HY강B" pitchFamily="18" charset="-127"/>
              <a:ea typeface="HY강B" pitchFamily="18" charset="-127"/>
            </a:endParaRPr>
          </a:p>
          <a:p>
            <a:endParaRPr lang="en-US" altLang="ko-KR" dirty="0">
              <a:latin typeface="HY강B" pitchFamily="18" charset="-127"/>
              <a:ea typeface="HY강B" pitchFamily="18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GVC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는 효율성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경쟁력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을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추구하며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외국인 직접투자를 수행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(GVC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경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영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하는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다국적 기업에 의해서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운영</a:t>
            </a:r>
            <a:endParaRPr lang="en-US" altLang="ko-KR" dirty="0">
              <a:latin typeface="HY강B" pitchFamily="18" charset="-127"/>
              <a:ea typeface="HY강B" pitchFamily="18" charset="-127"/>
            </a:endParaRPr>
          </a:p>
          <a:p>
            <a:endParaRPr lang="en-US" altLang="ko-KR" dirty="0">
              <a:latin typeface="HY강B" pitchFamily="18" charset="-127"/>
              <a:ea typeface="HY강B" pitchFamily="18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dirty="0">
                <a:latin typeface="HY강B" pitchFamily="18" charset="-127"/>
                <a:ea typeface="HY강B" pitchFamily="18" charset="-127"/>
              </a:rPr>
              <a:t>2000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년대부터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전세계 무역과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 FDI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가 전세계 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GDP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성장률을 추월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특히 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FDI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가 무역과 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GDP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성장률을 견인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5" name="직선 연결선 4"/>
          <p:cNvCxnSpPr/>
          <p:nvPr/>
        </p:nvCxnSpPr>
        <p:spPr>
          <a:xfrm>
            <a:off x="0" y="523897"/>
            <a:ext cx="1219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8750" y="4434418"/>
            <a:ext cx="5141383" cy="2347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5007" y="4502182"/>
            <a:ext cx="5625216" cy="2355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모서리가 둥근 직사각형 2"/>
          <p:cNvSpPr/>
          <p:nvPr/>
        </p:nvSpPr>
        <p:spPr>
          <a:xfrm>
            <a:off x="413924" y="6485466"/>
            <a:ext cx="1877720" cy="270933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8801566" y="5384798"/>
            <a:ext cx="2114788" cy="135467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5320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02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667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지역대학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-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산업 간 협력강화 필요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9633" y="1011078"/>
            <a:ext cx="12795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/>
              <a:t>2-1</a:t>
            </a:r>
            <a:r>
              <a:rPr lang="en-US" altLang="ko-KR" sz="2800" b="1" dirty="0"/>
              <a:t>. </a:t>
            </a:r>
            <a:r>
              <a:rPr lang="ko-KR" altLang="en-US" sz="2800" b="1" dirty="0"/>
              <a:t>산학협력 현황 및 방향 </a:t>
            </a:r>
            <a:endParaRPr lang="ko-KR" altLang="en-US" sz="26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771161"/>
            <a:ext cx="11292246" cy="4772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5104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02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667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지역대학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-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산업 간 협력강화 필요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9633" y="1011078"/>
            <a:ext cx="12795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/>
              <a:t>2-1</a:t>
            </a:r>
            <a:r>
              <a:rPr lang="en-US" altLang="ko-KR" sz="2800" b="1" dirty="0"/>
              <a:t>. </a:t>
            </a:r>
            <a:r>
              <a:rPr lang="ko-KR" altLang="en-US" sz="2800" b="1" dirty="0"/>
              <a:t>산학협력 현황 및 방향 </a:t>
            </a:r>
            <a:endParaRPr lang="ko-KR" altLang="en-US" sz="26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771162"/>
            <a:ext cx="11292246" cy="4813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6026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02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667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지역대학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-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산업 간 협력강화 필요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9633" y="1011078"/>
            <a:ext cx="12795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/>
              <a:t>2-1</a:t>
            </a:r>
            <a:r>
              <a:rPr lang="en-US" altLang="ko-KR" sz="2800" b="1" dirty="0"/>
              <a:t>. </a:t>
            </a:r>
            <a:r>
              <a:rPr lang="ko-KR" altLang="en-US" sz="2800" b="1" dirty="0"/>
              <a:t>산학협력 현황 및 방향 </a:t>
            </a:r>
            <a:endParaRPr lang="ko-KR" altLang="en-US" sz="26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771162"/>
            <a:ext cx="11292246" cy="4891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3807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02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667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지역대학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-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산업 간 협력강화 필요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9633" y="1011078"/>
            <a:ext cx="12795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/>
              <a:t>2-2</a:t>
            </a:r>
            <a:r>
              <a:rPr lang="en-US" altLang="ko-KR" sz="2800" b="1" dirty="0"/>
              <a:t>. </a:t>
            </a:r>
            <a:r>
              <a:rPr lang="ko-KR" altLang="en-US" sz="2800" b="1" dirty="0"/>
              <a:t>지방대학</a:t>
            </a:r>
            <a:r>
              <a:rPr lang="en-US" altLang="ko-KR" sz="2800" b="1" dirty="0"/>
              <a:t>-</a:t>
            </a:r>
            <a:r>
              <a:rPr lang="ko-KR" altLang="en-US" sz="2800" b="1" dirty="0"/>
              <a:t>지방산업 간 협력의 필요성 </a:t>
            </a:r>
            <a:endParaRPr lang="ko-KR" altLang="en-US" sz="26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895912"/>
            <a:ext cx="11292246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4543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02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667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지역대학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-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산업 간 협력강화 필요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9633" y="1011078"/>
            <a:ext cx="12795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/>
              <a:t>2-3</a:t>
            </a:r>
            <a:r>
              <a:rPr lang="en-US" altLang="ko-KR" sz="2800" b="1" dirty="0"/>
              <a:t>. </a:t>
            </a:r>
            <a:r>
              <a:rPr lang="ko-KR" altLang="en-US" sz="2800" b="1" dirty="0" err="1"/>
              <a:t>지방대</a:t>
            </a:r>
            <a:r>
              <a:rPr lang="en-US" altLang="ko-KR" sz="2800" b="1" dirty="0"/>
              <a:t>-</a:t>
            </a:r>
            <a:r>
              <a:rPr lang="ko-KR" altLang="en-US" sz="2800" b="1" dirty="0"/>
              <a:t>지방산업 간 협력사례 </a:t>
            </a:r>
            <a:endParaRPr lang="ko-KR" altLang="en-US" sz="26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982380"/>
            <a:ext cx="11292246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2977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02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667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지역대학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-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산업 간 협력강화 필요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9633" y="1011078"/>
            <a:ext cx="12795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/>
              <a:t>2-3</a:t>
            </a:r>
            <a:r>
              <a:rPr lang="en-US" altLang="ko-KR" sz="2800" b="1" dirty="0"/>
              <a:t>. </a:t>
            </a:r>
            <a:r>
              <a:rPr lang="ko-KR" altLang="en-US" sz="2800" b="1" dirty="0" err="1"/>
              <a:t>지방대</a:t>
            </a:r>
            <a:r>
              <a:rPr lang="en-US" altLang="ko-KR" sz="2800" b="1" dirty="0"/>
              <a:t>-</a:t>
            </a:r>
            <a:r>
              <a:rPr lang="ko-KR" altLang="en-US" sz="2800" b="1" dirty="0"/>
              <a:t>지방산업 간 협력사례 </a:t>
            </a:r>
            <a:endParaRPr lang="ko-KR" altLang="en-US" sz="26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694576"/>
            <a:ext cx="11292246" cy="478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8129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02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667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지역대학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-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산업 간 협력강화 필요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9633" y="1011078"/>
            <a:ext cx="12795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/>
              <a:t>2-3</a:t>
            </a:r>
            <a:r>
              <a:rPr lang="en-US" altLang="ko-KR" sz="2800" b="1" dirty="0"/>
              <a:t>. </a:t>
            </a:r>
            <a:r>
              <a:rPr lang="ko-KR" altLang="en-US" sz="2800" b="1" dirty="0" err="1"/>
              <a:t>지방대</a:t>
            </a:r>
            <a:r>
              <a:rPr lang="en-US" altLang="ko-KR" sz="2800" b="1" dirty="0"/>
              <a:t>-</a:t>
            </a:r>
            <a:r>
              <a:rPr lang="ko-KR" altLang="en-US" sz="2800" b="1" dirty="0"/>
              <a:t>지방산업 간 협력사례 </a:t>
            </a:r>
            <a:endParaRPr lang="ko-KR" altLang="en-US" sz="26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862443"/>
            <a:ext cx="11292246" cy="4546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3820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02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667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지역대학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-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산업 간 협력강화 필요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9633" y="1011078"/>
            <a:ext cx="12795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/>
              <a:t>2-3</a:t>
            </a:r>
            <a:r>
              <a:rPr lang="en-US" altLang="ko-KR" sz="2800" b="1" dirty="0"/>
              <a:t>. </a:t>
            </a:r>
            <a:r>
              <a:rPr lang="ko-KR" altLang="en-US" sz="2800" b="1" dirty="0" err="1"/>
              <a:t>지방대</a:t>
            </a:r>
            <a:r>
              <a:rPr lang="en-US" altLang="ko-KR" sz="2800" b="1" dirty="0"/>
              <a:t>-</a:t>
            </a:r>
            <a:r>
              <a:rPr lang="ko-KR" altLang="en-US" sz="2800" b="1" dirty="0"/>
              <a:t>지방산업 간 협력사례 </a:t>
            </a:r>
            <a:endParaRPr lang="ko-KR" altLang="en-US" sz="26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3" y="1671427"/>
            <a:ext cx="11292248" cy="5018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6054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02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667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지역대학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-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산업 간 협력강화 필요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9633" y="1011078"/>
            <a:ext cx="12795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/>
              <a:t>2-4</a:t>
            </a:r>
            <a:r>
              <a:rPr lang="en-US" altLang="ko-KR" sz="2800" b="1" dirty="0"/>
              <a:t>. </a:t>
            </a:r>
            <a:r>
              <a:rPr lang="ko-KR" altLang="en-US" sz="2800" b="1" dirty="0" err="1"/>
              <a:t>지방대</a:t>
            </a:r>
            <a:r>
              <a:rPr lang="en-US" altLang="ko-KR" sz="2800" b="1" dirty="0"/>
              <a:t>-</a:t>
            </a:r>
            <a:r>
              <a:rPr lang="ko-KR" altLang="en-US" sz="2800" b="1" dirty="0"/>
              <a:t>지방산업 간 협력 클러스터 지역 지정 </a:t>
            </a:r>
            <a:endParaRPr lang="ko-KR" altLang="en-US" sz="26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182" r="1211" b="2015"/>
          <a:stretch/>
        </p:blipFill>
        <p:spPr bwMode="auto">
          <a:xfrm>
            <a:off x="366635" y="1644241"/>
            <a:ext cx="11292246" cy="5077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2922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02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667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지역대학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-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산업 간 협력강화 필요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9633" y="1011078"/>
            <a:ext cx="12795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/>
              <a:t>2-4</a:t>
            </a:r>
            <a:r>
              <a:rPr lang="en-US" altLang="ko-KR" sz="2800" b="1" dirty="0"/>
              <a:t>. </a:t>
            </a:r>
            <a:r>
              <a:rPr lang="ko-KR" altLang="en-US" sz="2800" b="1" dirty="0" err="1"/>
              <a:t>지방대</a:t>
            </a:r>
            <a:r>
              <a:rPr lang="en-US" altLang="ko-KR" sz="2800" b="1" dirty="0"/>
              <a:t>-</a:t>
            </a:r>
            <a:r>
              <a:rPr lang="ko-KR" altLang="en-US" sz="2800" b="1" dirty="0"/>
              <a:t>지방산업 간 협력 클러스터 지역 지정 </a:t>
            </a:r>
            <a:endParaRPr lang="ko-KR" altLang="en-US" sz="26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771162"/>
            <a:ext cx="11292246" cy="459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0946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375416" y="611816"/>
            <a:ext cx="129605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UNCTAD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는 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세계무역의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약 </a:t>
            </a:r>
            <a:r>
              <a:rPr lang="en-US" altLang="ko-KR" dirty="0">
                <a:latin typeface="HY강B" pitchFamily="18" charset="-127"/>
                <a:ea typeface="HY강B" pitchFamily="18" charset="-127"/>
              </a:rPr>
              <a:t>80%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는 다국적 기업의 국제 생산 네트워크에 연결되어있다고 추정</a:t>
            </a:r>
            <a:r>
              <a:rPr lang="en-US" altLang="ko-KR" dirty="0">
                <a:latin typeface="HY강B" pitchFamily="18" charset="-127"/>
                <a:ea typeface="HY강B" pitchFamily="18" charset="-127"/>
              </a:rPr>
              <a:t> </a:t>
            </a:r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1079" y="2738730"/>
            <a:ext cx="10078816" cy="3829789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148677" y="79948"/>
            <a:ext cx="3153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>
                <a:latin typeface="HY강B" pitchFamily="18" charset="-127"/>
                <a:ea typeface="HY강B" pitchFamily="18" charset="-127"/>
              </a:rPr>
              <a:t>+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FDI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의 기본적인 이론의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이해</a:t>
            </a:r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752915" y="1258147"/>
            <a:ext cx="10549843" cy="1480582"/>
            <a:chOff x="615809" y="1664385"/>
            <a:chExt cx="7912382" cy="1480582"/>
          </a:xfrm>
        </p:grpSpPr>
        <p:sp>
          <p:nvSpPr>
            <p:cNvPr id="5" name="직사각형 4"/>
            <p:cNvSpPr/>
            <p:nvPr/>
          </p:nvSpPr>
          <p:spPr>
            <a:xfrm>
              <a:off x="615809" y="2101451"/>
              <a:ext cx="791238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dirty="0" smtClean="0">
                  <a:latin typeface="HY강B" pitchFamily="18" charset="-127"/>
                  <a:ea typeface="HY강B" pitchFamily="18" charset="-127"/>
                </a:rPr>
                <a:t> </a:t>
              </a:r>
              <a:r>
                <a:rPr lang="en-US" altLang="ko-KR" dirty="0">
                  <a:latin typeface="HY강B" pitchFamily="18" charset="-127"/>
                  <a:ea typeface="HY강B" pitchFamily="18" charset="-127"/>
                </a:rPr>
                <a:t>- through NEMs, non-equity modes of international </a:t>
              </a:r>
              <a:r>
                <a:rPr lang="en-US" altLang="ko-KR" dirty="0" smtClean="0">
                  <a:latin typeface="HY강B" pitchFamily="18" charset="-127"/>
                  <a:ea typeface="HY강B" pitchFamily="18" charset="-127"/>
                </a:rPr>
                <a:t>production</a:t>
              </a:r>
            </a:p>
            <a:p>
              <a:r>
                <a:rPr lang="en-US" altLang="ko-KR" dirty="0" smtClean="0">
                  <a:latin typeface="HY강B" pitchFamily="18" charset="-127"/>
                  <a:ea typeface="HY강B" pitchFamily="18" charset="-127"/>
                </a:rPr>
                <a:t>   </a:t>
              </a:r>
              <a:r>
                <a:rPr lang="en-US" altLang="ko-KR" dirty="0">
                  <a:latin typeface="HY강B" pitchFamily="18" charset="-127"/>
                  <a:ea typeface="HY강B" pitchFamily="18" charset="-127"/>
                </a:rPr>
                <a:t>(which include contract manufacturing, licensing, and franchising</a:t>
              </a:r>
              <a:r>
                <a:rPr lang="en-US" altLang="ko-KR" dirty="0" smtClean="0">
                  <a:latin typeface="HY강B" pitchFamily="18" charset="-127"/>
                  <a:ea typeface="HY강B" pitchFamily="18" charset="-127"/>
                </a:rPr>
                <a:t>)</a:t>
              </a:r>
              <a:endParaRPr lang="ko-KR" altLang="en-US" dirty="0"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687387" y="2775635"/>
              <a:ext cx="782376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dirty="0">
                  <a:latin typeface="HY강B" pitchFamily="18" charset="-127"/>
                  <a:ea typeface="HY강B" pitchFamily="18" charset="-127"/>
                </a:rPr>
                <a:t>- or through arm’s-length transactions involving at least one TNC</a:t>
              </a:r>
              <a:r>
                <a:rPr lang="en-US" altLang="ko-KR" dirty="0" smtClean="0">
                  <a:latin typeface="HY강B" pitchFamily="18" charset="-127"/>
                  <a:ea typeface="HY강B" pitchFamily="18" charset="-127"/>
                </a:rPr>
                <a:t>.</a:t>
              </a:r>
              <a:endParaRPr lang="ko-KR" altLang="en-US" dirty="0"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" name="직사각형 1"/>
            <p:cNvSpPr/>
            <p:nvPr/>
          </p:nvSpPr>
          <p:spPr>
            <a:xfrm>
              <a:off x="687387" y="1664385"/>
              <a:ext cx="450550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lvl="0" indent="-285750">
                <a:buFontTx/>
                <a:buChar char="-"/>
              </a:pPr>
              <a:r>
                <a:rPr lang="en-US" altLang="ko-KR" dirty="0">
                  <a:solidFill>
                    <a:prstClr val="black"/>
                  </a:solidFill>
                  <a:latin typeface="HY강B" pitchFamily="18" charset="-127"/>
                  <a:ea typeface="HY강B" pitchFamily="18" charset="-127"/>
                </a:rPr>
                <a:t>either as intra-firm </a:t>
              </a:r>
              <a:r>
                <a:rPr lang="en-US" altLang="ko-KR" dirty="0" smtClean="0">
                  <a:solidFill>
                    <a:prstClr val="black"/>
                  </a:solidFill>
                  <a:latin typeface="HY강B" pitchFamily="18" charset="-127"/>
                  <a:ea typeface="HY강B" pitchFamily="18" charset="-127"/>
                </a:rPr>
                <a:t>trade </a:t>
              </a:r>
              <a:endParaRPr lang="en-US" altLang="ko-KR" dirty="0">
                <a:solidFill>
                  <a:prstClr val="black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  <p:sp>
        <p:nvSpPr>
          <p:cNvPr id="6" name="직사각형 5"/>
          <p:cNvSpPr/>
          <p:nvPr/>
        </p:nvSpPr>
        <p:spPr>
          <a:xfrm>
            <a:off x="8049447" y="36789"/>
            <a:ext cx="37646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ko-KR" dirty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Global Value Chain</a:t>
            </a:r>
            <a:r>
              <a:rPr lang="ko-KR" altLang="en-US" dirty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분화</a:t>
            </a:r>
            <a:endParaRPr lang="en-US" altLang="ko-KR" dirty="0">
              <a:solidFill>
                <a:prstClr val="black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0" name="설명선 1 9"/>
          <p:cNvSpPr/>
          <p:nvPr/>
        </p:nvSpPr>
        <p:spPr>
          <a:xfrm>
            <a:off x="5490865" y="5396669"/>
            <a:ext cx="739243" cy="461666"/>
          </a:xfrm>
          <a:prstGeom prst="borderCallout1">
            <a:avLst>
              <a:gd name="adj1" fmla="val 97417"/>
              <a:gd name="adj2" fmla="val 53572"/>
              <a:gd name="adj3" fmla="val 149407"/>
              <a:gd name="adj4" fmla="val 9023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86353" y="5396671"/>
            <a:ext cx="948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latin typeface="HY강B" pitchFamily="18" charset="-127"/>
                <a:ea typeface="HY강B" pitchFamily="18" charset="-127"/>
              </a:rPr>
              <a:t>기업 내</a:t>
            </a:r>
            <a:endParaRPr lang="en-US" altLang="ko-KR" sz="1200" dirty="0" smtClean="0">
              <a:latin typeface="HY강B" pitchFamily="18" charset="-127"/>
              <a:ea typeface="HY강B" pitchFamily="18" charset="-127"/>
            </a:endParaRPr>
          </a:p>
          <a:p>
            <a:r>
              <a:rPr lang="ko-KR" altLang="en-US" sz="1200" dirty="0" smtClean="0">
                <a:latin typeface="HY강B" pitchFamily="18" charset="-127"/>
                <a:ea typeface="HY강B" pitchFamily="18" charset="-127"/>
              </a:rPr>
              <a:t>  무역</a:t>
            </a:r>
            <a:endParaRPr lang="ko-KR" altLang="en-US" sz="120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2" name="설명선 1 11"/>
          <p:cNvSpPr/>
          <p:nvPr/>
        </p:nvSpPr>
        <p:spPr>
          <a:xfrm>
            <a:off x="7149630" y="5378875"/>
            <a:ext cx="767645" cy="479461"/>
          </a:xfrm>
          <a:prstGeom prst="borderCallout1">
            <a:avLst>
              <a:gd name="adj1" fmla="val 103512"/>
              <a:gd name="adj2" fmla="val 46569"/>
              <a:gd name="adj3" fmla="val 150172"/>
              <a:gd name="adj4" fmla="val 6950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7070603" y="5365892"/>
            <a:ext cx="1136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HY강B" pitchFamily="18" charset="-127"/>
                <a:ea typeface="HY강B" pitchFamily="18" charset="-127"/>
              </a:rPr>
              <a:t>계약</a:t>
            </a:r>
            <a:endParaRPr lang="en-US" altLang="ko-KR" sz="1400" dirty="0" smtClean="0">
              <a:latin typeface="HY강B" pitchFamily="18" charset="-127"/>
              <a:ea typeface="HY강B" pitchFamily="18" charset="-127"/>
            </a:endParaRPr>
          </a:p>
          <a:p>
            <a:r>
              <a:rPr lang="ko-KR" altLang="en-US" sz="1400" dirty="0" smtClean="0">
                <a:latin typeface="HY강B" pitchFamily="18" charset="-127"/>
                <a:ea typeface="HY강B" pitchFamily="18" charset="-127"/>
              </a:rPr>
              <a:t>생산 등</a:t>
            </a:r>
            <a:endParaRPr lang="ko-KR" altLang="en-US" sz="140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4" name="설명선 1 13"/>
          <p:cNvSpPr/>
          <p:nvPr/>
        </p:nvSpPr>
        <p:spPr>
          <a:xfrm>
            <a:off x="10445987" y="5396670"/>
            <a:ext cx="692384" cy="523220"/>
          </a:xfrm>
          <a:prstGeom prst="borderCallout1">
            <a:avLst>
              <a:gd name="adj1" fmla="val 46799"/>
              <a:gd name="adj2" fmla="val 363"/>
              <a:gd name="adj3" fmla="val 131918"/>
              <a:gd name="adj4" fmla="val -4159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0393305" y="5396670"/>
            <a:ext cx="7977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HY강B" pitchFamily="18" charset="-127"/>
                <a:ea typeface="HY강B" pitchFamily="18" charset="-127"/>
              </a:rPr>
              <a:t>협력사간 거래</a:t>
            </a:r>
            <a:endParaRPr lang="ko-KR" altLang="en-US" sz="1400" dirty="0"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16" name="직선 연결선 15"/>
          <p:cNvCxnSpPr/>
          <p:nvPr/>
        </p:nvCxnSpPr>
        <p:spPr>
          <a:xfrm>
            <a:off x="0" y="523897"/>
            <a:ext cx="1219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4348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02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667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지역대학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-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산업 간 협력강화 필요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9633" y="1011078"/>
            <a:ext cx="12795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/>
              <a:t>2-5</a:t>
            </a:r>
            <a:r>
              <a:rPr lang="en-US" altLang="ko-KR" sz="2800" b="1" dirty="0"/>
              <a:t>. </a:t>
            </a:r>
            <a:r>
              <a:rPr lang="ko-KR" altLang="en-US" sz="2800" b="1" dirty="0"/>
              <a:t>지방대학</a:t>
            </a:r>
            <a:r>
              <a:rPr lang="en-US" altLang="ko-KR" sz="2800" b="1" dirty="0"/>
              <a:t>-</a:t>
            </a:r>
            <a:r>
              <a:rPr lang="ko-KR" altLang="en-US" sz="2800" b="1" dirty="0"/>
              <a:t>산업 간 협력을 통한 </a:t>
            </a:r>
            <a:r>
              <a:rPr lang="en-US" altLang="ko-KR" sz="2800" b="1" dirty="0"/>
              <a:t>GVC </a:t>
            </a:r>
            <a:r>
              <a:rPr lang="ko-KR" altLang="en-US" sz="2800" b="1" dirty="0"/>
              <a:t>확대 전략 </a:t>
            </a:r>
            <a:endParaRPr lang="ko-KR" altLang="en-US" sz="26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771162"/>
            <a:ext cx="11292246" cy="469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5575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03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498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남부권 국제 항공인프라 확대 필요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9633" y="1011078"/>
            <a:ext cx="12795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/>
              <a:t>3-1</a:t>
            </a:r>
            <a:r>
              <a:rPr lang="en-US" altLang="ko-KR" sz="2800" b="1" dirty="0"/>
              <a:t>. </a:t>
            </a:r>
            <a:r>
              <a:rPr lang="ko-KR" altLang="en-US" sz="2800" b="1" dirty="0"/>
              <a:t>남부권 허브 국제공항 건설의 전략적 의미 </a:t>
            </a:r>
            <a:endParaRPr lang="ko-KR" altLang="en-US" sz="2600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771161"/>
            <a:ext cx="11292246" cy="492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645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03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498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남부권 국제 항공인프라 확대 필요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9633" y="1011078"/>
            <a:ext cx="1279556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dirty="0" smtClean="0"/>
              <a:t>3-2</a:t>
            </a:r>
            <a:r>
              <a:rPr lang="en-US" altLang="ko-KR" sz="2200" b="1" dirty="0"/>
              <a:t>. </a:t>
            </a:r>
            <a:r>
              <a:rPr lang="ko-KR" altLang="en-US" sz="2200" b="1" dirty="0"/>
              <a:t>남부권 신공항 건설 필요성 </a:t>
            </a:r>
            <a:r>
              <a:rPr lang="en-US" altLang="ko-KR" sz="2200" b="1" dirty="0"/>
              <a:t>– 1) </a:t>
            </a:r>
            <a:r>
              <a:rPr lang="ko-KR" altLang="en-US" sz="2200" b="1" dirty="0"/>
              <a:t>국제 항공 인프라 부재에 따른 사회경제적 손실 </a:t>
            </a:r>
            <a:endParaRPr lang="ko-KR" altLang="en-US" sz="2200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771162"/>
            <a:ext cx="11292246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4852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03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498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남부권 국제 항공인프라 확대 필요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9633" y="1011078"/>
            <a:ext cx="12795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3-2</a:t>
            </a:r>
            <a:r>
              <a:rPr lang="en-US" altLang="ko-KR" sz="2400" b="1" dirty="0"/>
              <a:t>. </a:t>
            </a:r>
            <a:r>
              <a:rPr lang="ko-KR" altLang="en-US" sz="2400" b="1" dirty="0"/>
              <a:t>남부권 신공항 건설 필요성 </a:t>
            </a:r>
            <a:r>
              <a:rPr lang="en-US" altLang="ko-KR" sz="2400" b="1" dirty="0"/>
              <a:t>– 2) </a:t>
            </a:r>
            <a:r>
              <a:rPr lang="ko-KR" altLang="en-US" sz="2400" b="1" dirty="0"/>
              <a:t>남부권 산업기반의 </a:t>
            </a:r>
            <a:r>
              <a:rPr lang="en-US" altLang="ko-KR" sz="2400" b="1" dirty="0"/>
              <a:t>GVC </a:t>
            </a:r>
            <a:r>
              <a:rPr lang="ko-KR" altLang="en-US" sz="2400" b="1" dirty="0"/>
              <a:t>발전의 필수요건 </a:t>
            </a:r>
            <a:endParaRPr lang="ko-KR" altLang="en-US" sz="2200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771162"/>
            <a:ext cx="11292246" cy="481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2486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03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498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남부권 국제 항공인프라 확대 필요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9633" y="1011078"/>
            <a:ext cx="12795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3-2</a:t>
            </a:r>
            <a:r>
              <a:rPr lang="en-US" altLang="ko-KR" sz="2400" b="1" dirty="0"/>
              <a:t>. </a:t>
            </a:r>
            <a:r>
              <a:rPr lang="ko-KR" altLang="en-US" sz="2400" b="1" dirty="0"/>
              <a:t>남부권 신공항 건설 필요성 </a:t>
            </a:r>
            <a:r>
              <a:rPr lang="en-US" altLang="ko-KR" sz="2400" b="1" dirty="0"/>
              <a:t>– 3) </a:t>
            </a:r>
            <a:r>
              <a:rPr lang="ko-KR" altLang="en-US" sz="2400" b="1" dirty="0"/>
              <a:t>인천공항을 보완하는 제</a:t>
            </a:r>
            <a:r>
              <a:rPr lang="en-US" altLang="ko-KR" sz="2400" b="1" dirty="0"/>
              <a:t>2</a:t>
            </a:r>
            <a:r>
              <a:rPr lang="ko-KR" altLang="en-US" sz="2400" b="1" dirty="0"/>
              <a:t>관문 공항이 필요 </a:t>
            </a:r>
            <a:endParaRPr lang="ko-KR" altLang="en-US" sz="2200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704975"/>
            <a:ext cx="11292246" cy="483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1647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03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498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남부권 국제 항공인프라 확대 필요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9633" y="1011078"/>
            <a:ext cx="12795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3-3</a:t>
            </a:r>
            <a:r>
              <a:rPr lang="en-US" altLang="ko-KR" sz="2400" b="1" dirty="0"/>
              <a:t>. </a:t>
            </a:r>
            <a:r>
              <a:rPr lang="ko-KR" altLang="en-US" sz="2400" b="1" dirty="0"/>
              <a:t>남부권 신공항 건설로 인한 공항 자체 수익 가능성 </a:t>
            </a:r>
            <a:endParaRPr lang="ko-KR" altLang="en-US" sz="22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694576"/>
            <a:ext cx="11292246" cy="491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7601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04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18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한</a:t>
            </a:r>
            <a:r>
              <a:rPr lang="en-US" altLang="ko-KR" sz="2800" dirty="0" smtClean="0"/>
              <a:t> ·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중 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FTA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기반 </a:t>
            </a:r>
            <a:r>
              <a:rPr lang="ko-KR" altLang="en-US" sz="2800" b="1" dirty="0" err="1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수출형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 투자유치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9633" y="1011078"/>
            <a:ext cx="12795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4-1</a:t>
            </a:r>
            <a:r>
              <a:rPr lang="en-US" altLang="ko-KR" sz="2400" b="1" dirty="0"/>
              <a:t>. </a:t>
            </a:r>
            <a:r>
              <a:rPr lang="ko-KR" altLang="en-US" sz="2400" b="1" dirty="0"/>
              <a:t>한</a:t>
            </a:r>
            <a:r>
              <a:rPr lang="en-US" altLang="ko-KR" sz="2400" dirty="0"/>
              <a:t>·</a:t>
            </a:r>
            <a:r>
              <a:rPr lang="ko-KR" altLang="en-US" sz="2400" b="1" dirty="0"/>
              <a:t>중 </a:t>
            </a:r>
            <a:r>
              <a:rPr lang="en-US" altLang="ko-KR" sz="2400" b="1" dirty="0"/>
              <a:t>FTA</a:t>
            </a:r>
            <a:r>
              <a:rPr lang="ko-KR" altLang="en-US" sz="2400" b="1" dirty="0"/>
              <a:t>로 막대한 </a:t>
            </a:r>
            <a:r>
              <a:rPr lang="en-US" altLang="ko-KR" sz="2400" b="1" dirty="0"/>
              <a:t>FDI</a:t>
            </a:r>
            <a:r>
              <a:rPr lang="ko-KR" altLang="en-US" sz="2400" b="1" dirty="0"/>
              <a:t>효과 발생가능성</a:t>
            </a:r>
            <a:endParaRPr lang="ko-KR" altLang="en-US" sz="2200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771162"/>
            <a:ext cx="11292246" cy="4730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5955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04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18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한</a:t>
            </a:r>
            <a:r>
              <a:rPr lang="en-US" altLang="ko-KR" sz="2800" dirty="0" smtClean="0"/>
              <a:t> ·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중 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FTA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기반 </a:t>
            </a:r>
            <a:r>
              <a:rPr lang="ko-KR" altLang="en-US" sz="2800" b="1" dirty="0" err="1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수출형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 투자유치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9633" y="1011078"/>
            <a:ext cx="12795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4-1</a:t>
            </a:r>
            <a:r>
              <a:rPr lang="en-US" altLang="ko-KR" sz="2400" b="1" dirty="0"/>
              <a:t>. </a:t>
            </a:r>
            <a:r>
              <a:rPr lang="ko-KR" altLang="en-US" sz="2400" b="1" dirty="0"/>
              <a:t>한</a:t>
            </a:r>
            <a:r>
              <a:rPr lang="en-US" altLang="ko-KR" sz="2400" dirty="0"/>
              <a:t>·</a:t>
            </a:r>
            <a:r>
              <a:rPr lang="ko-KR" altLang="en-US" sz="2400" b="1" dirty="0"/>
              <a:t>중 </a:t>
            </a:r>
            <a:r>
              <a:rPr lang="en-US" altLang="ko-KR" sz="2400" b="1" dirty="0"/>
              <a:t>FTA</a:t>
            </a:r>
            <a:r>
              <a:rPr lang="ko-KR" altLang="en-US" sz="2400" b="1" dirty="0"/>
              <a:t>로 막대한 </a:t>
            </a:r>
            <a:r>
              <a:rPr lang="en-US" altLang="ko-KR" sz="2400" b="1" dirty="0"/>
              <a:t>FDI</a:t>
            </a:r>
            <a:r>
              <a:rPr lang="ko-KR" altLang="en-US" sz="2400" b="1" dirty="0"/>
              <a:t>효과 발생가능성</a:t>
            </a:r>
            <a:endParaRPr lang="ko-KR" altLang="en-US" sz="2200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669410"/>
            <a:ext cx="11292246" cy="5025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0456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04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18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한</a:t>
            </a:r>
            <a:r>
              <a:rPr lang="en-US" altLang="ko-KR" sz="2800" dirty="0" smtClean="0"/>
              <a:t> ·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중 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FTA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기반 </a:t>
            </a:r>
            <a:r>
              <a:rPr lang="ko-KR" altLang="en-US" sz="2800" b="1" dirty="0" err="1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수출형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 투자유치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9633" y="1011078"/>
            <a:ext cx="12795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4-1</a:t>
            </a:r>
            <a:r>
              <a:rPr lang="en-US" altLang="ko-KR" sz="2400" b="1" dirty="0"/>
              <a:t>. </a:t>
            </a:r>
            <a:r>
              <a:rPr lang="ko-KR" altLang="en-US" sz="2400" b="1" dirty="0"/>
              <a:t>한</a:t>
            </a:r>
            <a:r>
              <a:rPr lang="en-US" altLang="ko-KR" sz="2400" dirty="0"/>
              <a:t>·</a:t>
            </a:r>
            <a:r>
              <a:rPr lang="ko-KR" altLang="en-US" sz="2400" b="1" dirty="0"/>
              <a:t>중 </a:t>
            </a:r>
            <a:r>
              <a:rPr lang="en-US" altLang="ko-KR" sz="2400" b="1" dirty="0"/>
              <a:t>FTA</a:t>
            </a:r>
            <a:r>
              <a:rPr lang="ko-KR" altLang="en-US" sz="2400" b="1" dirty="0"/>
              <a:t>로 막대한 </a:t>
            </a:r>
            <a:r>
              <a:rPr lang="en-US" altLang="ko-KR" sz="2400" b="1" dirty="0"/>
              <a:t>FDI</a:t>
            </a:r>
            <a:r>
              <a:rPr lang="ko-KR" altLang="en-US" sz="2400" b="1" dirty="0"/>
              <a:t>효과 발생가능성</a:t>
            </a:r>
            <a:endParaRPr lang="ko-KR" altLang="en-US" sz="2200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999813"/>
            <a:ext cx="11268906" cy="383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4555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04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18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한</a:t>
            </a:r>
            <a:r>
              <a:rPr lang="en-US" altLang="ko-KR" sz="2800" dirty="0" smtClean="0"/>
              <a:t> ·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중 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FTA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기반 </a:t>
            </a:r>
            <a:r>
              <a:rPr lang="ko-KR" altLang="en-US" sz="2800" b="1" dirty="0" err="1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수출형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 투자유치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9633" y="1011078"/>
            <a:ext cx="12795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4-2</a:t>
            </a:r>
            <a:r>
              <a:rPr lang="en-US" altLang="ko-KR" sz="2400" b="1" dirty="0"/>
              <a:t>. </a:t>
            </a:r>
            <a:r>
              <a:rPr lang="ko-KR" altLang="en-US" sz="2400" b="1" dirty="0"/>
              <a:t>한</a:t>
            </a:r>
            <a:r>
              <a:rPr lang="en-US" altLang="ko-KR" sz="2400" dirty="0"/>
              <a:t>·</a:t>
            </a:r>
            <a:r>
              <a:rPr lang="ko-KR" altLang="en-US" sz="2400" b="1" dirty="0"/>
              <a:t>중 </a:t>
            </a:r>
            <a:r>
              <a:rPr lang="en-US" altLang="ko-KR" sz="2400" b="1" dirty="0"/>
              <a:t>FTA</a:t>
            </a:r>
            <a:r>
              <a:rPr lang="ko-KR" altLang="en-US" sz="2400" b="1" dirty="0"/>
              <a:t>를 활용한 역외기업 투자 </a:t>
            </a:r>
            <a:r>
              <a:rPr lang="ko-KR" altLang="en-US" sz="2400" b="1" dirty="0" smtClean="0"/>
              <a:t>유치대책</a:t>
            </a:r>
            <a:endParaRPr lang="ko-KR" altLang="en-US" sz="2200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724599"/>
            <a:ext cx="11292246" cy="4850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6405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12118" y="57009"/>
            <a:ext cx="3833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Value Chain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의 글로벌화와 투자유치</a:t>
            </a:r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39656" y="4833463"/>
            <a:ext cx="115265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1.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다국적 기업의 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GVC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조사 후</a:t>
            </a:r>
            <a:r>
              <a:rPr lang="en-US" altLang="ko-KR" dirty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한국의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투자 유치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가능성을 </a:t>
            </a:r>
            <a:r>
              <a:rPr lang="ko-KR" altLang="en-US" dirty="0" err="1" smtClean="0">
                <a:latin typeface="HY강B" pitchFamily="18" charset="-127"/>
                <a:ea typeface="HY강B" pitchFamily="18" charset="-127"/>
              </a:rPr>
              <a:t>벨류체인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차원에서 검토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우리나라의 </a:t>
            </a:r>
            <a:r>
              <a:rPr lang="en-US" altLang="ko-KR" dirty="0">
                <a:latin typeface="HY강B" pitchFamily="18" charset="-127"/>
                <a:ea typeface="HY강B" pitchFamily="18" charset="-127"/>
              </a:rPr>
              <a:t>GVC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관점에서</a:t>
            </a:r>
            <a:r>
              <a:rPr lang="en-US" altLang="ko-KR" dirty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한국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경쟁우위 요인을 활용한 투자유치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9954550" y="57009"/>
            <a:ext cx="712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ko-KR" dirty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[GVC]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439656" y="5981089"/>
            <a:ext cx="98558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3.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다국적 개별기업 </a:t>
            </a:r>
            <a:r>
              <a:rPr lang="ko-KR" altLang="en-US" dirty="0" err="1" smtClean="0">
                <a:latin typeface="HY강B" pitchFamily="18" charset="-127"/>
                <a:ea typeface="HY강B" pitchFamily="18" charset="-127"/>
              </a:rPr>
              <a:t>동아시아권의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 err="1" smtClean="0">
                <a:latin typeface="HY강B" pitchFamily="18" charset="-127"/>
                <a:ea typeface="HY강B" pitchFamily="18" charset="-127"/>
              </a:rPr>
              <a:t>밸류체인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>
                <a:latin typeface="HY강B" pitchFamily="18" charset="-127"/>
                <a:ea typeface="HY강B" pitchFamily="18" charset="-127"/>
              </a:rPr>
              <a:t>현황 파악필요</a:t>
            </a:r>
          </a:p>
        </p:txBody>
      </p:sp>
      <p:cxnSp>
        <p:nvCxnSpPr>
          <p:cNvPr id="3" name="직선 연결선 2"/>
          <p:cNvCxnSpPr/>
          <p:nvPr/>
        </p:nvCxnSpPr>
        <p:spPr>
          <a:xfrm>
            <a:off x="0" y="523897"/>
            <a:ext cx="1219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" name="그림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61"/>
          <a:stretch>
            <a:fillRect/>
          </a:stretch>
        </p:blipFill>
        <p:spPr bwMode="auto">
          <a:xfrm>
            <a:off x="1522537" y="622719"/>
            <a:ext cx="741682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3616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04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18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한</a:t>
            </a:r>
            <a:r>
              <a:rPr lang="en-US" altLang="ko-KR" sz="2800" dirty="0" smtClean="0"/>
              <a:t> ·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중 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FTA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기반 </a:t>
            </a:r>
            <a:r>
              <a:rPr lang="ko-KR" altLang="en-US" sz="2800" b="1" dirty="0" err="1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수출형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 투자유치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9633" y="1011078"/>
            <a:ext cx="12795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4-2</a:t>
            </a:r>
            <a:r>
              <a:rPr lang="en-US" altLang="ko-KR" sz="2400" b="1" dirty="0"/>
              <a:t>. </a:t>
            </a:r>
            <a:r>
              <a:rPr lang="ko-KR" altLang="en-US" sz="2400" b="1" dirty="0"/>
              <a:t>한</a:t>
            </a:r>
            <a:r>
              <a:rPr lang="en-US" altLang="ko-KR" sz="2400" dirty="0"/>
              <a:t>·</a:t>
            </a:r>
            <a:r>
              <a:rPr lang="ko-KR" altLang="en-US" sz="2400" b="1" dirty="0"/>
              <a:t>중 </a:t>
            </a:r>
            <a:r>
              <a:rPr lang="en-US" altLang="ko-KR" sz="2400" b="1" dirty="0"/>
              <a:t>FTA</a:t>
            </a:r>
            <a:r>
              <a:rPr lang="ko-KR" altLang="en-US" sz="2400" b="1" dirty="0"/>
              <a:t>를 활용한 역외기업 투자 </a:t>
            </a:r>
            <a:r>
              <a:rPr lang="ko-KR" altLang="en-US" sz="2400" b="1" dirty="0" smtClean="0"/>
              <a:t>유치대책</a:t>
            </a:r>
            <a:endParaRPr lang="ko-KR" altLang="en-US" sz="2200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6" y="1928813"/>
            <a:ext cx="11292246" cy="4111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4174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04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18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한</a:t>
            </a:r>
            <a:r>
              <a:rPr lang="en-US" altLang="ko-KR" sz="2800" dirty="0" smtClean="0"/>
              <a:t> ·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중 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FTA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기반 </a:t>
            </a:r>
            <a:r>
              <a:rPr lang="ko-KR" altLang="en-US" sz="2800" b="1" dirty="0" err="1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수출형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 투자유치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9633" y="1011078"/>
            <a:ext cx="12795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4-2</a:t>
            </a:r>
            <a:r>
              <a:rPr lang="en-US" altLang="ko-KR" sz="2400" b="1" dirty="0"/>
              <a:t>. </a:t>
            </a:r>
            <a:r>
              <a:rPr lang="ko-KR" altLang="en-US" sz="2400" b="1" dirty="0"/>
              <a:t>한</a:t>
            </a:r>
            <a:r>
              <a:rPr lang="en-US" altLang="ko-KR" sz="2400" dirty="0"/>
              <a:t>·</a:t>
            </a:r>
            <a:r>
              <a:rPr lang="ko-KR" altLang="en-US" sz="2400" b="1" dirty="0"/>
              <a:t>중 </a:t>
            </a:r>
            <a:r>
              <a:rPr lang="en-US" altLang="ko-KR" sz="2400" b="1" dirty="0"/>
              <a:t>FTA</a:t>
            </a:r>
            <a:r>
              <a:rPr lang="ko-KR" altLang="en-US" sz="2400" b="1" dirty="0"/>
              <a:t>를 활용한 역외기업 투자 </a:t>
            </a:r>
            <a:r>
              <a:rPr lang="ko-KR" altLang="en-US" sz="2400" b="1" dirty="0" smtClean="0"/>
              <a:t>유치대책</a:t>
            </a:r>
            <a:endParaRPr lang="ko-KR" altLang="en-US" sz="2200" dirty="0"/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700038"/>
            <a:ext cx="11292246" cy="486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6295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04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18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한</a:t>
            </a:r>
            <a:r>
              <a:rPr lang="en-US" altLang="ko-KR" sz="2800" dirty="0" smtClean="0"/>
              <a:t> ·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중 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FTA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기반 </a:t>
            </a:r>
            <a:r>
              <a:rPr lang="ko-KR" altLang="en-US" sz="2800" b="1" dirty="0" err="1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수출형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 투자유치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9633" y="1011078"/>
            <a:ext cx="12795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4-2</a:t>
            </a:r>
            <a:r>
              <a:rPr lang="en-US" altLang="ko-KR" sz="2400" b="1" dirty="0"/>
              <a:t>. </a:t>
            </a:r>
            <a:r>
              <a:rPr lang="ko-KR" altLang="en-US" sz="2400" b="1" dirty="0"/>
              <a:t>한</a:t>
            </a:r>
            <a:r>
              <a:rPr lang="en-US" altLang="ko-KR" sz="2400" dirty="0"/>
              <a:t>·</a:t>
            </a:r>
            <a:r>
              <a:rPr lang="ko-KR" altLang="en-US" sz="2400" b="1" dirty="0"/>
              <a:t>중 </a:t>
            </a:r>
            <a:r>
              <a:rPr lang="en-US" altLang="ko-KR" sz="2400" b="1" dirty="0"/>
              <a:t>FTA</a:t>
            </a:r>
            <a:r>
              <a:rPr lang="ko-KR" altLang="en-US" sz="2400" b="1" dirty="0"/>
              <a:t>를 활용한 역외기업 투자 </a:t>
            </a:r>
            <a:r>
              <a:rPr lang="ko-KR" altLang="en-US" sz="2400" b="1" dirty="0" smtClean="0"/>
              <a:t>유치대책</a:t>
            </a:r>
            <a:endParaRPr lang="ko-KR" altLang="en-US" sz="2200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771162"/>
            <a:ext cx="11292246" cy="484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3205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04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18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한</a:t>
            </a:r>
            <a:r>
              <a:rPr lang="en-US" altLang="ko-KR" sz="2800" dirty="0" smtClean="0"/>
              <a:t> ·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중 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FTA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기반 </a:t>
            </a:r>
            <a:r>
              <a:rPr lang="ko-KR" altLang="en-US" sz="2800" b="1" dirty="0" err="1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수출형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 투자유치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9633" y="1011078"/>
            <a:ext cx="12795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4-3</a:t>
            </a:r>
            <a:r>
              <a:rPr lang="en-US" altLang="ko-KR" sz="2400" b="1" dirty="0"/>
              <a:t>. </a:t>
            </a:r>
            <a:r>
              <a:rPr lang="ko-KR" altLang="en-US" sz="2400" b="1" dirty="0"/>
              <a:t>한</a:t>
            </a:r>
            <a:r>
              <a:rPr lang="en-US" altLang="ko-KR" sz="2400" dirty="0"/>
              <a:t>·</a:t>
            </a:r>
            <a:r>
              <a:rPr lang="ko-KR" altLang="en-US" sz="2400" b="1" dirty="0"/>
              <a:t>중 </a:t>
            </a:r>
            <a:r>
              <a:rPr lang="en-US" altLang="ko-KR" sz="2400" b="1" dirty="0"/>
              <a:t>FTA</a:t>
            </a:r>
            <a:r>
              <a:rPr lang="ko-KR" altLang="en-US" sz="2400" b="1" dirty="0"/>
              <a:t>를 활용한 중국기업 투자 유치대책</a:t>
            </a:r>
            <a:endParaRPr lang="ko-KR" altLang="en-US" sz="2200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879134"/>
            <a:ext cx="11292246" cy="4454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530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04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18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한</a:t>
            </a:r>
            <a:r>
              <a:rPr lang="en-US" altLang="ko-KR" sz="2800" dirty="0" smtClean="0"/>
              <a:t> ·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중 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FTA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기반 </a:t>
            </a:r>
            <a:r>
              <a:rPr lang="ko-KR" altLang="en-US" sz="2800" b="1" dirty="0" err="1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수출형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 투자유치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9633" y="1011078"/>
            <a:ext cx="12795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4-3</a:t>
            </a:r>
            <a:r>
              <a:rPr lang="en-US" altLang="ko-KR" sz="2400" b="1" dirty="0"/>
              <a:t>. </a:t>
            </a:r>
            <a:r>
              <a:rPr lang="ko-KR" altLang="en-US" sz="2400" b="1" dirty="0"/>
              <a:t>한</a:t>
            </a:r>
            <a:r>
              <a:rPr lang="en-US" altLang="ko-KR" sz="2400" dirty="0"/>
              <a:t>·</a:t>
            </a:r>
            <a:r>
              <a:rPr lang="ko-KR" altLang="en-US" sz="2400" b="1" dirty="0"/>
              <a:t>중 </a:t>
            </a:r>
            <a:r>
              <a:rPr lang="en-US" altLang="ko-KR" sz="2400" b="1" dirty="0"/>
              <a:t>FTA</a:t>
            </a:r>
            <a:r>
              <a:rPr lang="ko-KR" altLang="en-US" sz="2400" b="1" dirty="0"/>
              <a:t>를 활용한 중국기업 투자 유치대책</a:t>
            </a:r>
            <a:endParaRPr lang="ko-KR" altLang="en-US" sz="2200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771162"/>
            <a:ext cx="11292246" cy="4621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9075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04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18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한</a:t>
            </a:r>
            <a:r>
              <a:rPr lang="en-US" altLang="ko-KR" sz="2800" dirty="0" smtClean="0"/>
              <a:t> ·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중 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FTA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기반 </a:t>
            </a:r>
            <a:r>
              <a:rPr lang="ko-KR" altLang="en-US" sz="2800" b="1" dirty="0" err="1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수출형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 투자유치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9633" y="1011078"/>
            <a:ext cx="12795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4-3</a:t>
            </a:r>
            <a:r>
              <a:rPr lang="en-US" altLang="ko-KR" sz="2400" b="1" dirty="0"/>
              <a:t>. </a:t>
            </a:r>
            <a:r>
              <a:rPr lang="ko-KR" altLang="en-US" sz="2400" b="1" dirty="0"/>
              <a:t>한</a:t>
            </a:r>
            <a:r>
              <a:rPr lang="en-US" altLang="ko-KR" sz="2400" dirty="0"/>
              <a:t>·</a:t>
            </a:r>
            <a:r>
              <a:rPr lang="ko-KR" altLang="en-US" sz="2400" b="1" dirty="0"/>
              <a:t>중 </a:t>
            </a:r>
            <a:r>
              <a:rPr lang="en-US" altLang="ko-KR" sz="2400" b="1" dirty="0"/>
              <a:t>FTA</a:t>
            </a:r>
            <a:r>
              <a:rPr lang="ko-KR" altLang="en-US" sz="2400" b="1" dirty="0"/>
              <a:t>를 활용한 중국기업 투자 유치대책</a:t>
            </a:r>
            <a:endParaRPr lang="ko-KR" altLang="en-US" sz="2200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5567" y="1771162"/>
            <a:ext cx="11233314" cy="4755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타원 9"/>
          <p:cNvSpPr/>
          <p:nvPr/>
        </p:nvSpPr>
        <p:spPr>
          <a:xfrm>
            <a:off x="10653338" y="6217224"/>
            <a:ext cx="428368" cy="28008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9179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04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18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한</a:t>
            </a:r>
            <a:r>
              <a:rPr lang="en-US" altLang="ko-KR" sz="2800" dirty="0" smtClean="0"/>
              <a:t> ·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중 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FTA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기반 </a:t>
            </a:r>
            <a:r>
              <a:rPr lang="ko-KR" altLang="en-US" sz="2800" b="1" dirty="0" err="1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수출형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 투자유치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9633" y="1011078"/>
            <a:ext cx="12795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4-3</a:t>
            </a:r>
            <a:r>
              <a:rPr lang="en-US" altLang="ko-KR" sz="2400" b="1" dirty="0"/>
              <a:t>. </a:t>
            </a:r>
            <a:r>
              <a:rPr lang="ko-KR" altLang="en-US" sz="2400" b="1" dirty="0"/>
              <a:t>한</a:t>
            </a:r>
            <a:r>
              <a:rPr lang="en-US" altLang="ko-KR" sz="2400" dirty="0"/>
              <a:t>·</a:t>
            </a:r>
            <a:r>
              <a:rPr lang="ko-KR" altLang="en-US" sz="2400" b="1" dirty="0"/>
              <a:t>중 </a:t>
            </a:r>
            <a:r>
              <a:rPr lang="en-US" altLang="ko-KR" sz="2400" b="1" dirty="0"/>
              <a:t>FTA</a:t>
            </a:r>
            <a:r>
              <a:rPr lang="ko-KR" altLang="en-US" sz="2400" b="1" dirty="0"/>
              <a:t>를 활용한 중국기업 투자 유치대책</a:t>
            </a:r>
            <a:endParaRPr lang="ko-KR" altLang="en-US" sz="2200" dirty="0"/>
          </a:p>
        </p:txBody>
      </p:sp>
      <p:sp>
        <p:nvSpPr>
          <p:cNvPr id="10" name="타원 9"/>
          <p:cNvSpPr/>
          <p:nvPr/>
        </p:nvSpPr>
        <p:spPr>
          <a:xfrm>
            <a:off x="10653338" y="6217224"/>
            <a:ext cx="428368" cy="28008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771162"/>
            <a:ext cx="11292246" cy="4805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7401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04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18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한</a:t>
            </a:r>
            <a:r>
              <a:rPr lang="en-US" altLang="ko-KR" sz="2800" dirty="0" smtClean="0"/>
              <a:t> ·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중 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FTA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기반 </a:t>
            </a:r>
            <a:r>
              <a:rPr lang="ko-KR" altLang="en-US" sz="2800" b="1" dirty="0" err="1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수출형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 투자유치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9633" y="1011078"/>
            <a:ext cx="12795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4-3</a:t>
            </a:r>
            <a:r>
              <a:rPr lang="en-US" altLang="ko-KR" sz="2400" b="1" dirty="0"/>
              <a:t>. </a:t>
            </a:r>
            <a:r>
              <a:rPr lang="ko-KR" altLang="en-US" sz="2400" b="1" dirty="0"/>
              <a:t>한</a:t>
            </a:r>
            <a:r>
              <a:rPr lang="en-US" altLang="ko-KR" sz="2400" dirty="0"/>
              <a:t>·</a:t>
            </a:r>
            <a:r>
              <a:rPr lang="ko-KR" altLang="en-US" sz="2400" b="1" dirty="0"/>
              <a:t>중 </a:t>
            </a:r>
            <a:r>
              <a:rPr lang="en-US" altLang="ko-KR" sz="2400" b="1" dirty="0"/>
              <a:t>FTA</a:t>
            </a:r>
            <a:r>
              <a:rPr lang="ko-KR" altLang="en-US" sz="2400" b="1" dirty="0"/>
              <a:t>를 활용한 중국기업 투자 유치대책</a:t>
            </a:r>
            <a:endParaRPr lang="ko-KR" altLang="en-US" sz="2200" dirty="0"/>
          </a:p>
        </p:txBody>
      </p:sp>
      <p:sp>
        <p:nvSpPr>
          <p:cNvPr id="10" name="타원 9"/>
          <p:cNvSpPr/>
          <p:nvPr/>
        </p:nvSpPr>
        <p:spPr>
          <a:xfrm>
            <a:off x="10653338" y="6217224"/>
            <a:ext cx="428368" cy="28008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661020"/>
            <a:ext cx="11292246" cy="4983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5441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04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5118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한</a:t>
            </a:r>
            <a:r>
              <a:rPr lang="en-US" altLang="ko-KR" sz="2800" dirty="0" smtClean="0"/>
              <a:t> ·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중 </a:t>
            </a:r>
            <a:r>
              <a:rPr lang="en-US" altLang="ko-KR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FTA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기반 </a:t>
            </a:r>
            <a:r>
              <a:rPr lang="ko-KR" altLang="en-US" sz="2800" b="1" dirty="0" err="1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수출형</a:t>
            </a:r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 투자유치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9633" y="1011078"/>
            <a:ext cx="12795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4-3</a:t>
            </a:r>
            <a:r>
              <a:rPr lang="en-US" altLang="ko-KR" sz="2400" b="1" dirty="0"/>
              <a:t>. </a:t>
            </a:r>
            <a:r>
              <a:rPr lang="ko-KR" altLang="en-US" sz="2400" b="1" dirty="0"/>
              <a:t>한</a:t>
            </a:r>
            <a:r>
              <a:rPr lang="en-US" altLang="ko-KR" sz="2400" dirty="0"/>
              <a:t>·</a:t>
            </a:r>
            <a:r>
              <a:rPr lang="ko-KR" altLang="en-US" sz="2400" b="1" dirty="0"/>
              <a:t>중 </a:t>
            </a:r>
            <a:r>
              <a:rPr lang="en-US" altLang="ko-KR" sz="2400" b="1" dirty="0"/>
              <a:t>FTA</a:t>
            </a:r>
            <a:r>
              <a:rPr lang="ko-KR" altLang="en-US" sz="2400" b="1" dirty="0"/>
              <a:t>를 활용한 중국기업 투자 유치대책</a:t>
            </a:r>
            <a:endParaRPr lang="ko-KR" altLang="en-US" sz="2200" dirty="0"/>
          </a:p>
        </p:txBody>
      </p:sp>
      <p:sp>
        <p:nvSpPr>
          <p:cNvPr id="10" name="타원 9"/>
          <p:cNvSpPr/>
          <p:nvPr/>
        </p:nvSpPr>
        <p:spPr>
          <a:xfrm>
            <a:off x="10653338" y="6217224"/>
            <a:ext cx="428368" cy="28008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686187"/>
            <a:ext cx="11292246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6052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04800" y="0"/>
            <a:ext cx="943127" cy="892602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66635" y="61580"/>
            <a:ext cx="819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05</a:t>
            </a:r>
            <a:endParaRPr lang="ko-KR" altLang="en-US" sz="44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2700" y="184690"/>
            <a:ext cx="4296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지역별 외투 확대전략 필요</a:t>
            </a:r>
            <a:endParaRPr lang="ko-KR" altLang="en-US" sz="2800" dirty="0"/>
          </a:p>
        </p:txBody>
      </p:sp>
      <p:sp>
        <p:nvSpPr>
          <p:cNvPr id="20" name="직사각형 19"/>
          <p:cNvSpPr/>
          <p:nvPr/>
        </p:nvSpPr>
        <p:spPr>
          <a:xfrm>
            <a:off x="1034143" y="1257300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6635" y="1000370"/>
            <a:ext cx="11292246" cy="513861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9633" y="1011078"/>
            <a:ext cx="12795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5-1</a:t>
            </a:r>
            <a:r>
              <a:rPr lang="en-US" altLang="ko-KR" sz="2400" b="1" dirty="0"/>
              <a:t>. GVC</a:t>
            </a:r>
            <a:r>
              <a:rPr lang="ko-KR" altLang="en-US" sz="2400" b="1" dirty="0"/>
              <a:t>발전단계 모델에 입각한 지역별 외투 확대전략 필요 </a:t>
            </a:r>
            <a:endParaRPr lang="ko-KR" altLang="en-US" sz="2200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35" y="1651688"/>
            <a:ext cx="11292246" cy="4949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타원 9"/>
          <p:cNvSpPr/>
          <p:nvPr/>
        </p:nvSpPr>
        <p:spPr>
          <a:xfrm>
            <a:off x="10837443" y="6321106"/>
            <a:ext cx="428368" cy="28008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92509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683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OFDI stock </a:t>
            </a:r>
            <a:r>
              <a:rPr lang="en-US" sz="4000" dirty="0" smtClean="0">
                <a:solidFill>
                  <a:srgbClr val="FF0000"/>
                </a:solidFill>
              </a:rPr>
              <a:t>&gt;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ko-KR" altLang="en-US" sz="3200" dirty="0" smtClean="0">
                <a:solidFill>
                  <a:srgbClr val="0070C0"/>
                </a:solidFill>
              </a:rPr>
              <a:t>상품과</a:t>
            </a:r>
            <a:r>
              <a:rPr lang="en-US" sz="3200" dirty="0" smtClean="0">
                <a:solidFill>
                  <a:srgbClr val="0070C0"/>
                </a:solidFill>
              </a:rPr>
              <a:t> </a:t>
            </a:r>
            <a:r>
              <a:rPr lang="ko-KR" altLang="en-US" sz="3200" dirty="0" smtClean="0">
                <a:solidFill>
                  <a:srgbClr val="0070C0"/>
                </a:solidFill>
              </a:rPr>
              <a:t>서비스 수출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2BEA1-DB22-488A-9CEB-23FDFC57A90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-101600" y="1270338"/>
            <a:ext cx="120959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6000" indent="-288000">
              <a:lnSpc>
                <a:spcPct val="150000"/>
              </a:lnSpc>
            </a:pP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</a:rPr>
              <a:t>▶ 2012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</a:rPr>
              <a:t>년 전세계 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</a:rPr>
              <a:t>OFDI(stock) 24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</a:rPr>
              <a:t>조 달러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</a:rPr>
              <a:t>, 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</a:rPr>
              <a:t>상품 서비스 수출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</a:rPr>
              <a:t>(flow) 22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</a:rPr>
              <a:t>조 달러</a:t>
            </a:r>
            <a:endParaRPr lang="en-US" altLang="ko-KR" sz="2000" dirty="0" smtClean="0">
              <a:solidFill>
                <a:srgbClr val="C00000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  <a:latin typeface="+mn-ea"/>
            </a:endParaRPr>
          </a:p>
          <a:p>
            <a:pPr marL="576000" indent="-288000">
              <a:lnSpc>
                <a:spcPct val="150000"/>
              </a:lnSpc>
            </a:pPr>
            <a:r>
              <a:rPr lang="en-US" altLang="ko-KR" sz="2000" dirty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 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   - 2000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년대 이후 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FDI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의 확대로 인한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 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수출입 급증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, 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세계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 GDP 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성장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 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견인</a:t>
            </a:r>
            <a:endParaRPr lang="en-US" altLang="ko-KR" dirty="0" smtClean="0">
              <a:ea typeface="나눔고딕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7381" y="6397824"/>
            <a:ext cx="7174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자료 </a:t>
            </a:r>
            <a:r>
              <a:rPr lang="en-US" altLang="ko-KR" sz="1400" dirty="0" smtClean="0"/>
              <a:t>: </a:t>
            </a:r>
            <a:r>
              <a:rPr lang="en-US" altLang="ko-KR" sz="1400" dirty="0" err="1" smtClean="0"/>
              <a:t>UnctadStat</a:t>
            </a:r>
            <a:r>
              <a:rPr lang="en-US" altLang="ko-KR" sz="1400" dirty="0"/>
              <a:t> DB : </a:t>
            </a:r>
            <a:r>
              <a:rPr lang="en-US" altLang="ko-KR" sz="1400" dirty="0">
                <a:hlinkClick r:id="rId2"/>
              </a:rPr>
              <a:t>http://</a:t>
            </a:r>
            <a:r>
              <a:rPr lang="en-US" altLang="ko-KR" sz="1400" dirty="0" smtClean="0">
                <a:hlinkClick r:id="rId2"/>
              </a:rPr>
              <a:t>unctadstat.unctad.org/ReportFolders/reportFolders.aspx</a:t>
            </a:r>
            <a:r>
              <a:rPr lang="en-US" altLang="ko-KR" sz="1400" dirty="0" smtClean="0"/>
              <a:t> </a:t>
            </a:r>
            <a:endParaRPr lang="ko-KR" altLang="en-US" sz="1400" dirty="0"/>
          </a:p>
        </p:txBody>
      </p:sp>
      <p:graphicFrame>
        <p:nvGraphicFramePr>
          <p:cNvPr id="8" name="내용 개체 틀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49485494"/>
              </p:ext>
            </p:extLst>
          </p:nvPr>
        </p:nvGraphicFramePr>
        <p:xfrm>
          <a:off x="389371" y="2476699"/>
          <a:ext cx="11416837" cy="3921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17556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10461674" cy="6858000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544886" y="731520"/>
            <a:ext cx="647114" cy="1505243"/>
          </a:xfrm>
          <a:prstGeom prst="rect">
            <a:avLst/>
          </a:prstGeom>
          <a:solidFill>
            <a:srgbClr val="74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798286" y="1536655"/>
            <a:ext cx="201839" cy="349254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333500" y="2401863"/>
            <a:ext cx="519315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600" dirty="0" smtClean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THANK YOU!</a:t>
            </a:r>
            <a:endParaRPr lang="ko-KR" altLang="en-US" sz="6600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1465944" y="3673108"/>
            <a:ext cx="4176989" cy="513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12591" y="3319358"/>
            <a:ext cx="4714875" cy="27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772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381" y="0"/>
            <a:ext cx="10972800" cy="8683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IFDI stock </a:t>
            </a:r>
            <a:r>
              <a:rPr lang="en-US" sz="4000" dirty="0" smtClean="0">
                <a:solidFill>
                  <a:srgbClr val="FF0000"/>
                </a:solidFill>
              </a:rPr>
              <a:t>&gt;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ko-KR" altLang="en-US" sz="3200" dirty="0" smtClean="0">
                <a:solidFill>
                  <a:srgbClr val="0070C0"/>
                </a:solidFill>
              </a:rPr>
              <a:t>상품과</a:t>
            </a:r>
            <a:r>
              <a:rPr lang="en-US" sz="3200" dirty="0" smtClean="0">
                <a:solidFill>
                  <a:srgbClr val="0070C0"/>
                </a:solidFill>
              </a:rPr>
              <a:t> </a:t>
            </a:r>
            <a:r>
              <a:rPr lang="ko-KR" altLang="en-US" sz="3200" dirty="0" smtClean="0">
                <a:solidFill>
                  <a:srgbClr val="0070C0"/>
                </a:solidFill>
              </a:rPr>
              <a:t>서비스 수출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2BEA1-DB22-488A-9CEB-23FDFC57A90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-101600" y="794088"/>
            <a:ext cx="1209598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6000" indent="-288000">
              <a:lnSpc>
                <a:spcPct val="150000"/>
              </a:lnSpc>
            </a:pP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</a:rPr>
              <a:t>▶ 2017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</a:rPr>
              <a:t>년 전세계 </a:t>
            </a:r>
            <a:r>
              <a:rPr lang="en-US" altLang="ko-KR" sz="2000" dirty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</a:rPr>
              <a:t>I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</a:rPr>
              <a:t>FDI(stock) 31.5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</a:rPr>
              <a:t>조 달러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</a:rPr>
              <a:t>, 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</a:rPr>
              <a:t>상품 서비스 수출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</a:rPr>
              <a:t>(flow) 22.8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</a:rPr>
              <a:t>조 달러</a:t>
            </a:r>
            <a:endParaRPr lang="en-US" altLang="ko-KR" sz="2000" dirty="0" smtClean="0">
              <a:solidFill>
                <a:srgbClr val="C00000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  <a:latin typeface="+mn-ea"/>
            </a:endParaRPr>
          </a:p>
          <a:p>
            <a:pPr marL="576000" indent="-288000">
              <a:lnSpc>
                <a:spcPct val="150000"/>
              </a:lnSpc>
            </a:pPr>
            <a:r>
              <a:rPr lang="en-US" altLang="ko-KR" sz="2000" dirty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 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   - 2000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년대 이후 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FDI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의 확대로 인한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 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수출입 급증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, 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세계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 GDP 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성장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 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견인</a:t>
            </a:r>
            <a:endParaRPr lang="en-US" altLang="ko-KR" sz="2000" dirty="0" smtClean="0">
              <a:solidFill>
                <a:srgbClr val="C00000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  <a:latin typeface="+mn-ea"/>
              <a:ea typeface="나눔고딕" pitchFamily="50" charset="-127"/>
            </a:endParaRPr>
          </a:p>
          <a:p>
            <a:pPr marL="576000" indent="-288000">
              <a:lnSpc>
                <a:spcPct val="150000"/>
              </a:lnSpc>
            </a:pPr>
            <a:r>
              <a:rPr lang="en-US" altLang="ko-KR" sz="2000" dirty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 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   - 2010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년대 중반 이후 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FDI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의 무역견인효과는 상실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?</a:t>
            </a:r>
          </a:p>
          <a:p>
            <a:pPr marL="576000" indent="-288000">
              <a:lnSpc>
                <a:spcPct val="150000"/>
              </a:lnSpc>
            </a:pPr>
            <a:r>
              <a:rPr lang="en-US" altLang="ko-KR" sz="2000" dirty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 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     : FDI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의 중요성이 무역의 중요성보다 더욱 확대</a:t>
            </a:r>
            <a:r>
              <a:rPr lang="en-US" altLang="ko-KR" dirty="0" smtClean="0">
                <a:ea typeface="나눔고딕" pitchFamily="50" charset="-127"/>
              </a:rPr>
              <a:t>?</a:t>
            </a:r>
          </a:p>
          <a:p>
            <a:pPr marL="576000" indent="-288000">
              <a:lnSpc>
                <a:spcPct val="150000"/>
              </a:lnSpc>
            </a:pPr>
            <a:r>
              <a:rPr lang="en-US" altLang="ko-KR" sz="2000" dirty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 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     : 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한미 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FTA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의 효과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? (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무역효과</a:t>
            </a:r>
            <a:r>
              <a:rPr lang="en-US" altLang="ko-KR" sz="2000" dirty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 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&lt;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 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FDI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효</a:t>
            </a:r>
            <a:r>
              <a:rPr lang="ko-KR" altLang="en-US" sz="2000" dirty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과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) </a:t>
            </a:r>
          </a:p>
          <a:p>
            <a:pPr marL="576000" indent="-288000">
              <a:lnSpc>
                <a:spcPct val="150000"/>
              </a:lnSpc>
            </a:pPr>
            <a:r>
              <a:rPr lang="en-US" altLang="ko-KR" sz="2000" dirty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 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     : </a:t>
            </a:r>
            <a:r>
              <a:rPr lang="ko-KR" altLang="en-US" sz="2000" dirty="0" err="1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미중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 무역분쟁의 영향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? (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무역효과 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&lt; FDI</a:t>
            </a:r>
            <a:r>
              <a:rPr lang="ko-KR" altLang="en-US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효과</a:t>
            </a:r>
            <a:r>
              <a:rPr lang="en-US" altLang="ko-KR" sz="2000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n-ea"/>
                <a:ea typeface="나눔고딕" pitchFamily="50" charset="-127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7381" y="6397824"/>
            <a:ext cx="7174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자료 </a:t>
            </a:r>
            <a:r>
              <a:rPr lang="en-US" altLang="ko-KR" sz="1400" dirty="0" smtClean="0"/>
              <a:t>: </a:t>
            </a:r>
            <a:r>
              <a:rPr lang="en-US" altLang="ko-KR" sz="1400" dirty="0" err="1" smtClean="0"/>
              <a:t>UnctadStat</a:t>
            </a:r>
            <a:r>
              <a:rPr lang="en-US" altLang="ko-KR" sz="1400" dirty="0"/>
              <a:t> DB : </a:t>
            </a:r>
            <a:r>
              <a:rPr lang="en-US" altLang="ko-KR" sz="1400" dirty="0">
                <a:hlinkClick r:id="rId2"/>
              </a:rPr>
              <a:t>http://</a:t>
            </a:r>
            <a:r>
              <a:rPr lang="en-US" altLang="ko-KR" sz="1400" dirty="0" smtClean="0">
                <a:hlinkClick r:id="rId2"/>
              </a:rPr>
              <a:t>unctadstat.unctad.org/ReportFolders/reportFolders.aspx</a:t>
            </a:r>
            <a:r>
              <a:rPr lang="en-US" altLang="ko-KR" sz="1400" dirty="0" smtClean="0"/>
              <a:t> </a:t>
            </a:r>
            <a:endParaRPr lang="ko-KR" altLang="en-US" sz="1400" dirty="0"/>
          </a:p>
        </p:txBody>
      </p:sp>
      <p:graphicFrame>
        <p:nvGraphicFramePr>
          <p:cNvPr id="9" name="차트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83936945"/>
              </p:ext>
            </p:extLst>
          </p:nvPr>
        </p:nvGraphicFramePr>
        <p:xfrm>
          <a:off x="171105" y="1639127"/>
          <a:ext cx="11550577" cy="4758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95722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1587</TotalTime>
  <Words>3215</Words>
  <Application>Microsoft Office PowerPoint</Application>
  <PresentationFormat>사용자 지정</PresentationFormat>
  <Paragraphs>781</Paragraphs>
  <Slides>80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80</vt:i4>
      </vt:variant>
    </vt:vector>
  </HeadingPairs>
  <TitlesOfParts>
    <vt:vector size="100" baseType="lpstr">
      <vt:lpstr>굴림</vt:lpstr>
      <vt:lpstr>Arial</vt:lpstr>
      <vt:lpstr>맑은 고딕</vt:lpstr>
      <vt:lpstr>HY그래픽M</vt:lpstr>
      <vt:lpstr>KoPub돋움체 Medium</vt:lpstr>
      <vt:lpstr>KoPub돋움체 Bold</vt:lpstr>
      <vt:lpstr>HY강B</vt:lpstr>
      <vt:lpstr>Arial Narrow</vt:lpstr>
      <vt:lpstr>ＭＳ Ｐゴシック</vt:lpstr>
      <vt:lpstr>Calibri</vt:lpstr>
      <vt:lpstr>나눔고딕</vt:lpstr>
      <vt:lpstr>HY견고딕</vt:lpstr>
      <vt:lpstr>Wingdings</vt:lpstr>
      <vt:lpstr>Microsoft Yi Baiti</vt:lpstr>
      <vt:lpstr>휴먼명조</vt:lpstr>
      <vt:lpstr>나눔고딕 ExtraBold</vt:lpstr>
      <vt:lpstr>a아메리카노L</vt:lpstr>
      <vt:lpstr>함초롬바탕</vt:lpstr>
      <vt:lpstr>HY울릉도M</vt:lpstr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OFDI stock &gt; 상품과 서비스 수출</vt:lpstr>
      <vt:lpstr>IFDI stock &gt; 상품과 서비스 수출</vt:lpstr>
      <vt:lpstr>중국 2위 알루미늄기업, G2전쟁 피해 한국상륙(매경 2018.11.18)</vt:lpstr>
      <vt:lpstr>韓, 베트남 무역으로 큰돈 버는 거 아시나요(매경프리미엄2018.11.27)</vt:lpstr>
      <vt:lpstr>슬라이드 12</vt:lpstr>
      <vt:lpstr>슬라이드 13</vt:lpstr>
      <vt:lpstr>슬라이드 14</vt:lpstr>
      <vt:lpstr>슬라이드 15</vt:lpstr>
      <vt:lpstr>슬라이드 16</vt:lpstr>
      <vt:lpstr>해양 강국</vt:lpstr>
      <vt:lpstr>공정혁신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  <vt:lpstr>슬라이드 27</vt:lpstr>
      <vt:lpstr>슬라이드 28</vt:lpstr>
      <vt:lpstr>슬라이드 29</vt:lpstr>
      <vt:lpstr>슬라이드 30</vt:lpstr>
      <vt:lpstr>슬라이드 31</vt:lpstr>
      <vt:lpstr>슬라이드 32</vt:lpstr>
      <vt:lpstr>슬라이드 33</vt:lpstr>
      <vt:lpstr>슬라이드 34</vt:lpstr>
      <vt:lpstr>슬라이드 35</vt:lpstr>
      <vt:lpstr>슬라이드 36</vt:lpstr>
      <vt:lpstr>슬라이드 37</vt:lpstr>
      <vt:lpstr>슬라이드 38</vt:lpstr>
      <vt:lpstr>슬라이드 39</vt:lpstr>
      <vt:lpstr>슬라이드 40</vt:lpstr>
      <vt:lpstr>슬라이드 41</vt:lpstr>
      <vt:lpstr>슬라이드 42</vt:lpstr>
      <vt:lpstr>슬라이드 43</vt:lpstr>
      <vt:lpstr>슬라이드 44</vt:lpstr>
      <vt:lpstr>슬라이드 45</vt:lpstr>
      <vt:lpstr>슬라이드 46</vt:lpstr>
      <vt:lpstr>슬라이드 47</vt:lpstr>
      <vt:lpstr>슬라이드 48</vt:lpstr>
      <vt:lpstr>슬라이드 49</vt:lpstr>
      <vt:lpstr>슬라이드 50</vt:lpstr>
      <vt:lpstr>슬라이드 51</vt:lpstr>
      <vt:lpstr>슬라이드 52</vt:lpstr>
      <vt:lpstr>슬라이드 53</vt:lpstr>
      <vt:lpstr>슬라이드 54</vt:lpstr>
      <vt:lpstr>슬라이드 55</vt:lpstr>
      <vt:lpstr>슬라이드 56</vt:lpstr>
      <vt:lpstr>슬라이드 57</vt:lpstr>
      <vt:lpstr>슬라이드 58</vt:lpstr>
      <vt:lpstr>슬라이드 59</vt:lpstr>
      <vt:lpstr>슬라이드 60</vt:lpstr>
      <vt:lpstr>슬라이드 61</vt:lpstr>
      <vt:lpstr>슬라이드 62</vt:lpstr>
      <vt:lpstr>슬라이드 63</vt:lpstr>
      <vt:lpstr>슬라이드 64</vt:lpstr>
      <vt:lpstr>슬라이드 65</vt:lpstr>
      <vt:lpstr>슬라이드 66</vt:lpstr>
      <vt:lpstr>슬라이드 67</vt:lpstr>
      <vt:lpstr>슬라이드 68</vt:lpstr>
      <vt:lpstr>슬라이드 69</vt:lpstr>
      <vt:lpstr>슬라이드 70</vt:lpstr>
      <vt:lpstr>슬라이드 71</vt:lpstr>
      <vt:lpstr>슬라이드 72</vt:lpstr>
      <vt:lpstr>슬라이드 73</vt:lpstr>
      <vt:lpstr>슬라이드 74</vt:lpstr>
      <vt:lpstr>슬라이드 75</vt:lpstr>
      <vt:lpstr>슬라이드 76</vt:lpstr>
      <vt:lpstr>슬라이드 77</vt:lpstr>
      <vt:lpstr>슬라이드 78</vt:lpstr>
      <vt:lpstr>슬라이드 79</vt:lpstr>
      <vt:lpstr>슬라이드 80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com</cp:lastModifiedBy>
  <cp:revision>103</cp:revision>
  <dcterms:created xsi:type="dcterms:W3CDTF">2019-01-12T02:38:23Z</dcterms:created>
  <dcterms:modified xsi:type="dcterms:W3CDTF">2019-03-14T01:48:33Z</dcterms:modified>
</cp:coreProperties>
</file>