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 saveSubsetFonts="1">
  <p:sldMasterIdLst>
    <p:sldMasterId id="2147483648" r:id="rId1"/>
  </p:sldMasterIdLst>
  <p:notesMasterIdLst>
    <p:notesMasterId r:id="rId18"/>
  </p:notesMasterIdLst>
  <p:sldIdLst>
    <p:sldId id="270" r:id="rId2"/>
    <p:sldId id="434" r:id="rId3"/>
    <p:sldId id="433" r:id="rId4"/>
    <p:sldId id="427" r:id="rId5"/>
    <p:sldId id="428" r:id="rId6"/>
    <p:sldId id="410" r:id="rId7"/>
    <p:sldId id="435" r:id="rId8"/>
    <p:sldId id="429" r:id="rId9"/>
    <p:sldId id="430" r:id="rId10"/>
    <p:sldId id="431" r:id="rId11"/>
    <p:sldId id="432" r:id="rId12"/>
    <p:sldId id="420" r:id="rId13"/>
    <p:sldId id="421" r:id="rId14"/>
    <p:sldId id="422" r:id="rId15"/>
    <p:sldId id="312" r:id="rId16"/>
    <p:sldId id="425" r:id="rId17"/>
  </p:sldIdLst>
  <p:sldSz cx="9144000" cy="6858000" type="screen4x3"/>
  <p:notesSz cx="6735763" cy="9866313"/>
  <p:embeddedFontLst>
    <p:embeddedFont>
      <p:font typeface="宋体" pitchFamily="2" charset="-122"/>
      <p:regular r:id="rId19"/>
    </p:embeddedFont>
    <p:embeddedFont>
      <p:font typeface="맑은 고딕" pitchFamily="50" charset="-127"/>
      <p:regular r:id="rId20"/>
      <p:bold r:id="rId21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8041" autoAdjust="0"/>
  </p:normalViewPr>
  <p:slideViewPr>
    <p:cSldViewPr showGuides="1">
      <p:cViewPr varScale="1">
        <p:scale>
          <a:sx n="132" d="100"/>
          <a:sy n="132" d="100"/>
        </p:scale>
        <p:origin x="-1020" y="-96"/>
      </p:cViewPr>
      <p:guideLst>
        <p:guide orient="horz" pos="43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AB6B30E1-1403-4CC3-9E03-BF92774B6253}" type="datetimeFigureOut">
              <a:rPr lang="ko-KR" altLang="en-US" smtClean="0"/>
              <a:pPr/>
              <a:t>2019-03-19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763" tIns="45382" rIns="90763" bIns="45382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0D6833EF-A9E7-4DC8-B215-D77342CF16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07635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0EE78-F0D3-4A30-B9FD-25543E5359BC}" type="slidenum">
              <a:rPr lang="zh-CN" altLang="en-US" smtClean="0">
                <a:solidFill>
                  <a:prstClr val="black"/>
                </a:solidFill>
              </a:rPr>
              <a:pPr/>
              <a:t>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0EE78-F0D3-4A30-B9FD-25543E5359BC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77767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0EE78-F0D3-4A30-B9FD-25543E5359BC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692628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0EE78-F0D3-4A30-B9FD-25543E5359B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893803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0EE78-F0D3-4A30-B9FD-25543E5359BC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012672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0EE78-F0D3-4A30-B9FD-25543E5359BC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716046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0EE78-F0D3-4A30-B9FD-25543E5359BC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0EE78-F0D3-4A30-B9FD-25543E5359BC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6955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0EE78-F0D3-4A30-B9FD-25543E5359B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51480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0EE78-F0D3-4A30-B9FD-25543E5359BC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03717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 smtClean="0">
              <a:sym typeface="Wingdings" pitchFamily="2" charset="2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0EE78-F0D3-4A30-B9FD-25543E5359BC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84286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0EE78-F0D3-4A30-B9FD-25543E5359BC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85064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0EE78-F0D3-4A30-B9FD-25543E5359BC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8478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0EE78-F0D3-4A30-B9FD-25543E5359BC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779936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0EE78-F0D3-4A30-B9FD-25543E5359BC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737747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0EE78-F0D3-4A30-B9FD-25543E5359B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63456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A9E8-D135-46E4-928A-57EC93CD4F3A}" type="datetime1">
              <a:rPr lang="ko-KR" altLang="en-US" smtClean="0"/>
              <a:pPr/>
              <a:t>2019-03-19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77965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17C88-D841-4E3D-918B-E7ABE2F4A88F}" type="datetime1">
              <a:rPr lang="ko-KR" altLang="en-US" smtClean="0"/>
              <a:pPr/>
              <a:t>2019-03-19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79564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DA59C-697A-4E5C-98AF-759E6B0524D1}" type="datetime1">
              <a:rPr lang="ko-KR" altLang="en-US" smtClean="0"/>
              <a:pPr/>
              <a:t>2019-03-19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937052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C8BEA-7139-4912-BAA6-D6D1A5239F5F}" type="datetime1">
              <a:rPr lang="ko-KR" altLang="en-US" smtClean="0"/>
              <a:pPr/>
              <a:t>2019-03-19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5148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81B0-4A7C-42EC-B24F-B0FB609CF94E}" type="datetime1">
              <a:rPr lang="ko-KR" altLang="en-US" smtClean="0"/>
              <a:pPr/>
              <a:t>2019-03-19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0103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19495-F73B-4A7A-A7A6-53EECB09EEBC}" type="datetime1">
              <a:rPr lang="ko-KR" altLang="en-US" smtClean="0"/>
              <a:pPr/>
              <a:t>2019-03-19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61922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000D-832A-4F1C-BE31-9AEAFCB8FE28}" type="datetime1">
              <a:rPr lang="ko-KR" altLang="en-US" smtClean="0"/>
              <a:pPr/>
              <a:t>2019-03-19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45778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E861C-193D-4176-9B98-F34BD08E5954}" type="datetime1">
              <a:rPr lang="ko-KR" altLang="en-US" smtClean="0"/>
              <a:pPr/>
              <a:t>2019-03-19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72894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C05B-22B0-4E0B-B94B-A3A1B2E5FE52}" type="datetime1">
              <a:rPr lang="ko-KR" altLang="en-US" smtClean="0"/>
              <a:pPr/>
              <a:t>2019-03-19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19501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9EB6F-1588-442D-9631-2303D05B758F}" type="datetime1">
              <a:rPr lang="ko-KR" altLang="en-US" smtClean="0"/>
              <a:pPr/>
              <a:t>2019-03-19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63172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57FF-B95F-4C61-8876-141DE56A1FAD}" type="datetime1">
              <a:rPr lang="ko-KR" altLang="en-US" smtClean="0"/>
              <a:pPr/>
              <a:t>2019-03-19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5290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1CB02-07C0-435C-80A3-5E69CDB97D71}" type="datetime1">
              <a:rPr lang="ko-KR" altLang="en-US" smtClean="0"/>
              <a:pPr/>
              <a:t>2019-03-19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F2DA8-01A6-4CD5-A1BF-67379C973AF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92804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한쪽 모서리는 잘리고 다른 쪽 모서리는 둥근 사각형 13"/>
          <p:cNvSpPr/>
          <p:nvPr/>
        </p:nvSpPr>
        <p:spPr>
          <a:xfrm rot="10800000">
            <a:off x="6952" y="0"/>
            <a:ext cx="6048000" cy="548680"/>
          </a:xfrm>
          <a:prstGeom prst="snipRoundRect">
            <a:avLst>
              <a:gd name="adj1" fmla="val 0"/>
              <a:gd name="adj2" fmla="val 50000"/>
            </a:avLst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365" y="2073329"/>
            <a:ext cx="8630115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1800"/>
              </a:spcAft>
            </a:pPr>
            <a:r>
              <a:rPr lang="ko-KR" altLang="en-U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연구논문</a:t>
            </a:r>
            <a:r>
              <a:rPr lang="en-US" altLang="ko-KR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ctr"/>
            <a:r>
              <a:rPr lang="ko-KR" altLang="en-U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기업의 벤처투자 경험 다양성이 </a:t>
            </a:r>
            <a:br>
              <a:rPr lang="ko-KR" altLang="en-U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o-KR" altLang="en-US" sz="28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탐험적</a:t>
            </a:r>
            <a:r>
              <a:rPr lang="ko-KR" altLang="en-U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벤처투자 가능성에 미치는 영향</a:t>
            </a:r>
            <a:r>
              <a:rPr lang="en-US" altLang="ko-KR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ko-KR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ko-KR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ko-KR" altLang="en-US" sz="1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경영학연구</a:t>
            </a:r>
            <a:r>
              <a:rPr lang="en-US" altLang="ko-KR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2018, </a:t>
            </a:r>
            <a:r>
              <a:rPr lang="en-US" altLang="ko-KR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47</a:t>
            </a:r>
            <a:r>
              <a:rPr lang="ko-KR" altLang="en-US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권 </a:t>
            </a:r>
            <a:r>
              <a:rPr lang="en-US" altLang="ko-KR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ko-KR" altLang="en-US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호</a:t>
            </a:r>
            <a:r>
              <a:rPr lang="en-US" altLang="ko-KR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altLang="ko-KR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Aft>
                <a:spcPts val="1800"/>
              </a:spcAft>
            </a:pPr>
            <a:endParaRPr lang="zh-CN" altLang="en-US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3004" y="94640"/>
            <a:ext cx="3012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경영경제연구소 </a:t>
            </a:r>
            <a:r>
              <a:rPr lang="ko-KR" altLang="en-US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수요세미나</a:t>
            </a:r>
            <a:endParaRPr lang="zh-CN" altLang="en-US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7779" y="4674622"/>
            <a:ext cx="1159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2019. 3. 20.</a:t>
            </a:r>
            <a:endParaRPr lang="zh-CN" altLang="en-US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한쪽 모서리는 잘리고 다른 쪽 모서리는 둥근 사각형 8"/>
          <p:cNvSpPr/>
          <p:nvPr/>
        </p:nvSpPr>
        <p:spPr>
          <a:xfrm>
            <a:off x="5796136" y="5949280"/>
            <a:ext cx="3347864" cy="916646"/>
          </a:xfrm>
          <a:prstGeom prst="snipRoundRect">
            <a:avLst>
              <a:gd name="adj1" fmla="val 0"/>
              <a:gd name="adj2" fmla="val 50000"/>
            </a:avLst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0152" y="6289575"/>
            <a:ext cx="3130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강신형</a:t>
            </a:r>
            <a:r>
              <a:rPr lang="ko-KR" altLang="en-US" sz="1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ko-KR" altLang="en-US" sz="1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충남대학교 경영학부 조교수</a:t>
            </a:r>
            <a:r>
              <a:rPr lang="en-US" altLang="ko-KR" sz="1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cxnSp>
        <p:nvCxnSpPr>
          <p:cNvPr id="3" name="직선 연결선 2"/>
          <p:cNvCxnSpPr/>
          <p:nvPr/>
        </p:nvCxnSpPr>
        <p:spPr>
          <a:xfrm>
            <a:off x="827584" y="2835684"/>
            <a:ext cx="7632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4106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0" y="-3501"/>
            <a:ext cx="9144000" cy="576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lvl="1"/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ko-KR" altLang="en-US" sz="2000" b="1" dirty="0" err="1" smtClean="0">
                <a:latin typeface="Times New Roman" pitchFamily="18" charset="0"/>
                <a:cs typeface="Times New Roman" pitchFamily="18" charset="0"/>
              </a:rPr>
              <a:t>스타트업</a:t>
            </a:r>
            <a:r>
              <a:rPr lang="ko-KR" altLang="en-US" sz="2000" b="1" dirty="0" smtClean="0">
                <a:latin typeface="Times New Roman" pitchFamily="18" charset="0"/>
                <a:cs typeface="Times New Roman" pitchFamily="18" charset="0"/>
              </a:rPr>
              <a:t> 관점의 기업벤처캐피탈</a:t>
            </a:r>
            <a:r>
              <a:rPr lang="en-US" altLang="ko-KR" sz="2000" b="1" dirty="0">
                <a:latin typeface="Times New Roman" pitchFamily="18" charset="0"/>
                <a:cs typeface="Times New Roman" pitchFamily="18" charset="0"/>
              </a:rPr>
              <a:t>(CVC</a:t>
            </a:r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zh-CN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>
                <a:latin typeface="Times New Roman" pitchFamily="18" charset="0"/>
                <a:cs typeface="Times New Roman" pitchFamily="18" charset="0"/>
              </a:rPr>
              <a:pPr/>
              <a:t>9</a:t>
            </a:fld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702799"/>
            <a:ext cx="8928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그러나 </a:t>
            </a:r>
            <a:r>
              <a:rPr lang="ko-KR" altLang="en-US" sz="16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스타트업</a:t>
            </a: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관점에서 </a:t>
            </a:r>
            <a:r>
              <a:rPr lang="en-US" altLang="ko-KR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CVC </a:t>
            </a: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투자는 다양한 리스크가 있어 </a:t>
            </a:r>
            <a:r>
              <a:rPr lang="en-US" altLang="ko-KR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CVC</a:t>
            </a: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의 신뢰구축이 중요함</a:t>
            </a:r>
            <a:endParaRPr lang="en-US" altLang="ko-KR" sz="1600" b="1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84015" y="2636912"/>
            <a:ext cx="74364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107949" indent="-107949">
              <a:spcAft>
                <a:spcPts val="600"/>
              </a:spcAft>
              <a:buFont typeface="Arial" pitchFamily="34" charset="0"/>
              <a:buChar char="•"/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ko-KR" altLang="en-US" dirty="0" err="1" smtClean="0">
                <a:sym typeface="Wingdings" pitchFamily="2" charset="2"/>
              </a:rPr>
              <a:t>스타트업</a:t>
            </a:r>
            <a:r>
              <a:rPr lang="ko-KR" altLang="en-US" dirty="0" smtClean="0">
                <a:sym typeface="Wingdings" pitchFamily="2" charset="2"/>
              </a:rPr>
              <a:t> 관점에서 </a:t>
            </a:r>
            <a:r>
              <a:rPr lang="en-US" altLang="ko-KR" dirty="0" smtClean="0">
                <a:sym typeface="Wingdings" pitchFamily="2" charset="2"/>
              </a:rPr>
              <a:t>CVC </a:t>
            </a:r>
            <a:r>
              <a:rPr lang="ko-KR" altLang="en-US" dirty="0" smtClean="0">
                <a:sym typeface="Wingdings" pitchFamily="2" charset="2"/>
              </a:rPr>
              <a:t>투자를 통해 기술 유출이 발생할 수 있음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- </a:t>
            </a:r>
            <a:r>
              <a:rPr lang="ko-KR" altLang="en-US" dirty="0" smtClean="0">
                <a:sym typeface="Wingdings" pitchFamily="2" charset="2"/>
              </a:rPr>
              <a:t>지적 자산에 대한 보호가 약한 경우 위험성이 커짐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en-US" altLang="ko-KR" dirty="0" err="1" smtClean="0">
                <a:sym typeface="Wingdings" pitchFamily="2" charset="2"/>
              </a:rPr>
              <a:t>Dushnitsky</a:t>
            </a:r>
            <a:r>
              <a:rPr lang="en-US" altLang="ko-KR" dirty="0" smtClean="0">
                <a:sym typeface="Wingdings" pitchFamily="2" charset="2"/>
              </a:rPr>
              <a:t> &amp; Shaver, 2009)</a:t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- </a:t>
            </a:r>
            <a:r>
              <a:rPr lang="ko-KR" altLang="en-US" dirty="0">
                <a:sym typeface="Wingdings" pitchFamily="2" charset="2"/>
              </a:rPr>
              <a:t>초기에 </a:t>
            </a:r>
            <a:r>
              <a:rPr lang="en-US" altLang="ko-KR" dirty="0" smtClean="0">
                <a:sym typeface="Wingdings" pitchFamily="2" charset="2"/>
              </a:rPr>
              <a:t>CVC</a:t>
            </a:r>
            <a:r>
              <a:rPr lang="ko-KR" altLang="en-US" dirty="0" smtClean="0">
                <a:sym typeface="Wingdings" pitchFamily="2" charset="2"/>
              </a:rPr>
              <a:t> </a:t>
            </a:r>
            <a:r>
              <a:rPr lang="ko-KR" altLang="en-US" dirty="0">
                <a:sym typeface="Wingdings" pitchFamily="2" charset="2"/>
              </a:rPr>
              <a:t>투자를 받는 경우 기술 유출 가능성이 </a:t>
            </a:r>
            <a:r>
              <a:rPr lang="ko-KR" altLang="en-US" dirty="0" smtClean="0">
                <a:sym typeface="Wingdings" pitchFamily="2" charset="2"/>
              </a:rPr>
              <a:t>커짐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en-US" altLang="ko-KR" dirty="0" err="1">
                <a:sym typeface="Wingdings" pitchFamily="2" charset="2"/>
              </a:rPr>
              <a:t>Katila</a:t>
            </a:r>
            <a:r>
              <a:rPr lang="en-US" altLang="ko-KR" dirty="0">
                <a:sym typeface="Wingdings" pitchFamily="2" charset="2"/>
              </a:rPr>
              <a:t> et al., 2008; Park &amp; Bae, 2017</a:t>
            </a:r>
            <a:r>
              <a:rPr lang="en-US" altLang="ko-KR" dirty="0" smtClean="0">
                <a:sym typeface="Wingdings" pitchFamily="2" charset="2"/>
              </a:rPr>
              <a:t>)</a:t>
            </a:r>
            <a:endParaRPr lang="en-US" altLang="ko-KR" dirty="0">
              <a:sym typeface="Wingdings" pitchFamily="2" charset="2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251520" y="2679884"/>
            <a:ext cx="1132495" cy="583307"/>
          </a:xfrm>
          <a:prstGeom prst="homePlate">
            <a:avLst>
              <a:gd name="adj" fmla="val 23188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/>
                </a:solidFill>
                <a:latin typeface="+mj-lt"/>
              </a:rPr>
              <a:t>기술 유출</a:t>
            </a:r>
            <a:endParaRPr lang="ko-KR" altLang="en-U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84015" y="3573016"/>
            <a:ext cx="74364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107949" indent="-107949">
              <a:spcAft>
                <a:spcPts val="600"/>
              </a:spcAft>
              <a:buFont typeface="Arial" pitchFamily="34" charset="0"/>
              <a:buChar char="•"/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ko-KR" altLang="en-US" dirty="0" smtClean="0">
                <a:sym typeface="Wingdings" pitchFamily="2" charset="2"/>
              </a:rPr>
              <a:t>기술 유출이 아니더라도 </a:t>
            </a:r>
            <a:r>
              <a:rPr lang="en-US" altLang="ko-KR" dirty="0" smtClean="0">
                <a:sym typeface="Wingdings" pitchFamily="2" charset="2"/>
              </a:rPr>
              <a:t>CVC </a:t>
            </a:r>
            <a:r>
              <a:rPr lang="ko-KR" altLang="en-US" dirty="0" smtClean="0">
                <a:sym typeface="Wingdings" pitchFamily="2" charset="2"/>
              </a:rPr>
              <a:t>투자는 </a:t>
            </a:r>
            <a:r>
              <a:rPr lang="ko-KR" altLang="en-US" dirty="0" err="1" smtClean="0">
                <a:sym typeface="Wingdings" pitchFamily="2" charset="2"/>
              </a:rPr>
              <a:t>스타트업이</a:t>
            </a:r>
            <a:r>
              <a:rPr lang="ko-KR" altLang="en-US" dirty="0" smtClean="0">
                <a:sym typeface="Wingdings" pitchFamily="2" charset="2"/>
              </a:rPr>
              <a:t> 자신의 기술을 제품화 하는데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ko-KR" altLang="en-US" dirty="0" smtClean="0">
                <a:sym typeface="Wingdings" pitchFamily="2" charset="2"/>
              </a:rPr>
              <a:t>도움되지 </a:t>
            </a:r>
            <a:r>
              <a:rPr lang="ko-KR" altLang="en-US" dirty="0">
                <a:sym typeface="Wingdings" pitchFamily="2" charset="2"/>
              </a:rPr>
              <a:t>않음</a:t>
            </a:r>
            <a:r>
              <a:rPr lang="en-US" altLang="ko-KR" dirty="0">
                <a:sym typeface="Wingdings" pitchFamily="2" charset="2"/>
              </a:rPr>
              <a:t>(</a:t>
            </a:r>
            <a:r>
              <a:rPr lang="en-US" altLang="ko-KR" dirty="0" err="1">
                <a:sym typeface="Wingdings" pitchFamily="2" charset="2"/>
              </a:rPr>
              <a:t>Pahnke</a:t>
            </a:r>
            <a:r>
              <a:rPr lang="en-US" altLang="ko-KR" dirty="0">
                <a:sym typeface="Wingdings" pitchFamily="2" charset="2"/>
              </a:rPr>
              <a:t> et al., 2015</a:t>
            </a:r>
            <a:r>
              <a:rPr lang="en-US" altLang="ko-KR" dirty="0" smtClean="0">
                <a:sym typeface="Wingdings" pitchFamily="2" charset="2"/>
              </a:rPr>
              <a:t>)</a:t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- CVC</a:t>
            </a:r>
            <a:r>
              <a:rPr lang="ko-KR" altLang="en-US" dirty="0" smtClean="0">
                <a:sym typeface="Wingdings" pitchFamily="2" charset="2"/>
              </a:rPr>
              <a:t>는 모기업의 전략적 </a:t>
            </a:r>
            <a:r>
              <a:rPr lang="ko-KR" altLang="en-US" dirty="0" err="1" smtClean="0">
                <a:sym typeface="Wingdings" pitchFamily="2" charset="2"/>
              </a:rPr>
              <a:t>니즈를</a:t>
            </a:r>
            <a:r>
              <a:rPr lang="ko-KR" altLang="en-US" dirty="0" smtClean="0">
                <a:sym typeface="Wingdings" pitchFamily="2" charset="2"/>
              </a:rPr>
              <a:t> </a:t>
            </a:r>
            <a:r>
              <a:rPr lang="ko-KR" altLang="en-US" dirty="0" err="1" smtClean="0">
                <a:sym typeface="Wingdings" pitchFamily="2" charset="2"/>
              </a:rPr>
              <a:t>최우선하기</a:t>
            </a:r>
            <a:r>
              <a:rPr lang="ko-KR" altLang="en-US" dirty="0" smtClean="0">
                <a:sym typeface="Wingdings" pitchFamily="2" charset="2"/>
              </a:rPr>
              <a:t> 때문</a:t>
            </a:r>
            <a:endParaRPr lang="en-US" altLang="ko-KR" dirty="0">
              <a:sym typeface="Wingdings" pitchFamily="2" charset="2"/>
            </a:endParaRPr>
          </a:p>
        </p:txBody>
      </p:sp>
      <p:sp>
        <p:nvSpPr>
          <p:cNvPr id="15" name="오각형 14"/>
          <p:cNvSpPr/>
          <p:nvPr/>
        </p:nvSpPr>
        <p:spPr>
          <a:xfrm>
            <a:off x="251520" y="3597404"/>
            <a:ext cx="1132495" cy="583307"/>
          </a:xfrm>
          <a:prstGeom prst="homePlate">
            <a:avLst>
              <a:gd name="adj" fmla="val 23188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/>
                </a:solidFill>
                <a:latin typeface="+mj-lt"/>
              </a:rPr>
              <a:t>전략 변경</a:t>
            </a:r>
            <a:endParaRPr lang="ko-KR" altLang="en-U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84015" y="1268760"/>
            <a:ext cx="743645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107949" indent="-107949">
              <a:spcAft>
                <a:spcPts val="600"/>
              </a:spcAft>
              <a:buFont typeface="Arial" pitchFamily="34" charset="0"/>
              <a:buChar char="•"/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ko-KR" altLang="en-US" dirty="0" err="1" smtClean="0">
                <a:sym typeface="Wingdings" pitchFamily="2" charset="2"/>
              </a:rPr>
              <a:t>스타트업은</a:t>
            </a:r>
            <a:r>
              <a:rPr lang="ko-KR" altLang="en-US" dirty="0" smtClean="0">
                <a:sym typeface="Wingdings" pitchFamily="2" charset="2"/>
              </a:rPr>
              <a:t> 자신의 기술을 </a:t>
            </a:r>
            <a:r>
              <a:rPr lang="ko-KR" altLang="en-US" dirty="0" err="1" smtClean="0">
                <a:sym typeface="Wingdings" pitchFamily="2" charset="2"/>
              </a:rPr>
              <a:t>사업화하는데</a:t>
            </a:r>
            <a:r>
              <a:rPr lang="ko-KR" altLang="en-US" dirty="0" smtClean="0">
                <a:sym typeface="Wingdings" pitchFamily="2" charset="2"/>
              </a:rPr>
              <a:t> 필요한 자원을</a:t>
            </a:r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ko-KR" altLang="en-US" dirty="0" smtClean="0">
                <a:sym typeface="Wingdings" pitchFamily="2" charset="2"/>
              </a:rPr>
              <a:t>확보하기 위해 </a:t>
            </a:r>
            <a:r>
              <a:rPr lang="en-US" altLang="ko-KR" dirty="0" smtClean="0">
                <a:sym typeface="Wingdings" pitchFamily="2" charset="2"/>
              </a:rPr>
              <a:t>CVC </a:t>
            </a:r>
            <a:r>
              <a:rPr lang="ko-KR" altLang="en-US" dirty="0" smtClean="0">
                <a:sym typeface="Wingdings" pitchFamily="2" charset="2"/>
              </a:rPr>
              <a:t>투자를 유치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en-US" altLang="ko-KR" dirty="0" err="1" smtClean="0">
                <a:sym typeface="Wingdings" pitchFamily="2" charset="2"/>
              </a:rPr>
              <a:t>Katila</a:t>
            </a:r>
            <a:r>
              <a:rPr lang="en-US" altLang="ko-KR" dirty="0" smtClean="0">
                <a:sym typeface="Wingdings" pitchFamily="2" charset="2"/>
              </a:rPr>
              <a:t> et al., 2008; </a:t>
            </a:r>
            <a:r>
              <a:rPr lang="en-US" altLang="ko-KR" dirty="0" err="1" smtClean="0">
                <a:sym typeface="Wingdings" pitchFamily="2" charset="2"/>
              </a:rPr>
              <a:t>Basu</a:t>
            </a:r>
            <a:r>
              <a:rPr lang="en-US" altLang="ko-KR" dirty="0" smtClean="0">
                <a:sym typeface="Wingdings" pitchFamily="2" charset="2"/>
              </a:rPr>
              <a:t> et al., 2011; Alvarez &amp; </a:t>
            </a:r>
            <a:r>
              <a:rPr lang="en-US" altLang="ko-KR" dirty="0" err="1" smtClean="0">
                <a:sym typeface="Wingdings" pitchFamily="2" charset="2"/>
              </a:rPr>
              <a:t>Dushnitsky</a:t>
            </a:r>
            <a:r>
              <a:rPr lang="en-US" altLang="ko-KR" dirty="0" smtClean="0">
                <a:sym typeface="Wingdings" pitchFamily="2" charset="2"/>
              </a:rPr>
              <a:t>, 2016)</a:t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- R&amp;D, </a:t>
            </a:r>
            <a:r>
              <a:rPr lang="ko-KR" altLang="en-US" dirty="0" smtClean="0">
                <a:sym typeface="Wingdings" pitchFamily="2" charset="2"/>
              </a:rPr>
              <a:t>생산</a:t>
            </a:r>
            <a:r>
              <a:rPr lang="en-US" altLang="ko-KR" dirty="0" smtClean="0">
                <a:sym typeface="Wingdings" pitchFamily="2" charset="2"/>
              </a:rPr>
              <a:t>, </a:t>
            </a:r>
            <a:r>
              <a:rPr lang="ko-KR" altLang="en-US" dirty="0" smtClean="0">
                <a:sym typeface="Wingdings" pitchFamily="2" charset="2"/>
              </a:rPr>
              <a:t>마케팅 등의 운영 자원이나 재무적 자원 등 </a:t>
            </a:r>
            <a:endParaRPr lang="en-US" altLang="ko-KR" dirty="0" smtClean="0">
              <a:sym typeface="Wingdings" pitchFamily="2" charset="2"/>
            </a:endParaRPr>
          </a:p>
          <a:p>
            <a:r>
              <a:rPr lang="ko-KR" altLang="en-US" dirty="0" smtClean="0">
                <a:sym typeface="Wingdings" pitchFamily="2" charset="2"/>
              </a:rPr>
              <a:t>그러나</a:t>
            </a:r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ko-KR" altLang="en-US" dirty="0" err="1" smtClean="0">
                <a:sym typeface="Wingdings" pitchFamily="2" charset="2"/>
              </a:rPr>
              <a:t>스타트업이</a:t>
            </a:r>
            <a:r>
              <a:rPr lang="ko-KR" altLang="en-US" dirty="0" smtClean="0">
                <a:sym typeface="Wingdings" pitchFamily="2" charset="2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>CVC </a:t>
            </a:r>
            <a:r>
              <a:rPr lang="ko-KR" altLang="en-US" dirty="0" smtClean="0">
                <a:sym typeface="Wingdings" pitchFamily="2" charset="2"/>
              </a:rPr>
              <a:t>모기업으로부터 필요한 자원을 확보하는 것은 어려움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- </a:t>
            </a:r>
            <a:r>
              <a:rPr lang="ko-KR" altLang="en-US" dirty="0" smtClean="0">
                <a:sym typeface="Wingdings" pitchFamily="2" charset="2"/>
              </a:rPr>
              <a:t>대기업의 경직된 조직구조</a:t>
            </a:r>
            <a:r>
              <a:rPr lang="en-US" altLang="ko-KR" dirty="0" smtClean="0">
                <a:sym typeface="Wingdings" pitchFamily="2" charset="2"/>
              </a:rPr>
              <a:t>, </a:t>
            </a:r>
            <a:r>
              <a:rPr lang="ko-KR" altLang="en-US" dirty="0" smtClean="0">
                <a:sym typeface="Wingdings" pitchFamily="2" charset="2"/>
              </a:rPr>
              <a:t>담당자 변경 등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en-US" altLang="ko-KR" dirty="0" err="1" smtClean="0">
                <a:sym typeface="Wingdings" pitchFamily="2" charset="2"/>
              </a:rPr>
              <a:t>Pahnke</a:t>
            </a:r>
            <a:r>
              <a:rPr lang="en-US" altLang="ko-KR" dirty="0" smtClean="0">
                <a:sym typeface="Wingdings" pitchFamily="2" charset="2"/>
              </a:rPr>
              <a:t> et al., 2015; </a:t>
            </a:r>
            <a:r>
              <a:rPr lang="en-US" altLang="ko-KR" dirty="0" err="1" smtClean="0">
                <a:sym typeface="Wingdings" pitchFamily="2" charset="2"/>
              </a:rPr>
              <a:t>Basu</a:t>
            </a:r>
            <a:r>
              <a:rPr lang="en-US" altLang="ko-KR" dirty="0" smtClean="0">
                <a:sym typeface="Wingdings" pitchFamily="2" charset="2"/>
              </a:rPr>
              <a:t> et al., 2016)</a:t>
            </a:r>
            <a:r>
              <a:rPr lang="ko-KR" altLang="en-US" dirty="0" smtClean="0">
                <a:sym typeface="Wingdings" pitchFamily="2" charset="2"/>
              </a:rPr>
              <a:t> </a:t>
            </a:r>
            <a:endParaRPr lang="en-US" altLang="ko-KR" dirty="0">
              <a:sym typeface="Wingdings" pitchFamily="2" charset="2"/>
            </a:endParaRPr>
          </a:p>
        </p:txBody>
      </p:sp>
      <p:sp>
        <p:nvSpPr>
          <p:cNvPr id="17" name="오각형 16"/>
          <p:cNvSpPr/>
          <p:nvPr/>
        </p:nvSpPr>
        <p:spPr>
          <a:xfrm>
            <a:off x="251520" y="1280103"/>
            <a:ext cx="1132495" cy="583307"/>
          </a:xfrm>
          <a:prstGeom prst="homePlate">
            <a:avLst>
              <a:gd name="adj" fmla="val 23188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/>
                </a:solidFill>
                <a:latin typeface="+mj-lt"/>
              </a:rPr>
              <a:t>자원 접근</a:t>
            </a:r>
            <a:endParaRPr lang="ko-KR" altLang="en-U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107504" y="1150142"/>
            <a:ext cx="8856984" cy="3236832"/>
          </a:xfrm>
          <a:prstGeom prst="roundRect">
            <a:avLst>
              <a:gd name="adj" fmla="val 3259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오각형 19"/>
          <p:cNvSpPr/>
          <p:nvPr/>
        </p:nvSpPr>
        <p:spPr>
          <a:xfrm rot="5400000">
            <a:off x="4042874" y="163570"/>
            <a:ext cx="986242" cy="8856984"/>
          </a:xfrm>
          <a:prstGeom prst="homePlate">
            <a:avLst>
              <a:gd name="adj" fmla="val 32438"/>
            </a:avLst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7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  <a:alpha val="0"/>
                </a:schemeClr>
              </a:gs>
            </a:gsLst>
            <a:lin ang="10800000" scaled="1"/>
            <a:tileRect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ko-KR" altLang="en-US" sz="1200" b="1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691680" y="4392912"/>
            <a:ext cx="5472608" cy="64213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ko-KR" sz="140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“Swimming with Sharks”(</a:t>
            </a:r>
            <a:r>
              <a:rPr lang="en-US" altLang="ko-KR" sz="1400" b="1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Katila</a:t>
            </a:r>
            <a:r>
              <a:rPr lang="en-US" altLang="ko-KR" sz="140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et al., 2008)</a:t>
            </a:r>
            <a:endParaRPr lang="ko-KR" altLang="en-US" sz="14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84015" y="5229200"/>
            <a:ext cx="743645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107949" indent="-107949">
              <a:spcAft>
                <a:spcPts val="600"/>
              </a:spcAft>
              <a:buFont typeface="Arial" pitchFamily="34" charset="0"/>
              <a:buChar char="•"/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ko-KR" dirty="0" smtClean="0">
                <a:sym typeface="Wingdings" pitchFamily="2" charset="2"/>
              </a:rPr>
              <a:t>‘</a:t>
            </a:r>
            <a:r>
              <a:rPr lang="ko-KR" altLang="en-US" dirty="0" smtClean="0">
                <a:sym typeface="Wingdings" pitchFamily="2" charset="2"/>
              </a:rPr>
              <a:t>이 회사는 </a:t>
            </a:r>
            <a:r>
              <a:rPr lang="en-US" altLang="ko-KR" dirty="0" smtClean="0">
                <a:sym typeface="Wingdings" pitchFamily="2" charset="2"/>
              </a:rPr>
              <a:t>CVC</a:t>
            </a:r>
            <a:r>
              <a:rPr lang="ko-KR" altLang="en-US" dirty="0" smtClean="0">
                <a:sym typeface="Wingdings" pitchFamily="2" charset="2"/>
              </a:rPr>
              <a:t>를 통해 </a:t>
            </a:r>
            <a:r>
              <a:rPr lang="ko-KR" altLang="en-US" dirty="0" err="1" smtClean="0">
                <a:sym typeface="Wingdings" pitchFamily="2" charset="2"/>
              </a:rPr>
              <a:t>스타트업을</a:t>
            </a:r>
            <a:r>
              <a:rPr lang="ko-KR" altLang="en-US" dirty="0" smtClean="0">
                <a:sym typeface="Wingdings" pitchFamily="2" charset="2"/>
              </a:rPr>
              <a:t> 지원할 뿐 아니라 기술을 </a:t>
            </a:r>
            <a:r>
              <a:rPr lang="ko-KR" altLang="en-US" dirty="0" err="1" smtClean="0">
                <a:sym typeface="Wingdings" pitchFamily="2" charset="2"/>
              </a:rPr>
              <a:t>도용하지도</a:t>
            </a:r>
            <a:r>
              <a:rPr lang="ko-KR" altLang="en-US" dirty="0" smtClean="0">
                <a:sym typeface="Wingdings" pitchFamily="2" charset="2"/>
              </a:rPr>
              <a:t> 않으며 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ko-KR" altLang="en-US" dirty="0" smtClean="0">
                <a:sym typeface="Wingdings" pitchFamily="2" charset="2"/>
              </a:rPr>
              <a:t>일관된 투자 방침을 유지한다</a:t>
            </a:r>
            <a:r>
              <a:rPr lang="en-US" altLang="ko-KR" dirty="0" smtClean="0">
                <a:sym typeface="Wingdings" pitchFamily="2" charset="2"/>
              </a:rPr>
              <a:t>’</a:t>
            </a:r>
            <a:r>
              <a:rPr lang="ko-KR" altLang="en-US" dirty="0" smtClean="0">
                <a:sym typeface="Wingdings" pitchFamily="2" charset="2"/>
              </a:rPr>
              <a:t>는 신뢰를 심어줄 때 상호협력적인 관계 구축이 가능함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(Benson &amp; </a:t>
            </a:r>
            <a:r>
              <a:rPr lang="en-US" altLang="ko-KR" dirty="0" err="1" smtClean="0">
                <a:sym typeface="Wingdings" pitchFamily="2" charset="2"/>
              </a:rPr>
              <a:t>Ziedonis</a:t>
            </a:r>
            <a:r>
              <a:rPr lang="en-US" altLang="ko-KR" dirty="0" smtClean="0">
                <a:sym typeface="Wingdings" pitchFamily="2" charset="2"/>
              </a:rPr>
              <a:t>, 2009; Kang, 2018; Kang &amp; Kim, working paper)</a:t>
            </a:r>
          </a:p>
          <a:p>
            <a:r>
              <a:rPr lang="ko-KR" altLang="en-US" dirty="0" smtClean="0">
                <a:sym typeface="Wingdings" pitchFamily="2" charset="2"/>
              </a:rPr>
              <a:t>만약 신뢰가 결여된 경우라면 </a:t>
            </a:r>
            <a:r>
              <a:rPr lang="ko-KR" altLang="en-US" dirty="0" err="1" smtClean="0">
                <a:sym typeface="Wingdings" pitchFamily="2" charset="2"/>
              </a:rPr>
              <a:t>스타트업은</a:t>
            </a:r>
            <a:r>
              <a:rPr lang="ko-KR" altLang="en-US" dirty="0" smtClean="0">
                <a:sym typeface="Wingdings" pitchFamily="2" charset="2"/>
              </a:rPr>
              <a:t> 신디케이트 내 다른 </a:t>
            </a:r>
            <a:r>
              <a:rPr lang="en-US" altLang="ko-KR" dirty="0" smtClean="0">
                <a:sym typeface="Wingdings" pitchFamily="2" charset="2"/>
              </a:rPr>
              <a:t>VC</a:t>
            </a:r>
            <a:r>
              <a:rPr lang="ko-KR" altLang="en-US" dirty="0" smtClean="0">
                <a:sym typeface="Wingdings" pitchFamily="2" charset="2"/>
              </a:rPr>
              <a:t>들을 통해 </a:t>
            </a:r>
            <a:r>
              <a:rPr lang="en-US" altLang="ko-KR" dirty="0">
                <a:sym typeface="Wingdings" pitchFamily="2" charset="2"/>
              </a:rPr>
              <a:t/>
            </a:r>
            <a:br>
              <a:rPr lang="en-US" altLang="ko-KR" dirty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CVC</a:t>
            </a:r>
            <a:r>
              <a:rPr lang="ko-KR" altLang="en-US" dirty="0" smtClean="0">
                <a:sym typeface="Wingdings" pitchFamily="2" charset="2"/>
              </a:rPr>
              <a:t>의 기회주의적 행동을 통제해야 함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en-US" altLang="ko-KR" dirty="0" err="1" smtClean="0">
                <a:sym typeface="Wingdings" pitchFamily="2" charset="2"/>
              </a:rPr>
              <a:t>Hallen</a:t>
            </a:r>
            <a:r>
              <a:rPr lang="en-US" altLang="ko-KR" dirty="0" smtClean="0">
                <a:sym typeface="Wingdings" pitchFamily="2" charset="2"/>
              </a:rPr>
              <a:t> et al., 2014; </a:t>
            </a:r>
            <a:r>
              <a:rPr lang="en-US" altLang="ko-KR" dirty="0">
                <a:sym typeface="Wingdings" pitchFamily="2" charset="2"/>
              </a:rPr>
              <a:t>Kang &amp; Kim, working </a:t>
            </a:r>
            <a:r>
              <a:rPr lang="en-US" altLang="ko-KR" dirty="0" smtClean="0">
                <a:sym typeface="Wingdings" pitchFamily="2" charset="2"/>
              </a:rPr>
              <a:t>paper)</a:t>
            </a:r>
            <a:endParaRPr lang="en-US" altLang="ko-KR" dirty="0">
              <a:sym typeface="Wingdings" pitchFamily="2" charset="2"/>
            </a:endParaRPr>
          </a:p>
        </p:txBody>
      </p:sp>
      <p:sp>
        <p:nvSpPr>
          <p:cNvPr id="26" name="오각형 25"/>
          <p:cNvSpPr/>
          <p:nvPr/>
        </p:nvSpPr>
        <p:spPr>
          <a:xfrm>
            <a:off x="251520" y="5253588"/>
            <a:ext cx="1132495" cy="583307"/>
          </a:xfrm>
          <a:prstGeom prst="homePlate">
            <a:avLst>
              <a:gd name="adj" fmla="val 23188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/>
                </a:solidFill>
                <a:latin typeface="+mj-lt"/>
              </a:rPr>
              <a:t>신뢰 구축</a:t>
            </a:r>
            <a:endParaRPr lang="ko-KR" altLang="en-U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107504" y="5133705"/>
            <a:ext cx="8856984" cy="1413506"/>
          </a:xfrm>
          <a:prstGeom prst="roundRect">
            <a:avLst>
              <a:gd name="adj" fmla="val 3259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9" name="직선 연결선 28"/>
          <p:cNvCxnSpPr/>
          <p:nvPr/>
        </p:nvCxnSpPr>
        <p:spPr>
          <a:xfrm>
            <a:off x="1403648" y="2564904"/>
            <a:ext cx="7416824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/>
        </p:nvCxnSpPr>
        <p:spPr>
          <a:xfrm>
            <a:off x="1403648" y="3501008"/>
            <a:ext cx="7416824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2654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>
                <a:latin typeface="Times New Roman" pitchFamily="18" charset="0"/>
                <a:cs typeface="Times New Roman" pitchFamily="18" charset="0"/>
              </a:rPr>
              <a:pPr/>
              <a:t>10</a:t>
            </a:fld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33488" y="1268760"/>
            <a:ext cx="2877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ko-KR" altLang="en-US" sz="2800" b="1" dirty="0" smtClean="0">
                <a:latin typeface="Times New Roman" pitchFamily="18" charset="0"/>
                <a:cs typeface="Times New Roman" pitchFamily="18" charset="0"/>
              </a:rPr>
              <a:t>연구논문 발표</a:t>
            </a:r>
            <a:endParaRPr lang="ko-KR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직선 연결선 4"/>
          <p:cNvCxnSpPr/>
          <p:nvPr/>
        </p:nvCxnSpPr>
        <p:spPr>
          <a:xfrm>
            <a:off x="2123728" y="1791980"/>
            <a:ext cx="47525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863914" y="1857970"/>
            <a:ext cx="541686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b="1" dirty="0">
                <a:latin typeface="Times New Roman" pitchFamily="18" charset="0"/>
                <a:cs typeface="Times New Roman" pitchFamily="18" charset="0"/>
              </a:rPr>
              <a:t>기업의 벤처투자 경험 다양성이 </a:t>
            </a:r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ko-KR" altLang="en-US" sz="2400" b="1" dirty="0" err="1" smtClean="0">
                <a:latin typeface="Times New Roman" pitchFamily="18" charset="0"/>
                <a:cs typeface="Times New Roman" pitchFamily="18" charset="0"/>
              </a:rPr>
              <a:t>탐험적</a:t>
            </a:r>
            <a:r>
              <a:rPr lang="ko-KR" alt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2400" b="1" dirty="0">
                <a:latin typeface="Times New Roman" pitchFamily="18" charset="0"/>
                <a:cs typeface="Times New Roman" pitchFamily="18" charset="0"/>
              </a:rPr>
              <a:t>벤처투자 가능성에 미치는 </a:t>
            </a:r>
            <a:r>
              <a:rPr lang="ko-KR" altLang="en-US" sz="2400" b="1" dirty="0" smtClean="0">
                <a:latin typeface="Times New Roman" pitchFamily="18" charset="0"/>
                <a:cs typeface="Times New Roman" pitchFamily="18" charset="0"/>
              </a:rPr>
              <a:t>영향</a:t>
            </a:r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ko-KR" sz="1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ko-KR" altLang="en-US" sz="1600" b="1" dirty="0" err="1" smtClean="0">
                <a:latin typeface="Times New Roman" pitchFamily="18" charset="0"/>
                <a:cs typeface="Times New Roman" pitchFamily="18" charset="0"/>
              </a:rPr>
              <a:t>경영학연구</a:t>
            </a:r>
            <a:r>
              <a:rPr lang="en-US" altLang="ko-KR" sz="1600" b="1" dirty="0" smtClean="0">
                <a:latin typeface="Times New Roman" pitchFamily="18" charset="0"/>
                <a:cs typeface="Times New Roman" pitchFamily="18" charset="0"/>
              </a:rPr>
              <a:t>, 2018, 47</a:t>
            </a: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</a:rPr>
              <a:t>권 </a:t>
            </a:r>
            <a:r>
              <a:rPr lang="en-US" altLang="ko-KR" sz="1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ko-KR" altLang="en-US" sz="1600" b="1" dirty="0">
                <a:latin typeface="Times New Roman" pitchFamily="18" charset="0"/>
                <a:cs typeface="Times New Roman" pitchFamily="18" charset="0"/>
              </a:rPr>
              <a:t>호</a:t>
            </a:r>
            <a:r>
              <a:rPr lang="en-US" altLang="ko-KR" sz="1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altLang="ko-KR" sz="16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7" name="그룹 36"/>
          <p:cNvGrpSpPr/>
          <p:nvPr/>
        </p:nvGrpSpPr>
        <p:grpSpPr>
          <a:xfrm>
            <a:off x="1691680" y="3429000"/>
            <a:ext cx="6062143" cy="1902488"/>
            <a:chOff x="2123728" y="3789040"/>
            <a:chExt cx="4914901" cy="1542448"/>
          </a:xfrm>
        </p:grpSpPr>
        <p:sp>
          <p:nvSpPr>
            <p:cNvPr id="16" name="TextBox 3"/>
            <p:cNvSpPr txBox="1">
              <a:spLocks noChangeArrowheads="1"/>
            </p:cNvSpPr>
            <p:nvPr/>
          </p:nvSpPr>
          <p:spPr bwMode="auto">
            <a:xfrm>
              <a:off x="2123728" y="4384236"/>
              <a:ext cx="1576322" cy="3978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rot="0" vert="horz" wrap="square" lIns="91440" tIns="45720" rIns="91440" bIns="45720" anchor="ctr" anchorCtr="0" upright="1">
              <a:noAutofit/>
            </a:bodyPr>
            <a:lstStyle>
              <a:defPPr>
                <a:defRPr lang="ko-KR"/>
              </a:defPPr>
              <a:lvl1pPr algn="ctr">
                <a:spcAft>
                  <a:spcPts val="0"/>
                </a:spcAft>
                <a:defRPr sz="1000">
                  <a:solidFill>
                    <a:srgbClr val="000000"/>
                  </a:solidFill>
                  <a:effectLst/>
                  <a:latin typeface="굴림" panose="020B0600000101010101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defRPr>
              </a:lvl1pPr>
            </a:lstStyle>
            <a:p>
              <a:r>
                <a:rPr lang="ko-KR" sz="1200" b="1">
                  <a:latin typeface="Times New Roman" panose="02020603050405020304" pitchFamily="18" charset="0"/>
                </a:rPr>
                <a:t>벤처투자 경험 다양성 </a:t>
              </a:r>
            </a:p>
          </p:txBody>
        </p:sp>
        <p:sp>
          <p:nvSpPr>
            <p:cNvPr id="17" name="TextBox 4"/>
            <p:cNvSpPr txBox="1">
              <a:spLocks noChangeArrowheads="1"/>
            </p:cNvSpPr>
            <p:nvPr/>
          </p:nvSpPr>
          <p:spPr bwMode="auto">
            <a:xfrm>
              <a:off x="5312676" y="4384236"/>
              <a:ext cx="1725953" cy="3978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 latinLnBrk="1">
                <a:spcAft>
                  <a:spcPts val="0"/>
                </a:spcAft>
              </a:pPr>
              <a:r>
                <a:rPr lang="ko-KR" sz="1200" b="1" kern="1200" dirty="0" err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맑은 고딕" panose="020B0503020000020004" pitchFamily="50" charset="-127"/>
                  <a:cs typeface="Times New Roman" panose="02020603050405020304" pitchFamily="18" charset="0"/>
                </a:rPr>
                <a:t>탐험적</a:t>
              </a:r>
              <a:r>
                <a:rPr lang="ko-KR" sz="1200" b="1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맑은 고딕" panose="020B0503020000020004" pitchFamily="50" charset="-127"/>
                  <a:cs typeface="Times New Roman" panose="02020603050405020304" pitchFamily="18" charset="0"/>
                </a:rPr>
                <a:t> 벤처투자 가능성</a:t>
              </a:r>
              <a:endParaRPr lang="ko-KR" sz="1200" b="1" dirty="0">
                <a:effectLst/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5"/>
            <p:cNvSpPr txBox="1">
              <a:spLocks noChangeArrowheads="1"/>
            </p:cNvSpPr>
            <p:nvPr/>
          </p:nvSpPr>
          <p:spPr bwMode="auto">
            <a:xfrm>
              <a:off x="3737920" y="4933796"/>
              <a:ext cx="1601094" cy="39769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rot="0" vert="horz" wrap="square" lIns="91440" tIns="45720" rIns="91440" bIns="45720" anchor="ctr" anchorCtr="0" upright="1">
              <a:noAutofit/>
            </a:bodyPr>
            <a:lstStyle>
              <a:defPPr>
                <a:defRPr lang="ko-KR"/>
              </a:defPPr>
              <a:lvl1pPr algn="ctr">
                <a:spcAft>
                  <a:spcPts val="0"/>
                </a:spcAft>
                <a:defRPr sz="1000">
                  <a:solidFill>
                    <a:srgbClr val="000000"/>
                  </a:solidFill>
                  <a:effectLst/>
                  <a:latin typeface="굴림" panose="020B0600000101010101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defRPr>
              </a:lvl1pPr>
            </a:lstStyle>
            <a:p>
              <a:r>
                <a:rPr lang="ko-KR" sz="1200" b="1">
                  <a:latin typeface="Times New Roman" panose="02020603050405020304" pitchFamily="18" charset="0"/>
                </a:rPr>
                <a:t>구조적 독립성</a:t>
              </a:r>
            </a:p>
          </p:txBody>
        </p:sp>
        <p:sp>
          <p:nvSpPr>
            <p:cNvPr id="19" name="TextBox 6"/>
            <p:cNvSpPr txBox="1">
              <a:spLocks noChangeArrowheads="1"/>
            </p:cNvSpPr>
            <p:nvPr/>
          </p:nvSpPr>
          <p:spPr bwMode="auto">
            <a:xfrm>
              <a:off x="3737778" y="3789040"/>
              <a:ext cx="1600952" cy="3566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rot="0" vert="horz" wrap="square" lIns="91440" tIns="45720" rIns="91440" bIns="45720" anchor="ctr" anchorCtr="0" upright="1">
              <a:noAutofit/>
            </a:bodyPr>
            <a:lstStyle>
              <a:defPPr>
                <a:defRPr lang="ko-KR"/>
              </a:defPPr>
              <a:lvl1pPr algn="ctr">
                <a:spcAft>
                  <a:spcPts val="0"/>
                </a:spcAft>
                <a:defRPr sz="1000">
                  <a:solidFill>
                    <a:srgbClr val="000000"/>
                  </a:solidFill>
                  <a:effectLst/>
                  <a:latin typeface="굴림" panose="020B0600000101010101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defRPr>
              </a:lvl1pPr>
            </a:lstStyle>
            <a:p>
              <a:r>
                <a:rPr lang="ko-KR" sz="1200" b="1">
                  <a:latin typeface="Times New Roman" panose="02020603050405020304" pitchFamily="18" charset="0"/>
                </a:rPr>
                <a:t>흡수역량</a:t>
              </a:r>
            </a:p>
          </p:txBody>
        </p:sp>
        <p:sp>
          <p:nvSpPr>
            <p:cNvPr id="23" name="직사각형 22"/>
            <p:cNvSpPr>
              <a:spLocks noChangeArrowheads="1"/>
            </p:cNvSpPr>
            <p:nvPr/>
          </p:nvSpPr>
          <p:spPr bwMode="auto">
            <a:xfrm>
              <a:off x="3793729" y="4289255"/>
              <a:ext cx="666292" cy="341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latinLnBrk="1">
                <a:spcAft>
                  <a:spcPts val="0"/>
                </a:spcAft>
              </a:pPr>
              <a:r>
                <a:rPr lang="ko-KR" sz="1200" b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맑은 고딕" panose="020B0503020000020004" pitchFamily="50" charset="-127"/>
                  <a:cs typeface="Times New Roman" panose="02020603050405020304" pitchFamily="18" charset="0"/>
                </a:rPr>
                <a:t>가설</a:t>
              </a:r>
              <a:r>
                <a:rPr lang="en-US" sz="1200" b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맑은 고딕" panose="020B0503020000020004" pitchFamily="50" charset="-127"/>
                  <a:cs typeface="Times New Roman" panose="02020603050405020304" pitchFamily="18" charset="0"/>
                </a:rPr>
                <a:t>1(+)</a:t>
              </a:r>
              <a:endParaRPr lang="ko-KR" sz="1200" b="1">
                <a:effectLst/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endParaRPr>
            </a:p>
          </p:txBody>
        </p:sp>
        <p:sp>
          <p:nvSpPr>
            <p:cNvPr id="24" name="직사각형 23"/>
            <p:cNvSpPr>
              <a:spLocks noChangeArrowheads="1"/>
            </p:cNvSpPr>
            <p:nvPr/>
          </p:nvSpPr>
          <p:spPr bwMode="auto">
            <a:xfrm>
              <a:off x="4551613" y="4163211"/>
              <a:ext cx="666292" cy="341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latinLnBrk="1">
                <a:spcAft>
                  <a:spcPts val="0"/>
                </a:spcAft>
              </a:pPr>
              <a:r>
                <a:rPr lang="ko-KR" sz="1200" b="1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맑은 고딕" panose="020B0503020000020004" pitchFamily="50" charset="-127"/>
                  <a:cs typeface="Times New Roman" panose="02020603050405020304" pitchFamily="18" charset="0"/>
                </a:rPr>
                <a:t>가설</a:t>
              </a:r>
              <a:r>
                <a:rPr lang="en-US" sz="1200" b="1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맑은 고딕" panose="020B0503020000020004" pitchFamily="50" charset="-127"/>
                  <a:cs typeface="Times New Roman" panose="02020603050405020304" pitchFamily="18" charset="0"/>
                </a:rPr>
                <a:t>2(+)</a:t>
              </a:r>
              <a:endParaRPr lang="ko-KR" sz="1200" b="1" dirty="0">
                <a:effectLst/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endParaRPr>
            </a:p>
          </p:txBody>
        </p:sp>
        <p:sp>
          <p:nvSpPr>
            <p:cNvPr id="25" name="직사각형 24"/>
            <p:cNvSpPr>
              <a:spLocks noChangeArrowheads="1"/>
            </p:cNvSpPr>
            <p:nvPr/>
          </p:nvSpPr>
          <p:spPr bwMode="auto">
            <a:xfrm>
              <a:off x="4551613" y="4596058"/>
              <a:ext cx="666292" cy="341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latinLnBrk="1">
                <a:spcAft>
                  <a:spcPts val="0"/>
                </a:spcAft>
              </a:pPr>
              <a:r>
                <a:rPr lang="ko-KR" sz="1200" b="1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맑은 고딕" panose="020B0503020000020004" pitchFamily="50" charset="-127"/>
                  <a:cs typeface="Times New Roman" panose="02020603050405020304" pitchFamily="18" charset="0"/>
                </a:rPr>
                <a:t>가설</a:t>
              </a:r>
              <a:r>
                <a:rPr lang="en-US" sz="1200" b="1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맑은 고딕" panose="020B0503020000020004" pitchFamily="50" charset="-127"/>
                  <a:cs typeface="Times New Roman" panose="02020603050405020304" pitchFamily="18" charset="0"/>
                </a:rPr>
                <a:t>3(+)</a:t>
              </a:r>
              <a:endParaRPr lang="ko-KR" sz="1200" b="1" dirty="0">
                <a:effectLst/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endParaRPr>
            </a:p>
          </p:txBody>
        </p:sp>
        <p:cxnSp>
          <p:nvCxnSpPr>
            <p:cNvPr id="26" name="직선 화살표 연결선 25"/>
            <p:cNvCxnSpPr>
              <a:stCxn id="16" idx="3"/>
              <a:endCxn id="17" idx="1"/>
            </p:cNvCxnSpPr>
            <p:nvPr/>
          </p:nvCxnSpPr>
          <p:spPr>
            <a:xfrm>
              <a:off x="3700050" y="4583146"/>
              <a:ext cx="1612626" cy="0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화살표 연결선 27"/>
            <p:cNvCxnSpPr>
              <a:stCxn id="18" idx="0"/>
            </p:cNvCxnSpPr>
            <p:nvPr/>
          </p:nvCxnSpPr>
          <p:spPr>
            <a:xfrm flipV="1">
              <a:off x="4538467" y="4596058"/>
              <a:ext cx="0" cy="337738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화살표 연결선 32"/>
            <p:cNvCxnSpPr>
              <a:stCxn id="19" idx="2"/>
            </p:cNvCxnSpPr>
            <p:nvPr/>
          </p:nvCxnSpPr>
          <p:spPr>
            <a:xfrm>
              <a:off x="4538254" y="4145698"/>
              <a:ext cx="0" cy="408522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130395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아래쪽 화살표 39"/>
          <p:cNvSpPr/>
          <p:nvPr/>
        </p:nvSpPr>
        <p:spPr>
          <a:xfrm>
            <a:off x="251520" y="1714456"/>
            <a:ext cx="931310" cy="4666872"/>
          </a:xfrm>
          <a:prstGeom prst="downArrow">
            <a:avLst>
              <a:gd name="adj1" fmla="val 71387"/>
              <a:gd name="adj2" fmla="val 56683"/>
            </a:avLst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0" y="-3501"/>
            <a:ext cx="9144000" cy="576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lvl="1"/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ko-KR" altLang="en-US" sz="2000" b="1" dirty="0" smtClean="0">
                <a:latin typeface="Times New Roman" pitchFamily="18" charset="0"/>
                <a:cs typeface="Times New Roman" pitchFamily="18" charset="0"/>
              </a:rPr>
              <a:t>연구 개요</a:t>
            </a:r>
            <a:endParaRPr lang="zh-CN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>
                <a:latin typeface="Times New Roman" pitchFamily="18" charset="0"/>
                <a:cs typeface="Times New Roman" pitchFamily="18" charset="0"/>
              </a:rPr>
              <a:pPr/>
              <a:t>11</a:t>
            </a:fld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702799"/>
            <a:ext cx="8928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본</a:t>
            </a:r>
            <a:r>
              <a:rPr lang="en-US" altLang="ko-KR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연구는 기업의 벤처투자 경험 다양성이 </a:t>
            </a:r>
            <a:r>
              <a:rPr lang="ko-KR" altLang="en-US" sz="16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탐험적</a:t>
            </a: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벤처투자에 미치는 영향을 살펴보고자 함</a:t>
            </a:r>
            <a:endParaRPr lang="en-US" altLang="ko-KR" sz="1600" b="1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251520" y="1222901"/>
            <a:ext cx="1132495" cy="661720"/>
          </a:xfrm>
          <a:prstGeom prst="homePlate">
            <a:avLst>
              <a:gd name="adj" fmla="val 23188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4" name="TextBox 13"/>
          <p:cNvSpPr txBox="1"/>
          <p:nvPr/>
        </p:nvSpPr>
        <p:spPr>
          <a:xfrm>
            <a:off x="1547664" y="1375902"/>
            <a:ext cx="7560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탐험적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ko-KR" altLang="en-US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벤처투자는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기업의 혁신 성과 향상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Keil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et al., 2008; Lee &amp; Kang, 2015; 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Wadhwa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et al., 2016)</a:t>
            </a:r>
            <a:endParaRPr lang="en-US" altLang="ko-KR" sz="12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1282408"/>
            <a:ext cx="1099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전략적</a:t>
            </a:r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b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ko-KR" altLang="en-US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중요성</a:t>
            </a:r>
            <a:endParaRPr lang="en-US" altLang="ko-KR" sz="1400" b="1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7" name="오각형 16"/>
          <p:cNvSpPr/>
          <p:nvPr/>
        </p:nvSpPr>
        <p:spPr>
          <a:xfrm>
            <a:off x="251520" y="2082391"/>
            <a:ext cx="1132495" cy="661720"/>
          </a:xfrm>
          <a:prstGeom prst="homePlate">
            <a:avLst>
              <a:gd name="adj" fmla="val 23188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8" name="TextBox 17"/>
          <p:cNvSpPr txBox="1"/>
          <p:nvPr/>
        </p:nvSpPr>
        <p:spPr>
          <a:xfrm>
            <a:off x="1547664" y="2198974"/>
            <a:ext cx="7560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기업은 </a:t>
            </a:r>
            <a:r>
              <a:rPr lang="ko-KR" altLang="en-US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활용적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벤처투자보다 </a:t>
            </a:r>
            <a:r>
              <a:rPr lang="ko-KR" altLang="en-US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탐험적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벤처투자에서 더 큰 불확실성에 직면</a:t>
            </a:r>
            <a:endParaRPr lang="en-US" altLang="ko-KR" sz="14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1520" y="2247706"/>
            <a:ext cx="1099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b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불확실성</a:t>
            </a:r>
            <a:endParaRPr lang="en-US" altLang="ko-KR" sz="1400" b="1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" name="위로 굽은 화살표 2"/>
          <p:cNvSpPr/>
          <p:nvPr/>
        </p:nvSpPr>
        <p:spPr>
          <a:xfrm rot="5400000">
            <a:off x="1835696" y="2559014"/>
            <a:ext cx="648072" cy="648072"/>
          </a:xfrm>
          <a:prstGeom prst="bentUp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8" name="TextBox 27"/>
          <p:cNvSpPr txBox="1"/>
          <p:nvPr/>
        </p:nvSpPr>
        <p:spPr>
          <a:xfrm>
            <a:off x="3563888" y="2775038"/>
            <a:ext cx="5400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적절한 투자 대상 발굴이 어려움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/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-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이종 산업의 高탐색 비용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(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Reur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 &amp; 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Lahiri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, 2014; 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Reur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 &amp; 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Ragozzino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, 2014)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/>
            </a:r>
            <a:br>
              <a:rPr lang="en-US" altLang="ko-KR" sz="1400" dirty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-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사업부 출신으로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CVC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구성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(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Dushitsky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 &amp; 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Shapira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, 2010)</a:t>
            </a:r>
            <a:endParaRPr lang="en-US" altLang="ko-KR" sz="14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2556967" y="2791826"/>
            <a:ext cx="990787" cy="49640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/>
          </a:p>
        </p:txBody>
      </p:sp>
      <p:sp>
        <p:nvSpPr>
          <p:cNvPr id="32" name="TextBox 31"/>
          <p:cNvSpPr txBox="1"/>
          <p:nvPr/>
        </p:nvSpPr>
        <p:spPr>
          <a:xfrm>
            <a:off x="2556967" y="2877669"/>
            <a:ext cx="1006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대상 발굴</a:t>
            </a:r>
            <a:endParaRPr lang="en-US" altLang="ko-KR" sz="1400" b="1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3" name="위로 굽은 화살표 32"/>
          <p:cNvSpPr/>
          <p:nvPr/>
        </p:nvSpPr>
        <p:spPr>
          <a:xfrm rot="5400000">
            <a:off x="1759332" y="3283449"/>
            <a:ext cx="800799" cy="648072"/>
          </a:xfrm>
          <a:prstGeom prst="bentUp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4" name="TextBox 33"/>
          <p:cNvSpPr txBox="1"/>
          <p:nvPr/>
        </p:nvSpPr>
        <p:spPr>
          <a:xfrm>
            <a:off x="3563888" y="3619970"/>
            <a:ext cx="5400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투자한 벤처기업의 지식 흡수가 어려움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/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-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제도적 논리가 다름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(DiMaggio &amp; Powell, 1983)</a:t>
            </a:r>
            <a:b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-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정보 처리 과정과 지식 활용 방식이 다름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(Cohen &amp; 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Levinthal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, 1990)</a:t>
            </a:r>
            <a:endParaRPr lang="en-US" altLang="ko-KR" sz="14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2556967" y="3636332"/>
            <a:ext cx="990787" cy="49640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/>
          </a:p>
        </p:txBody>
      </p:sp>
      <p:sp>
        <p:nvSpPr>
          <p:cNvPr id="36" name="TextBox 35"/>
          <p:cNvSpPr txBox="1"/>
          <p:nvPr/>
        </p:nvSpPr>
        <p:spPr>
          <a:xfrm>
            <a:off x="2556968" y="3722175"/>
            <a:ext cx="962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지식 흡수</a:t>
            </a:r>
            <a:endParaRPr lang="en-US" altLang="ko-KR" sz="1400" b="1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1475656" y="1222902"/>
            <a:ext cx="7488832" cy="661719"/>
          </a:xfrm>
          <a:prstGeom prst="roundRect">
            <a:avLst>
              <a:gd name="adj" fmla="val 10426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모서리가 둥근 직사각형 25"/>
          <p:cNvSpPr/>
          <p:nvPr/>
        </p:nvSpPr>
        <p:spPr>
          <a:xfrm>
            <a:off x="1475656" y="2074496"/>
            <a:ext cx="7488832" cy="2428734"/>
          </a:xfrm>
          <a:prstGeom prst="roundRect">
            <a:avLst>
              <a:gd name="adj" fmla="val 3345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이등변 삼각형 26"/>
          <p:cNvSpPr/>
          <p:nvPr/>
        </p:nvSpPr>
        <p:spPr>
          <a:xfrm rot="10800000">
            <a:off x="3707905" y="4587040"/>
            <a:ext cx="2160240" cy="354127"/>
          </a:xfrm>
          <a:prstGeom prst="triangle">
            <a:avLst>
              <a:gd name="adj" fmla="val 49369"/>
            </a:avLst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9" name="오각형 28"/>
          <p:cNvSpPr/>
          <p:nvPr/>
        </p:nvSpPr>
        <p:spPr>
          <a:xfrm>
            <a:off x="251520" y="5026824"/>
            <a:ext cx="1132495" cy="661720"/>
          </a:xfrm>
          <a:prstGeom prst="homePlate">
            <a:avLst>
              <a:gd name="adj" fmla="val 23188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31" name="TextBox 30"/>
          <p:cNvSpPr txBox="1"/>
          <p:nvPr/>
        </p:nvSpPr>
        <p:spPr>
          <a:xfrm>
            <a:off x="1547664" y="5179825"/>
            <a:ext cx="756084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기업은 </a:t>
            </a:r>
            <a:r>
              <a:rPr lang="ko-KR" altLang="en-US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탐험적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벤처투자의 불확실성을 어떻게 완화할 수 있는가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? </a:t>
            </a:r>
            <a:endParaRPr lang="en-US" altLang="ko-KR" sz="14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특히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벤처투자 경험 다양성은 기업의 </a:t>
            </a:r>
            <a:r>
              <a:rPr lang="ko-KR" altLang="en-US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탐험적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벤처투자에 어떤 영향을 주는가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?</a:t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기업은 경험을 통해 학습하기 때문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Argote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et al., 1990)</a:t>
            </a:r>
            <a:endParaRPr lang="en-US" altLang="ko-KR" sz="12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51520" y="5223103"/>
            <a:ext cx="1099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b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연구질문</a:t>
            </a:r>
            <a:endParaRPr lang="en-US" altLang="ko-KR" sz="1400" b="1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8" name="모서리가 둥근 직사각형 37"/>
          <p:cNvSpPr/>
          <p:nvPr/>
        </p:nvSpPr>
        <p:spPr>
          <a:xfrm>
            <a:off x="1475656" y="5026825"/>
            <a:ext cx="7488832" cy="1080119"/>
          </a:xfrm>
          <a:prstGeom prst="roundRect">
            <a:avLst>
              <a:gd name="adj" fmla="val 10426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5219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아래쪽 화살표 39"/>
          <p:cNvSpPr/>
          <p:nvPr/>
        </p:nvSpPr>
        <p:spPr>
          <a:xfrm>
            <a:off x="251520" y="1714456"/>
            <a:ext cx="931310" cy="4666872"/>
          </a:xfrm>
          <a:prstGeom prst="downArrow">
            <a:avLst>
              <a:gd name="adj1" fmla="val 71387"/>
              <a:gd name="adj2" fmla="val 56683"/>
            </a:avLst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0" y="-3501"/>
            <a:ext cx="9144000" cy="576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lvl="1"/>
            <a:r>
              <a:rPr lang="en-US" altLang="ko-KR" sz="20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2000" b="1" dirty="0" smtClean="0">
                <a:latin typeface="Times New Roman" pitchFamily="18" charset="0"/>
                <a:cs typeface="Times New Roman" pitchFamily="18" charset="0"/>
              </a:rPr>
              <a:t>연구 가설</a:t>
            </a:r>
            <a:endParaRPr lang="zh-CN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>
                <a:latin typeface="Times New Roman" pitchFamily="18" charset="0"/>
                <a:cs typeface="Times New Roman" pitchFamily="18" charset="0"/>
              </a:rPr>
              <a:pPr/>
              <a:t>12</a:t>
            </a:fld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702799"/>
            <a:ext cx="8928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본</a:t>
            </a:r>
            <a:r>
              <a:rPr lang="en-US" altLang="ko-KR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연구는 벤처투자 경험 다양성에 대한 세 가지 가설을 제안함</a:t>
            </a:r>
            <a:endParaRPr lang="en-US" altLang="ko-KR" sz="1600" b="1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251520" y="1222901"/>
            <a:ext cx="1132495" cy="661720"/>
          </a:xfrm>
          <a:prstGeom prst="homePlate">
            <a:avLst>
              <a:gd name="adj" fmla="val 23188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4" name="TextBox 13"/>
          <p:cNvSpPr txBox="1"/>
          <p:nvPr/>
        </p:nvSpPr>
        <p:spPr>
          <a:xfrm>
            <a:off x="1547664" y="1323345"/>
            <a:ext cx="756084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기업의 벤처투자 경험이 다양할수록 </a:t>
            </a:r>
            <a:r>
              <a:rPr lang="ko-KR" altLang="en-US" sz="14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탐험적</a:t>
            </a:r>
            <a:r>
              <a:rPr lang="ko-KR" altLang="en-US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벤처투자 가능성은 증가할 것이다</a:t>
            </a:r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.</a:t>
            </a:r>
            <a:b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VC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네트워크에서 중심적 지위 확보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(Gulati &amp; 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Gargiulo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1999; 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Keil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et al., 2010)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따라서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투자 대상 물색에 사업부 인력의 의존도가 낮아짐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Dushnitsky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&amp; 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Shapira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2010)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정보비대칭으로 인한 투자자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신생기업 간의 대리인 문제 최소화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US" altLang="ko-KR" sz="12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De </a:t>
            </a:r>
            <a:r>
              <a:rPr lang="en-US" altLang="ko-KR" sz="1200" dirty="0" err="1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Clercq</a:t>
            </a:r>
            <a:r>
              <a:rPr lang="en-US" altLang="ko-KR" sz="12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&amp; Sapienza, 2005)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지식 간의 결합 및 창출 역량 확보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Leiponen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2005; 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Leiponen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&amp; 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Helfat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2010)</a:t>
            </a:r>
            <a:endParaRPr lang="en-US" altLang="ko-KR" sz="14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1282408"/>
            <a:ext cx="1099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가설 </a:t>
            </a:r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1</a:t>
            </a:r>
            <a:b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ko-KR" altLang="en-US" sz="14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주효과</a:t>
            </a:r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</a:t>
            </a:r>
          </a:p>
        </p:txBody>
      </p:sp>
      <p:sp>
        <p:nvSpPr>
          <p:cNvPr id="25" name="모서리가 둥근 직사각형 24"/>
          <p:cNvSpPr/>
          <p:nvPr/>
        </p:nvSpPr>
        <p:spPr>
          <a:xfrm>
            <a:off x="1475656" y="1222903"/>
            <a:ext cx="7488832" cy="1449214"/>
          </a:xfrm>
          <a:prstGeom prst="roundRect">
            <a:avLst>
              <a:gd name="adj" fmla="val 5314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오각형 38"/>
          <p:cNvSpPr/>
          <p:nvPr/>
        </p:nvSpPr>
        <p:spPr>
          <a:xfrm>
            <a:off x="251520" y="2996952"/>
            <a:ext cx="1132495" cy="661720"/>
          </a:xfrm>
          <a:prstGeom prst="homePlate">
            <a:avLst>
              <a:gd name="adj" fmla="val 23188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41" name="TextBox 40"/>
          <p:cNvSpPr txBox="1"/>
          <p:nvPr/>
        </p:nvSpPr>
        <p:spPr>
          <a:xfrm>
            <a:off x="1547664" y="3122965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기업의 </a:t>
            </a:r>
            <a:r>
              <a:rPr lang="ko-KR" altLang="en-US" sz="1400" b="1" dirty="0" err="1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흡수역량은</a:t>
            </a:r>
            <a:r>
              <a:rPr lang="ko-KR" altLang="en-US" sz="14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벤처투자 경험 다양성과 </a:t>
            </a:r>
            <a:r>
              <a:rPr lang="ko-KR" altLang="en-US" sz="14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탐험적</a:t>
            </a:r>
            <a:r>
              <a:rPr lang="ko-KR" altLang="en-US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ko-KR" altLang="en-US" sz="14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벤처투자 가능성 간의 </a:t>
            </a:r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ko-KR" altLang="en-US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긍정적 </a:t>
            </a:r>
            <a:r>
              <a:rPr lang="ko-KR" altLang="en-US" sz="14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관계를 강화할 것이다</a:t>
            </a:r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.</a:t>
            </a:r>
            <a:b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다양한 집단의 파트너와 성공적인 협력이 가능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(Lane et al., 2001)</a:t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기업가적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발견 촉진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(Lane &amp; </a:t>
            </a:r>
            <a:r>
              <a:rPr lang="en-US" altLang="ko-KR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Lubatkin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1998; </a:t>
            </a:r>
            <a:r>
              <a:rPr lang="en-US" altLang="ko-KR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Rosenkopf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&amp; </a:t>
            </a:r>
            <a:r>
              <a:rPr lang="en-US" altLang="ko-KR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Nerkar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2001)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51520" y="3056459"/>
            <a:ext cx="1099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가설 </a:t>
            </a:r>
            <a:r>
              <a:rPr lang="en-US" altLang="ko-KR" sz="14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ko-KR" altLang="en-US" sz="14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조절효과</a:t>
            </a:r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</a:t>
            </a:r>
          </a:p>
        </p:txBody>
      </p:sp>
      <p:sp>
        <p:nvSpPr>
          <p:cNvPr id="43" name="모서리가 둥근 직사각형 42"/>
          <p:cNvSpPr/>
          <p:nvPr/>
        </p:nvSpPr>
        <p:spPr>
          <a:xfrm>
            <a:off x="1475656" y="2996954"/>
            <a:ext cx="7488832" cy="1224134"/>
          </a:xfrm>
          <a:prstGeom prst="roundRect">
            <a:avLst>
              <a:gd name="adj" fmla="val 5314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오각형 43"/>
          <p:cNvSpPr/>
          <p:nvPr/>
        </p:nvSpPr>
        <p:spPr>
          <a:xfrm>
            <a:off x="251520" y="4581128"/>
            <a:ext cx="1132495" cy="661720"/>
          </a:xfrm>
          <a:prstGeom prst="homePlate">
            <a:avLst>
              <a:gd name="adj" fmla="val 23188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45" name="TextBox 44"/>
          <p:cNvSpPr txBox="1"/>
          <p:nvPr/>
        </p:nvSpPr>
        <p:spPr>
          <a:xfrm>
            <a:off x="1547664" y="4707141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CVC</a:t>
            </a:r>
            <a:r>
              <a:rPr lang="ko-KR" altLang="en-US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의 </a:t>
            </a:r>
            <a:r>
              <a:rPr lang="ko-KR" altLang="en-US" sz="14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구조적 독립성은 </a:t>
            </a:r>
            <a:r>
              <a:rPr lang="ko-KR" altLang="en-US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기업의 </a:t>
            </a:r>
            <a:r>
              <a:rPr lang="ko-KR" altLang="en-US" sz="14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벤처투자 경험 다양성과 </a:t>
            </a:r>
            <a:r>
              <a:rPr lang="ko-KR" altLang="en-US" sz="14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탐험적</a:t>
            </a:r>
            <a:r>
              <a:rPr lang="ko-KR" altLang="en-US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ko-KR" altLang="en-US" sz="14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벤처투자 가능성 간의 </a:t>
            </a:r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ko-KR" altLang="en-US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긍정적 </a:t>
            </a:r>
            <a:r>
              <a:rPr lang="ko-KR" altLang="en-US" sz="14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관계를 </a:t>
            </a:r>
            <a:r>
              <a:rPr lang="ko-KR" altLang="en-US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강화할 것이다</a:t>
            </a:r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.</a:t>
            </a:r>
            <a:b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사업부의 전략적 요구로부터 자유로움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Tushman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&amp; O’Reilly, 1996; 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Pahnke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et al., 2015)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기존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VC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업계 인력 영입을 통한 탐색 범위 확대 가능</a:t>
            </a:r>
            <a:r>
              <a:rPr lang="en-US" altLang="ko-KR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US" altLang="ko-KR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Dushnitsky</a:t>
            </a:r>
            <a:r>
              <a:rPr lang="en-US" altLang="ko-KR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&amp; </a:t>
            </a:r>
            <a:r>
              <a:rPr lang="en-US" altLang="ko-KR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Shapira</a:t>
            </a:r>
            <a:r>
              <a:rPr lang="en-US" altLang="ko-KR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2010</a:t>
            </a:r>
            <a:r>
              <a:rPr lang="en-US" altLang="ko-KR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</a:t>
            </a:r>
            <a:endParaRPr lang="en-US" altLang="ko-KR" sz="14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1520" y="4640635"/>
            <a:ext cx="1099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가설 </a:t>
            </a:r>
            <a:r>
              <a:rPr lang="en-US" altLang="ko-KR" sz="14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ko-KR" altLang="en-US" sz="14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조절효과</a:t>
            </a:r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</a:t>
            </a:r>
          </a:p>
        </p:txBody>
      </p:sp>
      <p:sp>
        <p:nvSpPr>
          <p:cNvPr id="47" name="모서리가 둥근 직사각형 46"/>
          <p:cNvSpPr/>
          <p:nvPr/>
        </p:nvSpPr>
        <p:spPr>
          <a:xfrm>
            <a:off x="1475656" y="4581130"/>
            <a:ext cx="7488832" cy="1224134"/>
          </a:xfrm>
          <a:prstGeom prst="roundRect">
            <a:avLst>
              <a:gd name="adj" fmla="val 5314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6153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0" y="-3501"/>
            <a:ext cx="9144000" cy="576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lvl="1"/>
            <a:r>
              <a:rPr lang="en-US" altLang="ko-KR" sz="20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2000" b="1" dirty="0" smtClean="0">
                <a:latin typeface="Times New Roman" pitchFamily="18" charset="0"/>
                <a:cs typeface="Times New Roman" pitchFamily="18" charset="0"/>
              </a:rPr>
              <a:t>연구 방법</a:t>
            </a:r>
            <a:endParaRPr lang="zh-CN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>
                <a:latin typeface="Times New Roman" pitchFamily="18" charset="0"/>
                <a:cs typeface="Times New Roman" pitchFamily="18" charset="0"/>
              </a:rPr>
              <a:pPr/>
              <a:t>13</a:t>
            </a:fld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702799"/>
            <a:ext cx="8928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지난 </a:t>
            </a:r>
            <a:r>
              <a:rPr lang="en-US" altLang="ko-KR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10</a:t>
            </a: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년간의 미국 내 </a:t>
            </a:r>
            <a:r>
              <a:rPr lang="en-US" altLang="ko-KR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CVC </a:t>
            </a: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투자 </a:t>
            </a:r>
            <a:r>
              <a:rPr lang="en-US" altLang="ko-KR" sz="16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3,032</a:t>
            </a: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건을 대상으로 실증 분석함</a:t>
            </a:r>
            <a:endParaRPr lang="en-US" altLang="ko-KR" sz="1600" b="1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4" name="아래쪽 화살표 23"/>
          <p:cNvSpPr/>
          <p:nvPr/>
        </p:nvSpPr>
        <p:spPr>
          <a:xfrm>
            <a:off x="251520" y="1714456"/>
            <a:ext cx="931310" cy="4666872"/>
          </a:xfrm>
          <a:prstGeom prst="downArrow">
            <a:avLst>
              <a:gd name="adj1" fmla="val 71387"/>
              <a:gd name="adj2" fmla="val 56683"/>
            </a:avLst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7" name="오각형 26"/>
          <p:cNvSpPr/>
          <p:nvPr/>
        </p:nvSpPr>
        <p:spPr>
          <a:xfrm>
            <a:off x="251520" y="1222901"/>
            <a:ext cx="1132495" cy="661720"/>
          </a:xfrm>
          <a:prstGeom prst="homePlate">
            <a:avLst>
              <a:gd name="adj" fmla="val 23188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28" name="TextBox 27"/>
          <p:cNvSpPr txBox="1"/>
          <p:nvPr/>
        </p:nvSpPr>
        <p:spPr>
          <a:xfrm>
            <a:off x="1547664" y="134076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미국 상장사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153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개사 가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2006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년부터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2015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년까지 실시한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3,032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건의 미국 내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CVC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투자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(Thomson ONE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데이터베이스 사용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</a:t>
            </a:r>
            <a:endParaRPr lang="en-US" altLang="ko-KR" sz="12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1520" y="1393031"/>
            <a:ext cx="1099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b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연구 표본</a:t>
            </a:r>
            <a:endParaRPr lang="en-US" altLang="ko-KR" sz="1400" b="1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2" name="오각형 31"/>
          <p:cNvSpPr/>
          <p:nvPr/>
        </p:nvSpPr>
        <p:spPr>
          <a:xfrm>
            <a:off x="251520" y="2154399"/>
            <a:ext cx="1132495" cy="661720"/>
          </a:xfrm>
          <a:prstGeom prst="homePlate">
            <a:avLst>
              <a:gd name="adj" fmla="val 23188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33" name="TextBox 32"/>
          <p:cNvSpPr txBox="1"/>
          <p:nvPr/>
        </p:nvSpPr>
        <p:spPr>
          <a:xfrm>
            <a:off x="1547664" y="2258288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탐험적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벤처투자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:</a:t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벤처기업의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SIC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코드가 투자기업 사업부의 모든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SIC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코드 중 전혀 일치하지 않거나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첫 자리만 동일한 경우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1(i.e. </a:t>
            </a:r>
            <a:r>
              <a:rPr lang="ko-KR" altLang="en-US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탐험적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투자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),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그 외에는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0(i.e. </a:t>
            </a:r>
            <a:r>
              <a:rPr lang="ko-KR" altLang="en-US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활용적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투자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의 값을 부여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이항 </a:t>
            </a:r>
            <a:r>
              <a:rPr lang="ko-KR" altLang="en-US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로지스틱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회귀분석 실시</a:t>
            </a:r>
            <a:endParaRPr lang="en-US" altLang="ko-KR" sz="14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51520" y="2329135"/>
            <a:ext cx="1099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b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종속변수</a:t>
            </a:r>
            <a:endParaRPr lang="en-US" altLang="ko-KR" sz="1400" b="1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1475656" y="1222902"/>
            <a:ext cx="7488832" cy="726161"/>
          </a:xfrm>
          <a:prstGeom prst="roundRect">
            <a:avLst>
              <a:gd name="adj" fmla="val 10426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모서리가 둥근 직사각형 35"/>
          <p:cNvSpPr/>
          <p:nvPr/>
        </p:nvSpPr>
        <p:spPr>
          <a:xfrm>
            <a:off x="1475656" y="2146503"/>
            <a:ext cx="7488832" cy="1169581"/>
          </a:xfrm>
          <a:prstGeom prst="roundRect">
            <a:avLst>
              <a:gd name="adj" fmla="val 7948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오각형 38"/>
          <p:cNvSpPr/>
          <p:nvPr/>
        </p:nvSpPr>
        <p:spPr>
          <a:xfrm>
            <a:off x="251520" y="3469084"/>
            <a:ext cx="1132495" cy="661720"/>
          </a:xfrm>
          <a:prstGeom prst="homePlate">
            <a:avLst>
              <a:gd name="adj" fmla="val 23188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41" name="TextBox 40"/>
          <p:cNvSpPr txBox="1"/>
          <p:nvPr/>
        </p:nvSpPr>
        <p:spPr>
          <a:xfrm>
            <a:off x="1547664" y="3541092"/>
            <a:ext cx="74168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벤처투자 경험 다양성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:</a:t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기업이 과거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5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년 동안 얼마나 다양한 산업에 투자했는지 엔트로피 값을 계산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 (SIC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첫 두 자리로 </a:t>
            </a:r>
            <a:r>
              <a:rPr lang="ko-KR" altLang="en-US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산업군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구분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</a:t>
            </a:r>
            <a:endParaRPr lang="en-US" altLang="ko-KR" sz="12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51520" y="3646891"/>
            <a:ext cx="1099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b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독립변수</a:t>
            </a:r>
            <a:endParaRPr lang="en-US" altLang="ko-KR" sz="1400" b="1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3" name="모서리가 둥근 직사각형 42"/>
          <p:cNvSpPr/>
          <p:nvPr/>
        </p:nvSpPr>
        <p:spPr>
          <a:xfrm>
            <a:off x="1475656" y="3469085"/>
            <a:ext cx="7488832" cy="936103"/>
          </a:xfrm>
          <a:prstGeom prst="roundRect">
            <a:avLst>
              <a:gd name="adj" fmla="val 8453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오각형 43"/>
          <p:cNvSpPr/>
          <p:nvPr/>
        </p:nvSpPr>
        <p:spPr>
          <a:xfrm>
            <a:off x="251520" y="4549204"/>
            <a:ext cx="1132495" cy="661720"/>
          </a:xfrm>
          <a:prstGeom prst="homePlate">
            <a:avLst>
              <a:gd name="adj" fmla="val 23188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45" name="TextBox 44"/>
          <p:cNvSpPr txBox="1"/>
          <p:nvPr/>
        </p:nvSpPr>
        <p:spPr>
          <a:xfrm>
            <a:off x="1547664" y="4621212"/>
            <a:ext cx="741682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흡수역량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:</a:t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매출액 대비 연구개발비로 측정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(Mowery et al., 1996; Stock et al., 2001)</a:t>
            </a:r>
            <a:endParaRPr lang="en-US" altLang="ko-KR" sz="14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CVC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의 구조적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독립성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:</a:t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독립적인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CVC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를 운영하면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1,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아니면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0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(Yang et al., 2016)</a:t>
            </a:r>
            <a:endParaRPr lang="en-US" altLang="ko-KR" sz="12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1520" y="4727011"/>
            <a:ext cx="1099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조절변수</a:t>
            </a:r>
            <a:endParaRPr lang="en-US" altLang="ko-KR" sz="1400" b="1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7" name="모서리가 둥근 직사각형 46"/>
          <p:cNvSpPr/>
          <p:nvPr/>
        </p:nvSpPr>
        <p:spPr>
          <a:xfrm>
            <a:off x="1475656" y="4549205"/>
            <a:ext cx="7488832" cy="1184051"/>
          </a:xfrm>
          <a:prstGeom prst="roundRect">
            <a:avLst>
              <a:gd name="adj" fmla="val 7306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5362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>
                <a:latin typeface="Times New Roman" pitchFamily="18" charset="0"/>
                <a:cs typeface="Times New Roman" pitchFamily="18" charset="0"/>
              </a:rPr>
              <a:pPr/>
              <a:t>14</a:t>
            </a:fld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-3501"/>
            <a:ext cx="9144000" cy="576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/>
            <a:r>
              <a:rPr lang="en-US" altLang="zh-CN" sz="20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ko-KR" altLang="en-US" sz="2000" b="1" dirty="0" smtClean="0">
                <a:latin typeface="Times New Roman" pitchFamily="18" charset="0"/>
                <a:cs typeface="Times New Roman" pitchFamily="18" charset="0"/>
              </a:rPr>
              <a:t>연구 결과</a:t>
            </a:r>
            <a:endParaRPr lang="en-US" altLang="ko-KR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714182"/>
            <a:ext cx="8928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600" b="1" dirty="0" smtClean="0">
                <a:cs typeface="Times New Roman" pitchFamily="18" charset="0"/>
                <a:sym typeface="Wingdings" pitchFamily="2" charset="2"/>
              </a:rPr>
              <a:t>가설 </a:t>
            </a:r>
            <a:r>
              <a:rPr lang="en-US" altLang="ko-KR" sz="1600" b="1" dirty="0" smtClean="0">
                <a:cs typeface="Times New Roman" pitchFamily="18" charset="0"/>
                <a:sym typeface="Wingdings" pitchFamily="2" charset="2"/>
              </a:rPr>
              <a:t>1, 2</a:t>
            </a:r>
            <a:r>
              <a:rPr lang="ko-KR" altLang="en-US" sz="1600" b="1" dirty="0" smtClean="0">
                <a:cs typeface="Times New Roman" pitchFamily="18" charset="0"/>
                <a:sym typeface="Wingdings" pitchFamily="2" charset="2"/>
              </a:rPr>
              <a:t>는 채택되었으나 가설 </a:t>
            </a:r>
            <a:r>
              <a:rPr lang="en-US" altLang="ko-KR" sz="1600" b="1" dirty="0" smtClean="0">
                <a:cs typeface="Times New Roman" pitchFamily="18" charset="0"/>
                <a:sym typeface="Wingdings" pitchFamily="2" charset="2"/>
              </a:rPr>
              <a:t>3</a:t>
            </a:r>
            <a:r>
              <a:rPr lang="ko-KR" altLang="en-US" sz="1600" b="1" dirty="0" smtClean="0">
                <a:cs typeface="Times New Roman" pitchFamily="18" charset="0"/>
                <a:sym typeface="Wingdings" pitchFamily="2" charset="2"/>
              </a:rPr>
              <a:t>은 예상과 반대의 결과를 얻음</a:t>
            </a:r>
            <a:endParaRPr lang="en-US" altLang="ko-KR" sz="1600" b="1" dirty="0">
              <a:cs typeface="Times New Roman" pitchFamily="18" charset="0"/>
              <a:sym typeface="Wingdings" pitchFamily="2" charset="2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07080558"/>
              </p:ext>
            </p:extLst>
          </p:nvPr>
        </p:nvGraphicFramePr>
        <p:xfrm>
          <a:off x="251520" y="1692949"/>
          <a:ext cx="6143570" cy="3032194"/>
        </p:xfrm>
        <a:graphic>
          <a:graphicData uri="http://schemas.openxmlformats.org/drawingml/2006/table">
            <a:tbl>
              <a:tblPr/>
              <a:tblGrid>
                <a:gridCol w="2469674">
                  <a:extLst>
                    <a:ext uri="{9D8B030D-6E8A-4147-A177-3AD203B41FA5}">
                      <a16:colId xmlns:a16="http://schemas.microsoft.com/office/drawing/2014/main" xmlns="" val="1829638573"/>
                    </a:ext>
                  </a:extLst>
                </a:gridCol>
                <a:gridCol w="771518">
                  <a:extLst>
                    <a:ext uri="{9D8B030D-6E8A-4147-A177-3AD203B41FA5}">
                      <a16:colId xmlns:a16="http://schemas.microsoft.com/office/drawing/2014/main" xmlns="" val="3291240692"/>
                    </a:ext>
                  </a:extLst>
                </a:gridCol>
                <a:gridCol w="146956">
                  <a:extLst>
                    <a:ext uri="{9D8B030D-6E8A-4147-A177-3AD203B41FA5}">
                      <a16:colId xmlns:a16="http://schemas.microsoft.com/office/drawing/2014/main" xmlns="" val="2295438412"/>
                    </a:ext>
                  </a:extLst>
                </a:gridCol>
                <a:gridCol w="771518">
                  <a:extLst>
                    <a:ext uri="{9D8B030D-6E8A-4147-A177-3AD203B41FA5}">
                      <a16:colId xmlns:a16="http://schemas.microsoft.com/office/drawing/2014/main" xmlns="" val="1479686295"/>
                    </a:ext>
                  </a:extLst>
                </a:gridCol>
                <a:gridCol w="146956">
                  <a:extLst>
                    <a:ext uri="{9D8B030D-6E8A-4147-A177-3AD203B41FA5}">
                      <a16:colId xmlns:a16="http://schemas.microsoft.com/office/drawing/2014/main" xmlns="" val="3879016595"/>
                    </a:ext>
                  </a:extLst>
                </a:gridCol>
                <a:gridCol w="771518">
                  <a:extLst>
                    <a:ext uri="{9D8B030D-6E8A-4147-A177-3AD203B41FA5}">
                      <a16:colId xmlns:a16="http://schemas.microsoft.com/office/drawing/2014/main" xmlns="" val="1488639240"/>
                    </a:ext>
                  </a:extLst>
                </a:gridCol>
                <a:gridCol w="146956">
                  <a:extLst>
                    <a:ext uri="{9D8B030D-6E8A-4147-A177-3AD203B41FA5}">
                      <a16:colId xmlns:a16="http://schemas.microsoft.com/office/drawing/2014/main" xmlns="" val="75265271"/>
                    </a:ext>
                  </a:extLst>
                </a:gridCol>
                <a:gridCol w="771518">
                  <a:extLst>
                    <a:ext uri="{9D8B030D-6E8A-4147-A177-3AD203B41FA5}">
                      <a16:colId xmlns:a16="http://schemas.microsoft.com/office/drawing/2014/main" xmlns="" val="3723012936"/>
                    </a:ext>
                  </a:extLst>
                </a:gridCol>
                <a:gridCol w="146956">
                  <a:extLst>
                    <a:ext uri="{9D8B030D-6E8A-4147-A177-3AD203B41FA5}">
                      <a16:colId xmlns:a16="http://schemas.microsoft.com/office/drawing/2014/main" xmlns="" val="3482314641"/>
                    </a:ext>
                  </a:extLst>
                </a:gridCol>
              </a:tblGrid>
              <a:tr h="250023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종속변수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탐험적 벤처투자 가능성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85944739"/>
                  </a:ext>
                </a:extLst>
              </a:tr>
              <a:tr h="2500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변수명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모델 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모델 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모델 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모델 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05667354"/>
                  </a:ext>
                </a:extLst>
              </a:tr>
              <a:tr h="265982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벤처투자 경험 다양성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0.478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***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0.538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***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0.436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**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1.445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***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5671814"/>
                  </a:ext>
                </a:extLst>
              </a:tr>
              <a:tr h="2500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(0.116)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(0.119)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(0.137)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(0.231)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14083086"/>
                  </a:ext>
                </a:extLst>
              </a:tr>
              <a:tr h="2500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흡수역량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0.021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-0.008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0.027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50426240"/>
                  </a:ext>
                </a:extLst>
              </a:tr>
              <a:tr h="2500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(0.017)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(0.021)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(0.017)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34245084"/>
                  </a:ext>
                </a:extLst>
              </a:tr>
              <a:tr h="2500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구조적 독립성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-0.340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**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-0.360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**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0.671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*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58717918"/>
                  </a:ext>
                </a:extLst>
              </a:tr>
              <a:tr h="2500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(0.116)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(0.117)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(0.267)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21102109"/>
                  </a:ext>
                </a:extLst>
              </a:tr>
              <a:tr h="250023">
                <a:tc rowSpan="2"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벤처투자 경험 다양성 </a:t>
                      </a:r>
                      <a:b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ⅹ </a:t>
                      </a:r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흡수역량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1.220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*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6789993"/>
                  </a:ext>
                </a:extLst>
              </a:tr>
              <a:tr h="25002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(0.620)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4839740"/>
                  </a:ext>
                </a:extLst>
              </a:tr>
              <a:tr h="26598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벤처투자 경험 다양성 </a:t>
                      </a:r>
                      <a:b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ⅹ 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구조적 독립성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-1.142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***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35138729"/>
                  </a:ext>
                </a:extLst>
              </a:tr>
              <a:tr h="25002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(0.253) 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10639" marR="10639" marT="10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78643668"/>
                  </a:ext>
                </a:extLst>
              </a:tr>
            </a:tbl>
          </a:graphicData>
        </a:graphic>
      </p:graphicFrame>
      <p:sp>
        <p:nvSpPr>
          <p:cNvPr id="171" name="TextBox 170"/>
          <p:cNvSpPr txBox="1"/>
          <p:nvPr/>
        </p:nvSpPr>
        <p:spPr>
          <a:xfrm>
            <a:off x="203176" y="4869159"/>
            <a:ext cx="2424608" cy="288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※ </a:t>
            </a:r>
            <a:r>
              <a:rPr lang="ko-KR" altLang="en-US" sz="1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통제변수는</a:t>
            </a:r>
            <a:r>
              <a:rPr lang="ko-KR" altLang="en-US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표기하지 않음</a:t>
            </a:r>
            <a:endParaRPr lang="en-US" altLang="ko-KR" sz="12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251520" y="2204863"/>
            <a:ext cx="6143570" cy="504056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2" name="모서리가 둥근 직사각형 171"/>
          <p:cNvSpPr/>
          <p:nvPr/>
        </p:nvSpPr>
        <p:spPr>
          <a:xfrm>
            <a:off x="251520" y="3717031"/>
            <a:ext cx="6143570" cy="504056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3" name="모서리가 둥근 직사각형 172"/>
          <p:cNvSpPr/>
          <p:nvPr/>
        </p:nvSpPr>
        <p:spPr>
          <a:xfrm>
            <a:off x="251520" y="4221087"/>
            <a:ext cx="6143570" cy="504056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4" name="TextBox 173"/>
          <p:cNvSpPr txBox="1"/>
          <p:nvPr/>
        </p:nvSpPr>
        <p:spPr>
          <a:xfrm>
            <a:off x="6395090" y="2276871"/>
            <a:ext cx="26414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가설 </a:t>
            </a:r>
            <a:r>
              <a:rPr lang="en-US" altLang="ko-KR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1 </a:t>
            </a:r>
            <a:r>
              <a:rPr lang="ko-KR" altLang="en-US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채택</a:t>
            </a:r>
            <a:endParaRPr lang="en-US" altLang="ko-KR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6395090" y="3813918"/>
            <a:ext cx="26414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가설 </a:t>
            </a:r>
            <a:r>
              <a:rPr lang="en-US" altLang="ko-KR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 </a:t>
            </a:r>
            <a:r>
              <a:rPr lang="ko-KR" altLang="en-US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채택</a:t>
            </a:r>
            <a:endParaRPr lang="en-US" altLang="ko-KR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6395090" y="4221087"/>
            <a:ext cx="2641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가설 </a:t>
            </a:r>
            <a:r>
              <a:rPr lang="en-US" altLang="ko-KR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ko-KR" altLang="en-US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기각</a:t>
            </a:r>
            <a:r>
              <a:rPr lang="en-US" altLang="ko-KR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ko-KR" altLang="en-US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정반대의 결과</a:t>
            </a:r>
            <a:r>
              <a:rPr lang="en-US" altLang="ko-KR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</a:t>
            </a:r>
            <a:endParaRPr lang="en-US" altLang="ko-KR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164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>
                <a:latin typeface="Times New Roman" pitchFamily="18" charset="0"/>
                <a:cs typeface="Times New Roman" pitchFamily="18" charset="0"/>
              </a:rPr>
              <a:pPr/>
              <a:t>15</a:t>
            </a:fld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-3501"/>
            <a:ext cx="9144000" cy="576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/>
            <a:r>
              <a:rPr lang="en-US" altLang="zh-CN" sz="2000" b="1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ko-KR" altLang="en-US" sz="2000" b="1" dirty="0">
                <a:latin typeface="Times New Roman" pitchFamily="18" charset="0"/>
                <a:cs typeface="Times New Roman" pitchFamily="18" charset="0"/>
              </a:rPr>
              <a:t>논의 및 결론</a:t>
            </a:r>
            <a:endParaRPr lang="en-US" altLang="ko-KR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714182"/>
            <a:ext cx="8928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1600" b="1" dirty="0" smtClean="0">
                <a:cs typeface="Times New Roman" pitchFamily="18" charset="0"/>
                <a:sym typeface="Wingdings" pitchFamily="2" charset="2"/>
              </a:rPr>
              <a:t>CVC</a:t>
            </a:r>
            <a:r>
              <a:rPr lang="ko-KR" altLang="en-US" sz="1600" b="1" dirty="0" smtClean="0">
                <a:cs typeface="Times New Roman" pitchFamily="18" charset="0"/>
                <a:sym typeface="Wingdings" pitchFamily="2" charset="2"/>
              </a:rPr>
              <a:t>의 구조적 독립성이 신기술</a:t>
            </a:r>
            <a:r>
              <a:rPr lang="en-US" altLang="ko-KR" sz="1600" b="1" dirty="0" smtClean="0">
                <a:cs typeface="Times New Roman" pitchFamily="18" charset="0"/>
                <a:sym typeface="Wingdings" pitchFamily="2" charset="2"/>
              </a:rPr>
              <a:t>/</a:t>
            </a:r>
            <a:r>
              <a:rPr lang="ko-KR" altLang="en-US" sz="1600" b="1" dirty="0" smtClean="0">
                <a:cs typeface="Times New Roman" pitchFamily="18" charset="0"/>
                <a:sym typeface="Wingdings" pitchFamily="2" charset="2"/>
              </a:rPr>
              <a:t>신시장 개척에서는 오히려 적합하지 않을 수 있음</a:t>
            </a:r>
            <a:endParaRPr lang="en-US" altLang="ko-KR" sz="1600" b="1" dirty="0"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503" y="1429035"/>
            <a:ext cx="4463887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>
            <a:defPPr>
              <a:defRPr lang="ko-KR"/>
            </a:defPPr>
            <a:lvl1pPr marL="107949" indent="-107949">
              <a:spcAft>
                <a:spcPts val="600"/>
              </a:spcAft>
              <a:buFont typeface="Arial" pitchFamily="34" charset="0"/>
              <a:buChar char="•"/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indent="0" algn="ctr">
              <a:buNone/>
            </a:pPr>
            <a:r>
              <a:rPr lang="ko-KR" altLang="en-US" b="1" u="sng" dirty="0" smtClean="0">
                <a:solidFill>
                  <a:schemeClr val="tx2"/>
                </a:solidFill>
                <a:sym typeface="Wingdings" pitchFamily="2" charset="2"/>
              </a:rPr>
              <a:t>구조적 독립성의 </a:t>
            </a:r>
            <a:r>
              <a:rPr lang="ko-KR" altLang="en-US" b="1" u="sng" dirty="0" err="1" smtClean="0">
                <a:solidFill>
                  <a:schemeClr val="tx2"/>
                </a:solidFill>
                <a:sym typeface="Wingdings" pitchFamily="2" charset="2"/>
              </a:rPr>
              <a:t>조절효과</a:t>
            </a:r>
            <a:endParaRPr lang="en-US" altLang="ko-KR" b="1" u="sng" dirty="0" smtClean="0">
              <a:solidFill>
                <a:schemeClr val="tx2"/>
              </a:solidFill>
              <a:sym typeface="Wingdings" pitchFamily="2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20818" y="1419600"/>
            <a:ext cx="3915677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>
            <a:defPPr>
              <a:defRPr lang="ko-KR"/>
            </a:defPPr>
            <a:lvl1pPr marL="107949" indent="-107949">
              <a:spcAft>
                <a:spcPts val="600"/>
              </a:spcAft>
              <a:buFont typeface="Arial" pitchFamily="34" charset="0"/>
              <a:buChar char="•"/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indent="0" algn="ctr">
              <a:buNone/>
            </a:pPr>
            <a:r>
              <a:rPr lang="ko-KR" altLang="en-US" b="1" u="sng" dirty="0" smtClean="0">
                <a:solidFill>
                  <a:schemeClr val="tx2"/>
                </a:solidFill>
                <a:sym typeface="Wingdings" pitchFamily="2" charset="2"/>
              </a:rPr>
              <a:t>구조적 독립성에 대한 논의</a:t>
            </a:r>
            <a:endParaRPr lang="en-US" altLang="ko-KR" b="1" u="sng" dirty="0" smtClean="0">
              <a:solidFill>
                <a:schemeClr val="tx2"/>
              </a:solidFill>
              <a:sym typeface="Wingdings" pitchFamily="2" charset="2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875358"/>
            <a:ext cx="4463887" cy="3137818"/>
          </a:xfrm>
          <a:prstGeom prst="rect">
            <a:avLst/>
          </a:prstGeom>
        </p:spPr>
      </p:pic>
      <p:sp>
        <p:nvSpPr>
          <p:cNvPr id="170" name="모서리가 둥근 직사각형 169"/>
          <p:cNvSpPr/>
          <p:nvPr/>
        </p:nvSpPr>
        <p:spPr>
          <a:xfrm>
            <a:off x="107504" y="1772816"/>
            <a:ext cx="4463888" cy="4104456"/>
          </a:xfrm>
          <a:prstGeom prst="roundRect">
            <a:avLst>
              <a:gd name="adj" fmla="val 2051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이등변 삼각형 9"/>
          <p:cNvSpPr/>
          <p:nvPr/>
        </p:nvSpPr>
        <p:spPr>
          <a:xfrm rot="5400000">
            <a:off x="3721758" y="3514864"/>
            <a:ext cx="2160240" cy="260323"/>
          </a:xfrm>
          <a:prstGeom prst="triangle">
            <a:avLst>
              <a:gd name="adj" fmla="val 49369"/>
            </a:avLst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5032364" y="1772816"/>
            <a:ext cx="4004131" cy="4104456"/>
          </a:xfrm>
          <a:prstGeom prst="roundRect">
            <a:avLst>
              <a:gd name="adj" fmla="val 2051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5076055" y="2045166"/>
            <a:ext cx="39604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구조적 독립성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:</a:t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VC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업계의 제도적 논리를 수용해야 함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Phanke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et al., 2015)</a:t>
            </a:r>
            <a:b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투자한 벤처기업의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IPO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여부가 중요함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Rindova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et al., 2005)</a:t>
            </a:r>
            <a:b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IPO </a:t>
            </a:r>
            <a:r>
              <a:rPr lang="ko-KR" altLang="en-US" sz="1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가능성을 높이기 위해 사업부의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기존 자산 활용 </a:t>
            </a:r>
            <a:r>
              <a:rPr lang="ko-KR" altLang="en-US" sz="1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여부가 중요한 투자 기준이 됨</a:t>
            </a:r>
            <a:br>
              <a:rPr lang="ko-KR" altLang="en-US" sz="1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US" altLang="ko-KR" sz="12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Gompers &amp; Lerner, 1998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</a:t>
            </a:r>
            <a:endParaRPr lang="en-US" altLang="ko-KR" sz="14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503" y="5138028"/>
            <a:ext cx="4463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가설과 다르게 독립적인 구조로 운영되는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CVC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의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경우 경험 다양성의 효과가 제한적으로만 나타남</a:t>
            </a:r>
            <a:endParaRPr lang="en-US" altLang="ko-KR" sz="12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4" name="이등변 삼각형 13"/>
          <p:cNvSpPr/>
          <p:nvPr/>
        </p:nvSpPr>
        <p:spPr>
          <a:xfrm rot="10800000">
            <a:off x="6793487" y="4092265"/>
            <a:ext cx="481883" cy="128823"/>
          </a:xfrm>
          <a:prstGeom prst="triangle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5076055" y="4437112"/>
            <a:ext cx="3960439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신기술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신시장 개척 목적이라면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통제 정도가 강한 내부 조직을 통한 투자가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효과적일 수 있음을 시사함</a:t>
            </a:r>
            <a:endParaRPr lang="en-US" altLang="ko-KR" sz="14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이는 </a:t>
            </a:r>
            <a:r>
              <a:rPr lang="ko-KR" altLang="en-US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탐험적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혁신을 위한 구조적 분리를 주장한 </a:t>
            </a:r>
            <a:r>
              <a:rPr lang="en-US" altLang="ko-KR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Tushman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&amp; O’Reilly (1996)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와 대치되는 </a:t>
            </a:r>
            <a:r>
              <a:rPr lang="ko-KR" altLang="en-US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결론임</a:t>
            </a:r>
            <a:endParaRPr lang="en-US" altLang="ko-KR" sz="14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940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0" y="-3501"/>
            <a:ext cx="9144000" cy="576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lvl="1"/>
            <a:r>
              <a:rPr lang="en-US" altLang="zh-CN" sz="2000" b="1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zh-CN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2622381"/>
            <a:ext cx="6336704" cy="374571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en-US" altLang="ko-KR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ko-KR" altLang="en-US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기업벤처캐피탈</a:t>
            </a:r>
            <a:r>
              <a:rPr lang="en-US" altLang="ko-KR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(Corporate Venture Capital, CVC) </a:t>
            </a:r>
            <a:r>
              <a:rPr lang="ko-KR" altLang="en-US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개요</a:t>
            </a:r>
            <a:endParaRPr lang="ko-KR" altLang="en-US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8" y="3212976"/>
            <a:ext cx="6336704" cy="613053"/>
          </a:xfrm>
          <a:prstGeom prst="roundRect">
            <a:avLst>
              <a:gd name="adj" fmla="val 9017"/>
            </a:avLst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en-US" altLang="ko-KR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ko-KR" altLang="en-US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연구논문 발표 </a:t>
            </a:r>
            <a:r>
              <a:rPr lang="en-US" altLang="ko-KR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ko-KR" altLang="en-US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기업의 벤처투자 경험 </a:t>
            </a:r>
            <a:r>
              <a:rPr lang="ko-KR" altLang="en-US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다양성이</a:t>
            </a:r>
            <a:r>
              <a:rPr lang="en-US" altLang="ko-KR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ko-KR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ko-KR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탐험적</a:t>
            </a:r>
            <a:r>
              <a:rPr lang="ko-KR" altLang="en-US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벤처투자 가능성에 미치는 </a:t>
            </a:r>
            <a:r>
              <a:rPr lang="ko-KR" altLang="en-US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영향</a:t>
            </a:r>
            <a:endParaRPr lang="en-US" altLang="ko-KR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>
                <a:latin typeface="Times New Roman" pitchFamily="18" charset="0"/>
                <a:cs typeface="Times New Roman" pitchFamily="18" charset="0"/>
              </a:rPr>
              <a:pPr/>
              <a:t>1</a:t>
            </a:fld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63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>
                <a:latin typeface="Times New Roman" pitchFamily="18" charset="0"/>
                <a:cs typeface="Times New Roman" pitchFamily="18" charset="0"/>
              </a:rPr>
              <a:pPr/>
              <a:t>2</a:t>
            </a:fld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39768" y="2636912"/>
            <a:ext cx="3865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ko-KR" altLang="en-US" sz="2800" b="1" dirty="0" smtClean="0">
                <a:latin typeface="Times New Roman" pitchFamily="18" charset="0"/>
                <a:cs typeface="Times New Roman" pitchFamily="18" charset="0"/>
              </a:rPr>
              <a:t>기업벤처캐피탈 개요</a:t>
            </a:r>
            <a:endParaRPr lang="en-US" altLang="ko-KR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직선 연결선 4"/>
          <p:cNvCxnSpPr/>
          <p:nvPr/>
        </p:nvCxnSpPr>
        <p:spPr>
          <a:xfrm>
            <a:off x="2555776" y="3160132"/>
            <a:ext cx="4032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2236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0" y="-3501"/>
            <a:ext cx="9144000" cy="576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799" lvl="1"/>
            <a:r>
              <a:rPr lang="en-US" altLang="zh-CN" sz="20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ko-KR" altLang="en-US" sz="2000" b="1" dirty="0" smtClean="0">
                <a:latin typeface="Times New Roman" pitchFamily="18" charset="0"/>
                <a:cs typeface="Times New Roman" pitchFamily="18" charset="0"/>
              </a:rPr>
              <a:t>기업벤처캐피탈</a:t>
            </a:r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000" b="1" dirty="0" smtClean="0">
                <a:latin typeface="Times New Roman" pitchFamily="18" charset="0"/>
                <a:cs typeface="Times New Roman" pitchFamily="18" charset="0"/>
              </a:rPr>
              <a:t>CVC) </a:t>
            </a:r>
            <a:r>
              <a:rPr lang="ko-KR" altLang="en-US" sz="2000" b="1" dirty="0" smtClean="0">
                <a:latin typeface="Times New Roman" pitchFamily="18" charset="0"/>
                <a:cs typeface="Times New Roman" pitchFamily="18" charset="0"/>
              </a:rPr>
              <a:t>개요</a:t>
            </a:r>
            <a:endParaRPr lang="zh-CN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>
                <a:latin typeface="Times New Roman" pitchFamily="18" charset="0"/>
                <a:cs typeface="Times New Roman" pitchFamily="18" charset="0"/>
              </a:rPr>
              <a:pPr/>
              <a:t>3</a:t>
            </a:fld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187623" y="836712"/>
            <a:ext cx="784887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107949" indent="-107949">
              <a:spcAft>
                <a:spcPts val="600"/>
              </a:spcAft>
              <a:buFont typeface="Arial" pitchFamily="34" charset="0"/>
              <a:buChar char="•"/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ko-KR" altLang="en-US" dirty="0" smtClean="0">
                <a:sym typeface="Wingdings" pitchFamily="2" charset="2"/>
              </a:rPr>
              <a:t>기업벤처캐피탈</a:t>
            </a:r>
            <a:r>
              <a:rPr lang="en-US" altLang="ko-KR" dirty="0" smtClean="0">
                <a:sym typeface="Wingdings" pitchFamily="2" charset="2"/>
              </a:rPr>
              <a:t>(Corporate Venture Capital, CVC)</a:t>
            </a:r>
            <a:r>
              <a:rPr lang="ko-KR" altLang="en-US" dirty="0" smtClean="0">
                <a:sym typeface="Wingdings" pitchFamily="2" charset="2"/>
              </a:rPr>
              <a:t>은 일반</a:t>
            </a:r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ko-KR" altLang="en-US" dirty="0" smtClean="0">
                <a:sym typeface="Wingdings" pitchFamily="2" charset="2"/>
              </a:rPr>
              <a:t>기업이 전략적 목적을 가지고 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ko-KR" altLang="en-US" dirty="0" smtClean="0">
                <a:sym typeface="Wingdings" pitchFamily="2" charset="2"/>
              </a:rPr>
              <a:t>비상장 신생기업에 투자하기 위해 출자한 벤처캐피탈을 의미함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 - (</a:t>
            </a:r>
            <a:r>
              <a:rPr lang="ko-KR" altLang="en-US" dirty="0" smtClean="0">
                <a:sym typeface="Wingdings" pitchFamily="2" charset="2"/>
              </a:rPr>
              <a:t>내부조직</a:t>
            </a:r>
            <a:r>
              <a:rPr lang="en-US" altLang="ko-KR" dirty="0" smtClean="0">
                <a:sym typeface="Wingdings" pitchFamily="2" charset="2"/>
              </a:rPr>
              <a:t>)LG</a:t>
            </a:r>
            <a:r>
              <a:rPr lang="ko-KR" altLang="en-US" dirty="0" smtClean="0">
                <a:sym typeface="Wingdings" pitchFamily="2" charset="2"/>
              </a:rPr>
              <a:t>전자</a:t>
            </a:r>
            <a:r>
              <a:rPr lang="en-US" altLang="ko-KR" dirty="0" smtClean="0">
                <a:sym typeface="Wingdings" pitchFamily="2" charset="2"/>
              </a:rPr>
              <a:t>: CTO </a:t>
            </a:r>
            <a:r>
              <a:rPr lang="ko-KR" altLang="en-US" dirty="0" smtClean="0">
                <a:sym typeface="Wingdings" pitchFamily="2" charset="2"/>
              </a:rPr>
              <a:t>산하 기술투자그룹 </a:t>
            </a:r>
            <a:r>
              <a:rPr lang="en-US" altLang="ko-KR" dirty="0" smtClean="0">
                <a:sym typeface="Wingdings" pitchFamily="2" charset="2"/>
              </a:rPr>
              <a:t>/ GS</a:t>
            </a:r>
            <a:r>
              <a:rPr lang="ko-KR" altLang="en-US" dirty="0" smtClean="0">
                <a:sym typeface="Wingdings" pitchFamily="2" charset="2"/>
              </a:rPr>
              <a:t>홈쇼핑</a:t>
            </a:r>
            <a:r>
              <a:rPr lang="en-US" altLang="ko-KR" dirty="0" smtClean="0">
                <a:sym typeface="Wingdings" pitchFamily="2" charset="2"/>
              </a:rPr>
              <a:t>: </a:t>
            </a:r>
            <a:r>
              <a:rPr lang="ko-KR" altLang="en-US" dirty="0" smtClean="0">
                <a:sym typeface="Wingdings" pitchFamily="2" charset="2"/>
              </a:rPr>
              <a:t>미래사업본부 산하 </a:t>
            </a:r>
            <a:r>
              <a:rPr lang="ko-KR" altLang="en-US" dirty="0" err="1" smtClean="0">
                <a:sym typeface="Wingdings" pitchFamily="2" charset="2"/>
              </a:rPr>
              <a:t>벤처투자팀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 - (</a:t>
            </a:r>
            <a:r>
              <a:rPr lang="ko-KR" altLang="en-US" dirty="0" err="1" smtClean="0">
                <a:sym typeface="Wingdings" pitchFamily="2" charset="2"/>
              </a:rPr>
              <a:t>외부조직</a:t>
            </a:r>
            <a:r>
              <a:rPr lang="en-US" altLang="ko-KR" dirty="0" smtClean="0">
                <a:sym typeface="Wingdings" pitchFamily="2" charset="2"/>
              </a:rPr>
              <a:t>)</a:t>
            </a:r>
            <a:r>
              <a:rPr lang="ko-KR" altLang="en-US" dirty="0" smtClean="0">
                <a:sym typeface="Wingdings" pitchFamily="2" charset="2"/>
              </a:rPr>
              <a:t>삼성전자</a:t>
            </a:r>
            <a:r>
              <a:rPr lang="en-US" altLang="ko-KR" dirty="0" smtClean="0">
                <a:sym typeface="Wingdings" pitchFamily="2" charset="2"/>
              </a:rPr>
              <a:t>: </a:t>
            </a:r>
            <a:r>
              <a:rPr lang="ko-KR" altLang="en-US" dirty="0" smtClean="0">
                <a:sym typeface="Wingdings" pitchFamily="2" charset="2"/>
              </a:rPr>
              <a:t>삼성벤처투자 </a:t>
            </a:r>
            <a:r>
              <a:rPr lang="en-US" altLang="ko-KR" dirty="0" smtClean="0">
                <a:sym typeface="Wingdings" pitchFamily="2" charset="2"/>
              </a:rPr>
              <a:t>/ </a:t>
            </a:r>
            <a:r>
              <a:rPr lang="ko-KR" altLang="en-US" dirty="0" smtClean="0">
                <a:sym typeface="Wingdings" pitchFamily="2" charset="2"/>
              </a:rPr>
              <a:t>구글</a:t>
            </a:r>
            <a:r>
              <a:rPr lang="en-US" altLang="ko-KR" dirty="0" smtClean="0">
                <a:sym typeface="Wingdings" pitchFamily="2" charset="2"/>
              </a:rPr>
              <a:t>: </a:t>
            </a:r>
            <a:r>
              <a:rPr lang="ko-KR" altLang="en-US" dirty="0" smtClean="0">
                <a:sym typeface="Wingdings" pitchFamily="2" charset="2"/>
              </a:rPr>
              <a:t>구글 </a:t>
            </a:r>
            <a:r>
              <a:rPr lang="ko-KR" altLang="en-US" dirty="0" err="1" smtClean="0">
                <a:sym typeface="Wingdings" pitchFamily="2" charset="2"/>
              </a:rPr>
              <a:t>벤처스</a:t>
            </a:r>
            <a:r>
              <a:rPr lang="ko-KR" altLang="en-US" dirty="0" smtClean="0">
                <a:sym typeface="Wingdings" pitchFamily="2" charset="2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>/ </a:t>
            </a:r>
            <a:r>
              <a:rPr lang="ko-KR" altLang="en-US" dirty="0" smtClean="0">
                <a:sym typeface="Wingdings" pitchFamily="2" charset="2"/>
              </a:rPr>
              <a:t>인텔</a:t>
            </a:r>
            <a:r>
              <a:rPr lang="en-US" altLang="ko-KR" dirty="0" smtClean="0">
                <a:sym typeface="Wingdings" pitchFamily="2" charset="2"/>
              </a:rPr>
              <a:t>: </a:t>
            </a:r>
            <a:r>
              <a:rPr lang="ko-KR" altLang="en-US" dirty="0" smtClean="0">
                <a:sym typeface="Wingdings" pitchFamily="2" charset="2"/>
              </a:rPr>
              <a:t>인텔 캐피탈 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 - (</a:t>
            </a:r>
            <a:r>
              <a:rPr lang="ko-KR" altLang="en-US" dirty="0" smtClean="0">
                <a:sym typeface="Wingdings" pitchFamily="2" charset="2"/>
              </a:rPr>
              <a:t>간접투자</a:t>
            </a:r>
            <a:r>
              <a:rPr lang="en-US" altLang="ko-KR" dirty="0" smtClean="0">
                <a:sym typeface="Wingdings" pitchFamily="2" charset="2"/>
              </a:rPr>
              <a:t>)</a:t>
            </a:r>
            <a:r>
              <a:rPr lang="ko-KR" altLang="en-US" dirty="0" smtClean="0">
                <a:sym typeface="Wingdings" pitchFamily="2" charset="2"/>
              </a:rPr>
              <a:t>애플</a:t>
            </a:r>
            <a:r>
              <a:rPr lang="en-US" altLang="ko-KR" dirty="0" smtClean="0">
                <a:sym typeface="Wingdings" pitchFamily="2" charset="2"/>
              </a:rPr>
              <a:t>: </a:t>
            </a:r>
            <a:r>
              <a:rPr lang="ko-KR" altLang="en-US" dirty="0" err="1" smtClean="0">
                <a:sym typeface="Wingdings" pitchFamily="2" charset="2"/>
              </a:rPr>
              <a:t>클라이너</a:t>
            </a:r>
            <a:r>
              <a:rPr lang="ko-KR" altLang="en-US" dirty="0" smtClean="0">
                <a:sym typeface="Wingdings" pitchFamily="2" charset="2"/>
              </a:rPr>
              <a:t> </a:t>
            </a:r>
            <a:r>
              <a:rPr lang="ko-KR" altLang="en-US" dirty="0" err="1" smtClean="0">
                <a:sym typeface="Wingdings" pitchFamily="2" charset="2"/>
              </a:rPr>
              <a:t>퍼킨스에</a:t>
            </a:r>
            <a:r>
              <a:rPr lang="ko-KR" altLang="en-US" dirty="0" smtClean="0">
                <a:sym typeface="Wingdings" pitchFamily="2" charset="2"/>
              </a:rPr>
              <a:t> 출자</a:t>
            </a:r>
            <a:endParaRPr lang="en-US" altLang="ko-KR" dirty="0">
              <a:sym typeface="Wingdings" pitchFamily="2" charset="2"/>
            </a:endParaRPr>
          </a:p>
        </p:txBody>
      </p:sp>
      <p:sp>
        <p:nvSpPr>
          <p:cNvPr id="60" name="오각형 59"/>
          <p:cNvSpPr/>
          <p:nvPr/>
        </p:nvSpPr>
        <p:spPr>
          <a:xfrm>
            <a:off x="55128" y="879684"/>
            <a:ext cx="1132495" cy="583307"/>
          </a:xfrm>
          <a:prstGeom prst="homePlate">
            <a:avLst>
              <a:gd name="adj" fmla="val 23188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smtClean="0">
                <a:solidFill>
                  <a:schemeClr val="tx1"/>
                </a:solidFill>
                <a:latin typeface="+mj-lt"/>
              </a:rPr>
              <a:t>CVC </a:t>
            </a:r>
            <a:r>
              <a:rPr lang="ko-KR" altLang="en-US" sz="1400" b="1" smtClean="0">
                <a:solidFill>
                  <a:schemeClr val="tx1"/>
                </a:solidFill>
                <a:latin typeface="+mj-lt"/>
              </a:rPr>
              <a:t>정의</a:t>
            </a:r>
            <a:endParaRPr lang="ko-KR" altLang="en-U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187623" y="2204864"/>
            <a:ext cx="7848873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107949" indent="-107949">
              <a:spcAft>
                <a:spcPts val="600"/>
              </a:spcAft>
              <a:buFont typeface="Arial" pitchFamily="34" charset="0"/>
              <a:buChar char="•"/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ko-KR" dirty="0" smtClean="0">
                <a:sym typeface="Wingdings" pitchFamily="2" charset="2"/>
              </a:rPr>
              <a:t>2017</a:t>
            </a:r>
            <a:r>
              <a:rPr lang="ko-KR" altLang="en-US" dirty="0" smtClean="0">
                <a:sym typeface="Wingdings" pitchFamily="2" charset="2"/>
              </a:rPr>
              <a:t>년 미국에서 이루어진 </a:t>
            </a:r>
            <a:r>
              <a:rPr lang="ko-KR" altLang="en-US" dirty="0" err="1" smtClean="0">
                <a:sym typeface="Wingdings" pitchFamily="2" charset="2"/>
              </a:rPr>
              <a:t>벤처캐피탈</a:t>
            </a:r>
            <a:r>
              <a:rPr lang="ko-KR" altLang="en-US" dirty="0" smtClean="0">
                <a:sym typeface="Wingdings" pitchFamily="2" charset="2"/>
              </a:rPr>
              <a:t> 투자 가운데 </a:t>
            </a:r>
            <a:r>
              <a:rPr lang="en-US" altLang="ko-KR" dirty="0" smtClean="0">
                <a:sym typeface="Wingdings" pitchFamily="2" charset="2"/>
              </a:rPr>
              <a:t>CVC</a:t>
            </a:r>
            <a:r>
              <a:rPr lang="ko-KR" altLang="en-US" dirty="0" smtClean="0">
                <a:sym typeface="Wingdings" pitchFamily="2" charset="2"/>
              </a:rPr>
              <a:t>가 차지하는 비중은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ko-KR" altLang="en-US" dirty="0" smtClean="0">
                <a:sym typeface="Wingdings" pitchFamily="2" charset="2"/>
              </a:rPr>
              <a:t>건수 기준 </a:t>
            </a:r>
            <a:r>
              <a:rPr lang="en-US" altLang="ko-KR" dirty="0" smtClean="0">
                <a:sym typeface="Wingdings" pitchFamily="2" charset="2"/>
              </a:rPr>
              <a:t>16%, </a:t>
            </a:r>
            <a:r>
              <a:rPr lang="ko-KR" altLang="en-US" dirty="0" smtClean="0">
                <a:sym typeface="Wingdings" pitchFamily="2" charset="2"/>
              </a:rPr>
              <a:t>금액 기준 </a:t>
            </a:r>
            <a:r>
              <a:rPr lang="en-US" altLang="ko-KR" dirty="0" smtClean="0">
                <a:sym typeface="Wingdings" pitchFamily="2" charset="2"/>
              </a:rPr>
              <a:t>45%</a:t>
            </a:r>
            <a:r>
              <a:rPr lang="ko-KR" altLang="en-US" dirty="0" smtClean="0">
                <a:sym typeface="Wingdings" pitchFamily="2" charset="2"/>
              </a:rPr>
              <a:t>에 달할 정도로 보편화되어 있음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ko-KR" altLang="en-US" dirty="0" smtClean="0">
                <a:sym typeface="Wingdings" pitchFamily="2" charset="2"/>
              </a:rPr>
              <a:t>아래</a:t>
            </a:r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ko-KR" altLang="en-US" dirty="0" smtClean="0">
                <a:sym typeface="Wingdings" pitchFamily="2" charset="2"/>
              </a:rPr>
              <a:t>표 참고</a:t>
            </a:r>
            <a:r>
              <a:rPr lang="en-US" altLang="ko-KR" dirty="0" smtClean="0">
                <a:sym typeface="Wingdings" pitchFamily="2" charset="2"/>
              </a:rPr>
              <a:t>)</a:t>
            </a:r>
          </a:p>
          <a:p>
            <a:r>
              <a:rPr lang="ko-KR" altLang="en-US" dirty="0" smtClean="0"/>
              <a:t>국내의 경우 </a:t>
            </a:r>
            <a:r>
              <a:rPr lang="en-GB" altLang="ko-KR" dirty="0" smtClean="0"/>
              <a:t>EY</a:t>
            </a:r>
            <a:r>
              <a:rPr lang="ko-KR" altLang="ko-KR" dirty="0"/>
              <a:t>한영이 </a:t>
            </a:r>
            <a:r>
              <a:rPr lang="en-GB" altLang="ko-KR" dirty="0"/>
              <a:t>2017</a:t>
            </a:r>
            <a:r>
              <a:rPr lang="ko-KR" altLang="ko-KR" dirty="0"/>
              <a:t>년 </a:t>
            </a:r>
            <a:r>
              <a:rPr lang="en-GB" altLang="ko-KR" dirty="0"/>
              <a:t>11</a:t>
            </a:r>
            <a:r>
              <a:rPr lang="ko-KR" altLang="ko-KR" dirty="0"/>
              <a:t>월 </a:t>
            </a:r>
            <a:r>
              <a:rPr lang="ko-KR" altLang="ko-KR" dirty="0" smtClean="0"/>
              <a:t>대기업 </a:t>
            </a:r>
            <a:r>
              <a:rPr lang="en-GB" altLang="ko-KR" dirty="0"/>
              <a:t>47</a:t>
            </a:r>
            <a:r>
              <a:rPr lang="ko-KR" altLang="ko-KR" dirty="0"/>
              <a:t>곳을 대상으로 설문한 결과</a:t>
            </a:r>
            <a:r>
              <a:rPr lang="en-GB" altLang="ko-KR" dirty="0"/>
              <a:t>, </a:t>
            </a:r>
            <a:r>
              <a:rPr lang="en-GB" altLang="ko-KR" dirty="0" smtClean="0"/>
              <a:t/>
            </a:r>
            <a:br>
              <a:rPr lang="en-GB" altLang="ko-KR" dirty="0" smtClean="0"/>
            </a:br>
            <a:r>
              <a:rPr lang="en-GB" altLang="ko-KR" dirty="0" smtClean="0"/>
              <a:t>24</a:t>
            </a:r>
            <a:r>
              <a:rPr lang="ko-KR" altLang="ko-KR" dirty="0"/>
              <a:t>곳이 </a:t>
            </a:r>
            <a:r>
              <a:rPr lang="en-GB" altLang="ko-KR" dirty="0"/>
              <a:t>CVC</a:t>
            </a:r>
            <a:r>
              <a:rPr lang="ko-KR" altLang="ko-KR" dirty="0"/>
              <a:t>를 운영 중이고 </a:t>
            </a:r>
            <a:r>
              <a:rPr lang="en-GB" altLang="ko-KR" dirty="0"/>
              <a:t>8</a:t>
            </a:r>
            <a:r>
              <a:rPr lang="ko-KR" altLang="ko-KR" dirty="0"/>
              <a:t>곳이 운영을 검토 중이라 </a:t>
            </a:r>
            <a:r>
              <a:rPr lang="ko-KR" altLang="en-US" dirty="0" smtClean="0"/>
              <a:t>함</a:t>
            </a:r>
            <a:endParaRPr lang="en-US" altLang="ko-KR" dirty="0">
              <a:sym typeface="Wingdings" pitchFamily="2" charset="2"/>
            </a:endParaRPr>
          </a:p>
        </p:txBody>
      </p:sp>
      <p:sp>
        <p:nvSpPr>
          <p:cNvPr id="63" name="오각형 62"/>
          <p:cNvSpPr/>
          <p:nvPr/>
        </p:nvSpPr>
        <p:spPr>
          <a:xfrm>
            <a:off x="55128" y="2269629"/>
            <a:ext cx="1132495" cy="583307"/>
          </a:xfrm>
          <a:prstGeom prst="homePlate">
            <a:avLst>
              <a:gd name="adj" fmla="val 23188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chemeClr val="tx1"/>
                </a:solidFill>
                <a:latin typeface="+mj-lt"/>
              </a:rPr>
              <a:t>CVC </a:t>
            </a:r>
            <a:r>
              <a:rPr lang="ko-KR" altLang="en-US" sz="1400" b="1" dirty="0" smtClean="0">
                <a:solidFill>
                  <a:schemeClr val="tx1"/>
                </a:solidFill>
                <a:latin typeface="+mj-lt"/>
              </a:rPr>
              <a:t>참여 비중</a:t>
            </a:r>
            <a:endParaRPr lang="ko-KR" altLang="en-US" sz="1400" b="1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32" name="표 31"/>
          <p:cNvGraphicFramePr>
            <a:graphicFrameLocks noGrp="1"/>
          </p:cNvGraphicFramePr>
          <p:nvPr>
            <p:extLst/>
          </p:nvPr>
        </p:nvGraphicFramePr>
        <p:xfrm>
          <a:off x="1187623" y="3355068"/>
          <a:ext cx="7400474" cy="30554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621380">
                  <a:extLst>
                    <a:ext uri="{9D8B030D-6E8A-4147-A177-3AD203B41FA5}">
                      <a16:colId xmlns:a16="http://schemas.microsoft.com/office/drawing/2014/main" xmlns="" val="310544739"/>
                    </a:ext>
                  </a:extLst>
                </a:gridCol>
                <a:gridCol w="1129849">
                  <a:extLst>
                    <a:ext uri="{9D8B030D-6E8A-4147-A177-3AD203B41FA5}">
                      <a16:colId xmlns:a16="http://schemas.microsoft.com/office/drawing/2014/main" xmlns="" val="3104354382"/>
                    </a:ext>
                  </a:extLst>
                </a:gridCol>
                <a:gridCol w="1129849">
                  <a:extLst>
                    <a:ext uri="{9D8B030D-6E8A-4147-A177-3AD203B41FA5}">
                      <a16:colId xmlns:a16="http://schemas.microsoft.com/office/drawing/2014/main" xmlns="" val="4290989991"/>
                    </a:ext>
                  </a:extLst>
                </a:gridCol>
                <a:gridCol w="1129849">
                  <a:extLst>
                    <a:ext uri="{9D8B030D-6E8A-4147-A177-3AD203B41FA5}">
                      <a16:colId xmlns:a16="http://schemas.microsoft.com/office/drawing/2014/main" xmlns="" val="3070345514"/>
                    </a:ext>
                  </a:extLst>
                </a:gridCol>
                <a:gridCol w="1129849">
                  <a:extLst>
                    <a:ext uri="{9D8B030D-6E8A-4147-A177-3AD203B41FA5}">
                      <a16:colId xmlns:a16="http://schemas.microsoft.com/office/drawing/2014/main" xmlns="" val="1023863112"/>
                    </a:ext>
                  </a:extLst>
                </a:gridCol>
                <a:gridCol w="1129849">
                  <a:extLst>
                    <a:ext uri="{9D8B030D-6E8A-4147-A177-3AD203B41FA5}">
                      <a16:colId xmlns:a16="http://schemas.microsoft.com/office/drawing/2014/main" xmlns="" val="2446385322"/>
                    </a:ext>
                  </a:extLst>
                </a:gridCol>
                <a:gridCol w="1129849">
                  <a:extLst>
                    <a:ext uri="{9D8B030D-6E8A-4147-A177-3AD203B41FA5}">
                      <a16:colId xmlns:a16="http://schemas.microsoft.com/office/drawing/2014/main" xmlns="" val="3370195188"/>
                    </a:ext>
                  </a:extLst>
                </a:gridCol>
              </a:tblGrid>
              <a:tr h="6382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연도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전체 </a:t>
                      </a:r>
                      <a:r>
                        <a:rPr lang="en-US" altLang="ko-KR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VC </a:t>
                      </a:r>
                      <a:r>
                        <a:rPr lang="ko-KR" altLang="en-US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딜</a:t>
                      </a:r>
                      <a:r>
                        <a:rPr lang="en-US" altLang="ko-KR" sz="12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</a:t>
                      </a:r>
                      <a:r>
                        <a:rPr lang="ko-KR" altLang="en-US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</a:t>
                      </a:r>
                      <a:endParaRPr lang="en-US" altLang="ko-KR" sz="12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CVC </a:t>
                      </a:r>
                      <a:r>
                        <a:rPr lang="ko-KR" altLang="en-US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참여 딜 건수</a:t>
                      </a:r>
                      <a:endParaRPr lang="en-US" altLang="ko-KR" sz="12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CVC </a:t>
                      </a:r>
                      <a:r>
                        <a:rPr lang="ko-KR" altLang="en-US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참여 딜 비중</a:t>
                      </a:r>
                      <a:r>
                        <a:rPr lang="en-US" altLang="ko-KR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건수</a:t>
                      </a:r>
                      <a:r>
                        <a:rPr lang="en-US" altLang="ko-KR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전체 </a:t>
                      </a:r>
                      <a:r>
                        <a:rPr lang="en-US" altLang="ko-KR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VC </a:t>
                      </a:r>
                      <a:r>
                        <a:rPr lang="ko-KR" altLang="en-US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투자 금액</a:t>
                      </a:r>
                      <a:r>
                        <a:rPr lang="en-US" altLang="ko-KR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($M)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CVC</a:t>
                      </a:r>
                      <a:r>
                        <a:rPr lang="en-US" altLang="ko-KR" sz="12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투자</a:t>
                      </a:r>
                      <a:r>
                        <a:rPr lang="en-US" altLang="ko-KR" sz="12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br>
                        <a:rPr lang="en-US" altLang="ko-KR" sz="12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</a:br>
                      <a:r>
                        <a:rPr lang="ko-KR" altLang="en-US" sz="12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금액</a:t>
                      </a:r>
                      <a:r>
                        <a:rPr lang="en-US" altLang="ko-KR" sz="12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($M)</a:t>
                      </a:r>
                      <a:endParaRPr lang="en-US" altLang="ko-KR" sz="12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CVC</a:t>
                      </a:r>
                      <a:r>
                        <a:rPr lang="en-US" altLang="ko-KR" sz="12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참여 딜 비중</a:t>
                      </a:r>
                      <a:r>
                        <a:rPr lang="en-US" altLang="ko-KR" sz="12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금액</a:t>
                      </a:r>
                      <a:r>
                        <a:rPr lang="en-US" altLang="ko-KR" sz="12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en-US" altLang="ko-KR" sz="12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29739092"/>
                  </a:ext>
                </a:extLst>
              </a:tr>
              <a:tr h="2685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2009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4,457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493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27,045.90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6,525.00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73174833"/>
                  </a:ext>
                </a:extLst>
              </a:tr>
              <a:tr h="2685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2010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5,381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572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31,837.50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8,017.60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78069127"/>
                  </a:ext>
                </a:extLst>
              </a:tr>
              <a:tr h="2685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2011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6,741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732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44,736.80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13,066.70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06621424"/>
                  </a:ext>
                </a:extLst>
              </a:tr>
              <a:tr h="2685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2012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7,871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854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41,669.20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12,111.60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98455883"/>
                  </a:ext>
                </a:extLst>
              </a:tr>
              <a:tr h="2685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2013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9,219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1,082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46,723.60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15,060.20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36421373"/>
                  </a:ext>
                </a:extLst>
              </a:tr>
              <a:tr h="2685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2014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10,485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1,334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71,440.90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27,375.40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32811966"/>
                  </a:ext>
                </a:extLst>
              </a:tr>
              <a:tr h="2685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2015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10,547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1,447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81,538.60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36,588.30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31905690"/>
                  </a:ext>
                </a:extLst>
              </a:tr>
              <a:tr h="2685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2016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8,737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1,324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75,036.10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34,455.30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40018512"/>
                  </a:ext>
                </a:extLst>
              </a:tr>
              <a:tr h="2685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8,376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1,355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85,687.90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38,658.20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26200453"/>
                  </a:ext>
                </a:extLst>
              </a:tr>
            </a:tbl>
          </a:graphicData>
        </a:graphic>
      </p:graphicFrame>
      <p:sp>
        <p:nvSpPr>
          <p:cNvPr id="33" name="직사각형 32"/>
          <p:cNvSpPr/>
          <p:nvPr/>
        </p:nvSpPr>
        <p:spPr>
          <a:xfrm>
            <a:off x="1132245" y="6338501"/>
            <a:ext cx="1423531" cy="4028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ko-KR" altLang="en-US" sz="1200" kern="100" dirty="0" smtClean="0">
                <a:latin typeface="+mn-ea"/>
                <a:cs typeface="Times New Roman" panose="02020603050405020304" pitchFamily="18" charset="0"/>
              </a:rPr>
              <a:t>출처</a:t>
            </a:r>
            <a:r>
              <a:rPr lang="en-US" altLang="ko-KR" sz="1200" kern="100" dirty="0" smtClean="0">
                <a:latin typeface="+mn-ea"/>
                <a:cs typeface="Times New Roman" panose="02020603050405020304" pitchFamily="18" charset="0"/>
              </a:rPr>
              <a:t>: NVCA(2018)</a:t>
            </a:r>
            <a:endParaRPr lang="ko-KR" altLang="ko-KR" sz="1000" kern="100" dirty="0"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616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0" y="-3501"/>
            <a:ext cx="9144000" cy="576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799" lvl="1"/>
            <a:r>
              <a:rPr lang="en-US" altLang="zh-CN" sz="20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ko-KR" altLang="en-US" sz="2000" b="1" dirty="0" smtClean="0">
                <a:latin typeface="Times New Roman" pitchFamily="18" charset="0"/>
                <a:cs typeface="Times New Roman" pitchFamily="18" charset="0"/>
              </a:rPr>
              <a:t>기업벤처캐피탈</a:t>
            </a:r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000" b="1" dirty="0" smtClean="0">
                <a:latin typeface="Times New Roman" pitchFamily="18" charset="0"/>
                <a:cs typeface="Times New Roman" pitchFamily="18" charset="0"/>
              </a:rPr>
              <a:t>CVC)</a:t>
            </a:r>
            <a:r>
              <a:rPr lang="ko-KR" altLang="en-US" sz="2000" b="1" dirty="0" smtClean="0">
                <a:latin typeface="Times New Roman" pitchFamily="18" charset="0"/>
                <a:cs typeface="Times New Roman" pitchFamily="18" charset="0"/>
              </a:rPr>
              <a:t>의</a:t>
            </a:r>
            <a:r>
              <a:rPr lang="en-US" altLang="zh-CN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2000" b="1" dirty="0" smtClean="0">
                <a:latin typeface="Times New Roman" pitchFamily="18" charset="0"/>
                <a:cs typeface="Times New Roman" pitchFamily="18" charset="0"/>
              </a:rPr>
              <a:t>전략적 의미</a:t>
            </a:r>
            <a:endParaRPr lang="zh-CN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31639" y="1196752"/>
            <a:ext cx="7704857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107949" indent="-107949">
              <a:spcAft>
                <a:spcPts val="600"/>
              </a:spcAft>
              <a:buFont typeface="Arial" pitchFamily="34" charset="0"/>
              <a:buChar char="•"/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ko-KR" dirty="0" smtClean="0">
                <a:sym typeface="Wingdings" pitchFamily="2" charset="2"/>
              </a:rPr>
              <a:t>CVC</a:t>
            </a:r>
            <a:r>
              <a:rPr lang="ko-KR" altLang="en-US" dirty="0" smtClean="0">
                <a:sym typeface="Wingdings" pitchFamily="2" charset="2"/>
              </a:rPr>
              <a:t>를 통해 다양한 </a:t>
            </a:r>
            <a:r>
              <a:rPr lang="ko-KR" altLang="en-US" dirty="0" err="1" smtClean="0">
                <a:sym typeface="Wingdings" pitchFamily="2" charset="2"/>
              </a:rPr>
              <a:t>스타트업에</a:t>
            </a:r>
            <a:r>
              <a:rPr lang="ko-KR" altLang="en-US" dirty="0" smtClean="0">
                <a:sym typeface="Wingdings" pitchFamily="2" charset="2"/>
              </a:rPr>
              <a:t> 투자함으로써 이들의 지식을 </a:t>
            </a:r>
            <a:r>
              <a:rPr lang="ko-KR" altLang="en-US" dirty="0" err="1" smtClean="0">
                <a:sym typeface="Wingdings" pitchFamily="2" charset="2"/>
              </a:rPr>
              <a:t>직∙간접적으로</a:t>
            </a:r>
            <a:r>
              <a:rPr lang="ko-KR" altLang="en-US" dirty="0" smtClean="0">
                <a:sym typeface="Wingdings" pitchFamily="2" charset="2"/>
              </a:rPr>
              <a:t> 흡수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en-US" altLang="ko-KR" dirty="0" err="1" smtClean="0">
                <a:sym typeface="Wingdings" pitchFamily="2" charset="2"/>
              </a:rPr>
              <a:t>Dushnitsky</a:t>
            </a:r>
            <a:r>
              <a:rPr lang="en-US" altLang="ko-KR" dirty="0" smtClean="0">
                <a:sym typeface="Wingdings" pitchFamily="2" charset="2"/>
              </a:rPr>
              <a:t> &amp; Lenox, 2006)</a:t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- </a:t>
            </a:r>
            <a:r>
              <a:rPr lang="ko-KR" altLang="en-US" dirty="0" err="1" smtClean="0">
                <a:sym typeface="Wingdings" pitchFamily="2" charset="2"/>
              </a:rPr>
              <a:t>스타트업</a:t>
            </a:r>
            <a:r>
              <a:rPr lang="ko-KR" altLang="en-US" dirty="0" smtClean="0">
                <a:sym typeface="Wingdings" pitchFamily="2" charset="2"/>
              </a:rPr>
              <a:t> 투자 심사 과정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- </a:t>
            </a:r>
            <a:r>
              <a:rPr lang="ko-KR" altLang="en-US" dirty="0" smtClean="0">
                <a:sym typeface="Wingdings" pitchFamily="2" charset="2"/>
              </a:rPr>
              <a:t>투자한 </a:t>
            </a:r>
            <a:r>
              <a:rPr lang="ko-KR" altLang="en-US" dirty="0" err="1" smtClean="0">
                <a:sym typeface="Wingdings" pitchFamily="2" charset="2"/>
              </a:rPr>
              <a:t>스타트업의</a:t>
            </a:r>
            <a:r>
              <a:rPr lang="ko-KR" altLang="en-US" dirty="0" smtClean="0">
                <a:sym typeface="Wingdings" pitchFamily="2" charset="2"/>
              </a:rPr>
              <a:t> 이사회 참여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- </a:t>
            </a:r>
            <a:r>
              <a:rPr lang="ko-KR" altLang="en-US" dirty="0" smtClean="0">
                <a:sym typeface="Wingdings" pitchFamily="2" charset="2"/>
              </a:rPr>
              <a:t>투자한 </a:t>
            </a:r>
            <a:r>
              <a:rPr lang="ko-KR" altLang="en-US" dirty="0" err="1" smtClean="0">
                <a:sym typeface="Wingdings" pitchFamily="2" charset="2"/>
              </a:rPr>
              <a:t>스타트업이</a:t>
            </a:r>
            <a:r>
              <a:rPr lang="ko-KR" altLang="en-US" dirty="0" smtClean="0">
                <a:sym typeface="Wingdings" pitchFamily="2" charset="2"/>
              </a:rPr>
              <a:t> 실패하더라도 해당 사업의 장래성 학습</a:t>
            </a:r>
            <a:endParaRPr lang="en-US" altLang="ko-KR" dirty="0" smtClean="0">
              <a:sym typeface="Wingdings" pitchFamily="2" charset="2"/>
            </a:endParaRPr>
          </a:p>
          <a:p>
            <a:r>
              <a:rPr lang="en-US" altLang="ko-KR" dirty="0" smtClean="0">
                <a:sym typeface="Wingdings" pitchFamily="2" charset="2"/>
              </a:rPr>
              <a:t>CVC</a:t>
            </a:r>
            <a:r>
              <a:rPr lang="ko-KR" altLang="en-US" dirty="0" smtClean="0">
                <a:sym typeface="Wingdings" pitchFamily="2" charset="2"/>
              </a:rPr>
              <a:t>를 통해 </a:t>
            </a:r>
            <a:r>
              <a:rPr lang="en-US" altLang="ko-KR" dirty="0" smtClean="0">
                <a:sym typeface="Wingdings" pitchFamily="2" charset="2"/>
              </a:rPr>
              <a:t>VC </a:t>
            </a:r>
            <a:r>
              <a:rPr lang="ko-KR" altLang="en-US" dirty="0" smtClean="0">
                <a:sym typeface="Wingdings" pitchFamily="2" charset="2"/>
              </a:rPr>
              <a:t>커뮤니티와 관계를 맺게 되고 전반적인 기술 동향을 모니터링할 수 있음</a:t>
            </a:r>
            <a:r>
              <a:rPr lang="en-US" altLang="ko-KR" dirty="0">
                <a:sym typeface="Wingdings" pitchFamily="2" charset="2"/>
              </a:rPr>
              <a:t/>
            </a:r>
            <a:br>
              <a:rPr lang="en-US" altLang="ko-KR" dirty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(Benson </a:t>
            </a:r>
            <a:r>
              <a:rPr lang="en-US" altLang="ko-KR" dirty="0">
                <a:sym typeface="Wingdings" pitchFamily="2" charset="2"/>
              </a:rPr>
              <a:t>&amp; </a:t>
            </a:r>
            <a:r>
              <a:rPr lang="en-US" altLang="ko-KR" dirty="0" err="1">
                <a:sym typeface="Wingdings" pitchFamily="2" charset="2"/>
              </a:rPr>
              <a:t>Ziedonis</a:t>
            </a:r>
            <a:r>
              <a:rPr lang="en-US" altLang="ko-KR" dirty="0">
                <a:sym typeface="Wingdings" pitchFamily="2" charset="2"/>
              </a:rPr>
              <a:t>, </a:t>
            </a:r>
            <a:r>
              <a:rPr lang="en-US" altLang="ko-KR" dirty="0" smtClean="0">
                <a:sym typeface="Wingdings" pitchFamily="2" charset="2"/>
              </a:rPr>
              <a:t>2009; </a:t>
            </a:r>
            <a:r>
              <a:rPr lang="en-US" altLang="ko-KR" dirty="0" err="1" smtClean="0">
                <a:sym typeface="Wingdings" pitchFamily="2" charset="2"/>
              </a:rPr>
              <a:t>Maula</a:t>
            </a:r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en-US" altLang="ko-KR" dirty="0">
                <a:sym typeface="Wingdings" pitchFamily="2" charset="2"/>
              </a:rPr>
              <a:t>et al.</a:t>
            </a:r>
            <a:r>
              <a:rPr lang="nl-NL" altLang="ko-KR" dirty="0">
                <a:sym typeface="Wingdings" pitchFamily="2" charset="2"/>
              </a:rPr>
              <a:t>, 2013</a:t>
            </a:r>
            <a:r>
              <a:rPr lang="nl-NL" altLang="ko-KR" dirty="0" smtClean="0">
                <a:sym typeface="Wingdings" pitchFamily="2" charset="2"/>
              </a:rPr>
              <a:t>)</a:t>
            </a:r>
            <a:br>
              <a:rPr lang="nl-NL" altLang="ko-KR" dirty="0" smtClean="0">
                <a:sym typeface="Wingdings" pitchFamily="2" charset="2"/>
              </a:rPr>
            </a:br>
            <a:r>
              <a:rPr lang="nl-NL" altLang="ko-KR" dirty="0" smtClean="0">
                <a:sym typeface="Wingdings" pitchFamily="2" charset="2"/>
              </a:rPr>
              <a:t>- e.g. </a:t>
            </a:r>
            <a:r>
              <a:rPr lang="en-US" altLang="ko-KR" dirty="0" smtClean="0">
                <a:sym typeface="Wingdings" pitchFamily="2" charset="2"/>
              </a:rPr>
              <a:t>GS</a:t>
            </a:r>
            <a:r>
              <a:rPr lang="ko-KR" altLang="en-US" dirty="0" smtClean="0">
                <a:sym typeface="Wingdings" pitchFamily="2" charset="2"/>
              </a:rPr>
              <a:t>홈쇼핑의 </a:t>
            </a:r>
            <a:r>
              <a:rPr lang="en-US" altLang="ko-KR" dirty="0" smtClean="0">
                <a:sym typeface="Wingdings" pitchFamily="2" charset="2"/>
              </a:rPr>
              <a:t>CVC </a:t>
            </a:r>
            <a:r>
              <a:rPr lang="ko-KR" altLang="en-US" dirty="0" smtClean="0">
                <a:sym typeface="Wingdings" pitchFamily="2" charset="2"/>
              </a:rPr>
              <a:t>투자</a:t>
            </a:r>
            <a:endParaRPr lang="en-US" altLang="ko-KR" dirty="0">
              <a:sym typeface="Wingdings" pitchFamily="2" charset="2"/>
            </a:endParaRPr>
          </a:p>
        </p:txBody>
      </p:sp>
      <p:sp>
        <p:nvSpPr>
          <p:cNvPr id="60" name="오각형 59"/>
          <p:cNvSpPr/>
          <p:nvPr/>
        </p:nvSpPr>
        <p:spPr>
          <a:xfrm>
            <a:off x="199144" y="1239724"/>
            <a:ext cx="1132495" cy="583307"/>
          </a:xfrm>
          <a:prstGeom prst="homePlate">
            <a:avLst>
              <a:gd name="adj" fmla="val 23188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/>
                </a:solidFill>
                <a:latin typeface="+mj-lt"/>
              </a:rPr>
              <a:t>지식 탐색</a:t>
            </a:r>
            <a:endParaRPr lang="ko-KR" altLang="en-U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331639" y="3356992"/>
            <a:ext cx="7704857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107949" indent="-107949">
              <a:spcAft>
                <a:spcPts val="600"/>
              </a:spcAft>
              <a:buFont typeface="Arial" pitchFamily="34" charset="0"/>
              <a:buChar char="•"/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ko-KR" altLang="en-US" dirty="0" err="1" smtClean="0">
                <a:sym typeface="Wingdings" pitchFamily="2" charset="2"/>
              </a:rPr>
              <a:t>리얼</a:t>
            </a:r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ko-KR" altLang="en-US" dirty="0" smtClean="0">
                <a:sym typeface="Wingdings" pitchFamily="2" charset="2"/>
              </a:rPr>
              <a:t>옵션</a:t>
            </a:r>
            <a:r>
              <a:rPr lang="en-US" altLang="ko-KR" dirty="0" smtClean="0">
                <a:sym typeface="Wingdings" pitchFamily="2" charset="2"/>
              </a:rPr>
              <a:t>: </a:t>
            </a:r>
            <a:r>
              <a:rPr lang="ko-KR" altLang="en-US" dirty="0" smtClean="0">
                <a:sym typeface="Wingdings" pitchFamily="2" charset="2"/>
              </a:rPr>
              <a:t>불확실성이 높은 사업 환경 속에서 리스크를 줄이는 동시에 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ko-KR" altLang="en-US" dirty="0" smtClean="0">
                <a:sym typeface="Wingdings" pitchFamily="2" charset="2"/>
              </a:rPr>
              <a:t>기회를 포착할 수 있는 투자 수단</a:t>
            </a:r>
            <a:r>
              <a:rPr lang="en-US" altLang="ko-KR" dirty="0" smtClean="0">
                <a:sym typeface="Wingdings" pitchFamily="2" charset="2"/>
              </a:rPr>
              <a:t>(McGrath, 1997)</a:t>
            </a:r>
          </a:p>
          <a:p>
            <a:r>
              <a:rPr lang="ko-KR" altLang="en-US" dirty="0" smtClean="0">
                <a:sym typeface="Wingdings" pitchFamily="2" charset="2"/>
              </a:rPr>
              <a:t>불확실성이 큰 경우 기업은 </a:t>
            </a:r>
            <a:r>
              <a:rPr lang="ko-KR" altLang="en-US" dirty="0" err="1" smtClean="0">
                <a:sym typeface="Wingdings" pitchFamily="2" charset="2"/>
              </a:rPr>
              <a:t>스타트업에</a:t>
            </a:r>
            <a:r>
              <a:rPr lang="ko-KR" altLang="en-US" dirty="0" smtClean="0">
                <a:sym typeface="Wingdings" pitchFamily="2" charset="2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>CVC </a:t>
            </a:r>
            <a:r>
              <a:rPr lang="ko-KR" altLang="en-US" dirty="0" smtClean="0">
                <a:sym typeface="Wingdings" pitchFamily="2" charset="2"/>
              </a:rPr>
              <a:t>투자를 진행하여 모니터링하고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ko-KR" altLang="en-US" dirty="0" smtClean="0">
                <a:sym typeface="Wingdings" pitchFamily="2" charset="2"/>
              </a:rPr>
              <a:t>이후 확실한 가치가 있다고 판단되는 경우에 해당 </a:t>
            </a:r>
            <a:r>
              <a:rPr lang="ko-KR" altLang="en-US" dirty="0" err="1" smtClean="0">
                <a:sym typeface="Wingdings" pitchFamily="2" charset="2"/>
              </a:rPr>
              <a:t>스타트업과</a:t>
            </a:r>
            <a:r>
              <a:rPr lang="ko-KR" altLang="en-US" dirty="0" smtClean="0">
                <a:sym typeface="Wingdings" pitchFamily="2" charset="2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ko-KR" altLang="en-US" dirty="0" smtClean="0">
                <a:sym typeface="Wingdings" pitchFamily="2" charset="2"/>
              </a:rPr>
              <a:t>전략적 제휴를 추진하거나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nl-NL" altLang="ko-KR" dirty="0">
                <a:sym typeface="Wingdings" pitchFamily="2" charset="2"/>
              </a:rPr>
              <a:t>Van de Vrande &amp; </a:t>
            </a:r>
            <a:r>
              <a:rPr lang="nl-NL" altLang="ko-KR" dirty="0" smtClean="0">
                <a:sym typeface="Wingdings" pitchFamily="2" charset="2"/>
              </a:rPr>
              <a:t>Vanhaverbeke, 2013)</a:t>
            </a:r>
            <a:r>
              <a:rPr lang="ko-KR" altLang="en-US" dirty="0" smtClean="0">
                <a:sym typeface="Wingdings" pitchFamily="2" charset="2"/>
              </a:rPr>
              <a:t> 인수함</a:t>
            </a:r>
            <a:r>
              <a:rPr lang="en-US" altLang="ko-KR" dirty="0" smtClean="0">
                <a:sym typeface="Wingdings" pitchFamily="2" charset="2"/>
              </a:rPr>
              <a:t>(Tong &amp; Li, 2011)</a:t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- e.g. 2015</a:t>
            </a:r>
            <a:r>
              <a:rPr lang="ko-KR" altLang="en-US" dirty="0" smtClean="0">
                <a:sym typeface="Wingdings" pitchFamily="2" charset="2"/>
              </a:rPr>
              <a:t>년 삼성전자의 </a:t>
            </a:r>
            <a:r>
              <a:rPr lang="en-US" altLang="ko-KR" dirty="0" smtClean="0">
                <a:sym typeface="Wingdings" pitchFamily="2" charset="2"/>
              </a:rPr>
              <a:t>LoopPay </a:t>
            </a:r>
            <a:r>
              <a:rPr lang="ko-KR" altLang="en-US" dirty="0" smtClean="0">
                <a:sym typeface="Wingdings" pitchFamily="2" charset="2"/>
              </a:rPr>
              <a:t>인수 역시 </a:t>
            </a:r>
            <a:r>
              <a:rPr lang="en-US" altLang="ko-KR" dirty="0" smtClean="0">
                <a:sym typeface="Wingdings" pitchFamily="2" charset="2"/>
              </a:rPr>
              <a:t>CVC </a:t>
            </a:r>
            <a:r>
              <a:rPr lang="ko-KR" altLang="en-US" dirty="0" smtClean="0">
                <a:sym typeface="Wingdings" pitchFamily="2" charset="2"/>
              </a:rPr>
              <a:t>투자를 선행함</a:t>
            </a:r>
            <a:endParaRPr lang="en-US" altLang="ko-KR" dirty="0" smtClean="0">
              <a:sym typeface="Wingdings" pitchFamily="2" charset="2"/>
            </a:endParaRPr>
          </a:p>
          <a:p>
            <a:r>
              <a:rPr lang="ko-KR" altLang="en-US" dirty="0" smtClean="0">
                <a:sym typeface="Wingdings" pitchFamily="2" charset="2"/>
              </a:rPr>
              <a:t>즉</a:t>
            </a:r>
            <a:r>
              <a:rPr lang="en-US" altLang="ko-KR" dirty="0" smtClean="0">
                <a:sym typeface="Wingdings" pitchFamily="2" charset="2"/>
              </a:rPr>
              <a:t>, CVC </a:t>
            </a:r>
            <a:r>
              <a:rPr lang="ko-KR" altLang="en-US" dirty="0" smtClean="0">
                <a:sym typeface="Wingdings" pitchFamily="2" charset="2"/>
              </a:rPr>
              <a:t>투자는 일반적인 기업 인수에 비해 낮은 비용과 리스크로 불확실성이 높은 </a:t>
            </a:r>
            <a:r>
              <a:rPr lang="ko-KR" altLang="en-US" dirty="0" err="1" smtClean="0">
                <a:sym typeface="Wingdings" pitchFamily="2" charset="2"/>
              </a:rPr>
              <a:t>스타트업의</a:t>
            </a:r>
            <a:r>
              <a:rPr lang="ko-KR" altLang="en-US" dirty="0" smtClean="0">
                <a:sym typeface="Wingdings" pitchFamily="2" charset="2"/>
              </a:rPr>
              <a:t> 기술 및 사업 모델에 접근할 수 있는 방법임</a:t>
            </a:r>
            <a:endParaRPr lang="en-US" altLang="ko-KR" dirty="0">
              <a:sym typeface="Wingdings" pitchFamily="2" charset="2"/>
            </a:endParaRPr>
          </a:p>
        </p:txBody>
      </p:sp>
      <p:sp>
        <p:nvSpPr>
          <p:cNvPr id="63" name="오각형 62"/>
          <p:cNvSpPr/>
          <p:nvPr/>
        </p:nvSpPr>
        <p:spPr>
          <a:xfrm>
            <a:off x="199144" y="3421757"/>
            <a:ext cx="1132495" cy="583307"/>
          </a:xfrm>
          <a:prstGeom prst="homePlate">
            <a:avLst>
              <a:gd name="adj" fmla="val 23188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err="1" smtClean="0">
                <a:solidFill>
                  <a:schemeClr val="tx1"/>
                </a:solidFill>
                <a:latin typeface="+mj-lt"/>
              </a:rPr>
              <a:t>리얼</a:t>
            </a:r>
            <a:r>
              <a:rPr lang="ko-KR" altLang="en-US" sz="1400" b="1" dirty="0" smtClean="0">
                <a:solidFill>
                  <a:schemeClr val="tx1"/>
                </a:solidFill>
                <a:latin typeface="+mj-lt"/>
              </a:rPr>
              <a:t> 옵션</a:t>
            </a:r>
            <a:endParaRPr lang="ko-KR" altLang="en-U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199144" y="5593399"/>
            <a:ext cx="1132495" cy="583307"/>
          </a:xfrm>
          <a:prstGeom prst="homePlate">
            <a:avLst>
              <a:gd name="adj" fmla="val 23188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/>
                </a:solidFill>
                <a:latin typeface="+mj-lt"/>
              </a:rPr>
              <a:t>생태계 </a:t>
            </a:r>
            <a:r>
              <a:rPr lang="en-US" altLang="ko-KR" sz="1400" b="1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en-US" altLang="ko-KR" sz="1400" b="1" dirty="0" smtClean="0">
                <a:solidFill>
                  <a:schemeClr val="tx1"/>
                </a:solidFill>
                <a:latin typeface="+mj-lt"/>
              </a:rPr>
            </a:br>
            <a:r>
              <a:rPr lang="ko-KR" altLang="en-US" sz="1400" b="1" dirty="0" smtClean="0">
                <a:solidFill>
                  <a:schemeClr val="tx1"/>
                </a:solidFill>
                <a:latin typeface="+mj-lt"/>
              </a:rPr>
              <a:t>구축</a:t>
            </a:r>
            <a:endParaRPr lang="ko-KR" altLang="en-U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639" y="5571237"/>
            <a:ext cx="77048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107949" indent="-107949">
              <a:spcAft>
                <a:spcPts val="600"/>
              </a:spcAft>
              <a:buFont typeface="Arial" pitchFamily="34" charset="0"/>
              <a:buChar char="•"/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ko-KR" dirty="0" smtClean="0">
                <a:sym typeface="Wingdings" pitchFamily="2" charset="2"/>
              </a:rPr>
              <a:t>CVC </a:t>
            </a:r>
            <a:r>
              <a:rPr lang="ko-KR" altLang="en-US" dirty="0" smtClean="0">
                <a:sym typeface="Wingdings" pitchFamily="2" charset="2"/>
              </a:rPr>
              <a:t>투자는 </a:t>
            </a:r>
            <a:r>
              <a:rPr lang="ko-KR" altLang="en-US" dirty="0" err="1" smtClean="0">
                <a:sym typeface="Wingdings" pitchFamily="2" charset="2"/>
              </a:rPr>
              <a:t>보완재가</a:t>
            </a:r>
            <a:r>
              <a:rPr lang="ko-KR" altLang="en-US" dirty="0" smtClean="0">
                <a:sym typeface="Wingdings" pitchFamily="2" charset="2"/>
              </a:rPr>
              <a:t> 중요한 </a:t>
            </a:r>
            <a:r>
              <a:rPr lang="ko-KR" altLang="en-US" dirty="0" err="1" smtClean="0">
                <a:sym typeface="Wingdings" pitchFamily="2" charset="2"/>
              </a:rPr>
              <a:t>제품∙서비스거나</a:t>
            </a:r>
            <a:r>
              <a:rPr lang="ko-KR" altLang="en-US" dirty="0" smtClean="0">
                <a:sym typeface="Wingdings" pitchFamily="2" charset="2"/>
              </a:rPr>
              <a:t> 공급자들과 혁신 생태계를 구축하는 수단 임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- CVC </a:t>
            </a:r>
            <a:r>
              <a:rPr lang="ko-KR" altLang="en-US" dirty="0" smtClean="0">
                <a:sym typeface="Wingdings" pitchFamily="2" charset="2"/>
              </a:rPr>
              <a:t>투자를 통해 자사 제품 및 서비스 수요 창출에 필요한 혁신을 촉진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  (</a:t>
            </a:r>
            <a:r>
              <a:rPr lang="en-US" altLang="ko-KR" dirty="0" err="1">
                <a:sym typeface="Wingdings" pitchFamily="2" charset="2"/>
              </a:rPr>
              <a:t>Riyanto</a:t>
            </a:r>
            <a:r>
              <a:rPr lang="en-US" altLang="ko-KR" dirty="0">
                <a:sym typeface="Wingdings" pitchFamily="2" charset="2"/>
              </a:rPr>
              <a:t> &amp; </a:t>
            </a:r>
            <a:r>
              <a:rPr lang="en-US" altLang="ko-KR" dirty="0" err="1" smtClean="0">
                <a:sym typeface="Wingdings" pitchFamily="2" charset="2"/>
              </a:rPr>
              <a:t>Schwienbacher</a:t>
            </a:r>
            <a:r>
              <a:rPr lang="en-US" altLang="ko-KR" dirty="0" smtClean="0">
                <a:sym typeface="Wingdings" pitchFamily="2" charset="2"/>
              </a:rPr>
              <a:t>, 2006)</a:t>
            </a:r>
            <a:r>
              <a:rPr lang="en-US" altLang="ko-KR" dirty="0">
                <a:sym typeface="Wingdings" pitchFamily="2" charset="2"/>
              </a:rPr>
              <a:t/>
            </a:r>
            <a:br>
              <a:rPr lang="en-US" altLang="ko-KR" dirty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- e.g. </a:t>
            </a:r>
            <a:r>
              <a:rPr lang="ko-KR" altLang="en-US" dirty="0" smtClean="0">
                <a:sym typeface="Wingdings" pitchFamily="2" charset="2"/>
              </a:rPr>
              <a:t>애플의 </a:t>
            </a:r>
            <a:r>
              <a:rPr lang="en-US" altLang="ko-KR" dirty="0" err="1" smtClean="0">
                <a:sym typeface="Wingdings" pitchFamily="2" charset="2"/>
              </a:rPr>
              <a:t>iFund</a:t>
            </a:r>
            <a:endParaRPr lang="en-US" altLang="ko-KR" dirty="0" smtClean="0">
              <a:sym typeface="Wingdings" pitchFamily="2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504" y="702799"/>
            <a:ext cx="8928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CVC </a:t>
            </a: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투자를 통해 기업은 지식 탐색</a:t>
            </a:r>
            <a:r>
              <a:rPr lang="en-US" altLang="ko-KR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ko-KR" altLang="en-US" sz="16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리얼</a:t>
            </a: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옵션 확보</a:t>
            </a:r>
            <a:r>
              <a:rPr lang="en-US" altLang="ko-KR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혁신 생태계 구축을 할 수 있음</a:t>
            </a:r>
            <a:endParaRPr lang="en-US" altLang="ko-KR" sz="1600" b="1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cxnSp>
        <p:nvCxnSpPr>
          <p:cNvPr id="14" name="직선 연결선 13"/>
          <p:cNvCxnSpPr/>
          <p:nvPr/>
        </p:nvCxnSpPr>
        <p:spPr>
          <a:xfrm>
            <a:off x="1259632" y="3212976"/>
            <a:ext cx="7776864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1259632" y="5445224"/>
            <a:ext cx="7776864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5814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0" y="-3501"/>
            <a:ext cx="9144000" cy="576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799" lvl="1"/>
            <a:r>
              <a:rPr lang="en-US" altLang="zh-CN" sz="20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ko-KR" altLang="en-US" sz="2000" b="1" dirty="0" smtClean="0">
                <a:latin typeface="Times New Roman" pitchFamily="18" charset="0"/>
                <a:cs typeface="Times New Roman" pitchFamily="18" charset="0"/>
              </a:rPr>
              <a:t>참고</a:t>
            </a:r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] LG</a:t>
            </a:r>
            <a:r>
              <a:rPr lang="ko-KR" altLang="en-US" sz="2000" b="1" dirty="0" smtClean="0">
                <a:latin typeface="Times New Roman" pitchFamily="18" charset="0"/>
                <a:cs typeface="Times New Roman" pitchFamily="18" charset="0"/>
              </a:rPr>
              <a:t>전자의 </a:t>
            </a:r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CVC </a:t>
            </a:r>
            <a:r>
              <a:rPr lang="ko-KR" altLang="en-US" sz="2000" b="1" dirty="0" smtClean="0">
                <a:latin typeface="Times New Roman" pitchFamily="18" charset="0"/>
                <a:cs typeface="Times New Roman" pitchFamily="18" charset="0"/>
              </a:rPr>
              <a:t>활용 사례</a:t>
            </a:r>
            <a:endParaRPr lang="zh-CN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>
                <a:latin typeface="Times New Roman" pitchFamily="18" charset="0"/>
                <a:cs typeface="Times New Roman" pitchFamily="18" charset="0"/>
              </a:rPr>
              <a:pPr/>
              <a:t>5</a:t>
            </a:fld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863560" y="2538902"/>
            <a:ext cx="432048" cy="213722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/>
                </a:solidFill>
              </a:rPr>
              <a:t>미래준비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1367616" y="2538902"/>
            <a:ext cx="1128144" cy="588551"/>
          </a:xfrm>
          <a:prstGeom prst="roundRect">
            <a:avLst>
              <a:gd name="adj" fmla="val 1045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/>
                </a:solidFill>
              </a:rPr>
              <a:t>신기술</a:t>
            </a:r>
            <a:endParaRPr lang="en-US" altLang="ko-KR" sz="14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400" b="1" dirty="0" smtClean="0">
                <a:solidFill>
                  <a:schemeClr val="tx1"/>
                </a:solidFill>
              </a:rPr>
              <a:t>발굴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1367616" y="3313238"/>
            <a:ext cx="1128144" cy="588551"/>
          </a:xfrm>
          <a:prstGeom prst="roundRect">
            <a:avLst>
              <a:gd name="adj" fmla="val 1045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/>
                </a:solidFill>
              </a:rPr>
              <a:t>신시장</a:t>
            </a:r>
            <a:endParaRPr lang="en-US" altLang="ko-KR" sz="14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400" b="1" dirty="0" smtClean="0">
                <a:solidFill>
                  <a:schemeClr val="tx1"/>
                </a:solidFill>
              </a:rPr>
              <a:t>탐색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1367616" y="4087574"/>
            <a:ext cx="1128144" cy="588551"/>
          </a:xfrm>
          <a:prstGeom prst="roundRect">
            <a:avLst>
              <a:gd name="adj" fmla="val 1045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/>
                </a:solidFill>
              </a:rPr>
              <a:t>생태계</a:t>
            </a:r>
            <a:endParaRPr lang="en-US" altLang="ko-KR" sz="14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400" b="1" dirty="0" smtClean="0">
                <a:solidFill>
                  <a:schemeClr val="tx1"/>
                </a:solidFill>
              </a:rPr>
              <a:t>구축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38" name="모서리가 둥근 직사각형 37"/>
          <p:cNvSpPr/>
          <p:nvPr/>
        </p:nvSpPr>
        <p:spPr>
          <a:xfrm>
            <a:off x="863560" y="4843159"/>
            <a:ext cx="1592674" cy="540228"/>
          </a:xfrm>
          <a:prstGeom prst="roundRect">
            <a:avLst>
              <a:gd name="adj" fmla="val 1045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/>
                </a:solidFill>
              </a:rPr>
              <a:t>사업협력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567768" y="2564904"/>
            <a:ext cx="3264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49" indent="-107949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미래 사업에 기여할 수 있는 기술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/>
            </a:r>
            <a:b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(</a:t>
            </a: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차세대 </a:t>
            </a:r>
            <a:r>
              <a:rPr lang="ko-KR" alt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성장엔진에</a:t>
            </a: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필요한 기술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)</a:t>
            </a:r>
            <a:endParaRPr lang="en-US" altLang="ko-KR" sz="14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67768" y="3337828"/>
            <a:ext cx="3264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49" indent="-107949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시장탐색을</a:t>
            </a: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위해 필요한 기술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/>
            </a:r>
            <a:b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(</a:t>
            </a:r>
            <a:r>
              <a:rPr lang="ko-KR" alt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시장기회</a:t>
            </a: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탐색 목적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)</a:t>
            </a:r>
            <a:endParaRPr lang="en-US" altLang="ko-KR" sz="14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567767" y="4122492"/>
            <a:ext cx="3264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49" indent="-107949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기술발전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/</a:t>
            </a:r>
            <a:r>
              <a:rPr lang="ko-KR" alt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사업성장을</a:t>
            </a: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가속화시킬 수 있는 기술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(</a:t>
            </a:r>
            <a:r>
              <a:rPr lang="ko-KR" alt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현사업에</a:t>
            </a: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보완적 기술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)</a:t>
            </a:r>
            <a:endParaRPr lang="en-US" altLang="ko-KR" sz="14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567768" y="4860166"/>
            <a:ext cx="3264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49" indent="-107949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사업부와 긴밀한 협력이 가능한 기술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(</a:t>
            </a: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부품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, </a:t>
            </a: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소재 기술 등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)</a:t>
            </a:r>
            <a:endParaRPr lang="en-US" altLang="ko-KR" sz="14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904120" y="2534968"/>
            <a:ext cx="308645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49" indent="-107949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멀티미디어 처리 칩 관련 기업</a:t>
            </a:r>
            <a:endParaRPr lang="en-US" altLang="ko-KR" sz="1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 marL="107949" indent="-107949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현장 진단 의료기기 관련 기업</a:t>
            </a:r>
            <a:endParaRPr lang="en-US" altLang="ko-KR" sz="14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904120" y="3318658"/>
            <a:ext cx="3086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49" indent="-107949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보안용 </a:t>
            </a:r>
            <a:r>
              <a:rPr lang="ko-KR" alt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영상녹화</a:t>
            </a: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장비 관련 기업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/>
            </a:r>
            <a:b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- </a:t>
            </a: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북미 사업의 모태가 됨</a:t>
            </a:r>
            <a:endParaRPr lang="en-US" altLang="ko-KR" sz="1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904120" y="4087574"/>
            <a:ext cx="3086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49" indent="-107949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스마트폰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/</a:t>
            </a: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스마트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TV</a:t>
            </a: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용 앱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관련 기업</a:t>
            </a:r>
            <a:endParaRPr lang="en-US" altLang="ko-KR" sz="1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904120" y="4845060"/>
            <a:ext cx="308645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49" indent="-107949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휴대폰 이미지 압축 관련 기업</a:t>
            </a:r>
            <a:endParaRPr lang="en-US" altLang="ko-KR" sz="1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 marL="107949" indent="-107949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지상파</a:t>
            </a: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DMB</a:t>
            </a:r>
            <a:r>
              <a:rPr lang="ko-KR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칩 관련 기업</a:t>
            </a:r>
            <a:endParaRPr lang="en-US" altLang="ko-KR" sz="1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63616" y="2185119"/>
            <a:ext cx="1332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투자 목적</a:t>
            </a:r>
            <a:endParaRPr lang="en-US" altLang="ko-KR" sz="1400" b="1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976128" y="2185119"/>
            <a:ext cx="1332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투자 사례</a:t>
            </a:r>
            <a:endParaRPr lang="en-US" altLang="ko-KR" sz="1400" b="1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863560" y="2479381"/>
            <a:ext cx="802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연결선 49"/>
          <p:cNvCxnSpPr/>
          <p:nvPr/>
        </p:nvCxnSpPr>
        <p:spPr>
          <a:xfrm>
            <a:off x="1352277" y="3212976"/>
            <a:ext cx="7540203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>
            <a:off x="1352277" y="3995920"/>
            <a:ext cx="7540203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연결선 53"/>
          <p:cNvCxnSpPr/>
          <p:nvPr/>
        </p:nvCxnSpPr>
        <p:spPr>
          <a:xfrm>
            <a:off x="863560" y="4761720"/>
            <a:ext cx="8028920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이등변 삼각형 54"/>
          <p:cNvSpPr/>
          <p:nvPr/>
        </p:nvSpPr>
        <p:spPr>
          <a:xfrm rot="5400000">
            <a:off x="5526759" y="2737183"/>
            <a:ext cx="481883" cy="128823"/>
          </a:xfrm>
          <a:prstGeom prst="triangle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이등변 삼각형 55"/>
          <p:cNvSpPr/>
          <p:nvPr/>
        </p:nvSpPr>
        <p:spPr>
          <a:xfrm rot="5400000">
            <a:off x="5526759" y="3533522"/>
            <a:ext cx="481883" cy="128823"/>
          </a:xfrm>
          <a:prstGeom prst="triangle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이등변 삼각형 56"/>
          <p:cNvSpPr/>
          <p:nvPr/>
        </p:nvSpPr>
        <p:spPr>
          <a:xfrm rot="5400000">
            <a:off x="5535143" y="4275775"/>
            <a:ext cx="481883" cy="128823"/>
          </a:xfrm>
          <a:prstGeom prst="triangle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이등변 삼각형 57"/>
          <p:cNvSpPr/>
          <p:nvPr/>
        </p:nvSpPr>
        <p:spPr>
          <a:xfrm rot="5400000">
            <a:off x="5535143" y="5106158"/>
            <a:ext cx="481883" cy="128823"/>
          </a:xfrm>
          <a:prstGeom prst="triangle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TextBox 61"/>
          <p:cNvSpPr txBox="1"/>
          <p:nvPr/>
        </p:nvSpPr>
        <p:spPr>
          <a:xfrm>
            <a:off x="1187623" y="1196752"/>
            <a:ext cx="7848873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107949" indent="-107949">
              <a:spcAft>
                <a:spcPts val="600"/>
              </a:spcAft>
              <a:buFont typeface="Arial" pitchFamily="34" charset="0"/>
              <a:buChar char="•"/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ko-KR" dirty="0" smtClean="0">
                <a:sym typeface="Wingdings" pitchFamily="2" charset="2"/>
              </a:rPr>
              <a:t>1999</a:t>
            </a:r>
            <a:r>
              <a:rPr lang="ko-KR" altLang="en-US" dirty="0" smtClean="0">
                <a:sym typeface="Wingdings" pitchFamily="2" charset="2"/>
              </a:rPr>
              <a:t>년 </a:t>
            </a:r>
            <a:r>
              <a:rPr lang="en-US" altLang="ko-KR" dirty="0" smtClean="0">
                <a:sym typeface="Wingdings" pitchFamily="2" charset="2"/>
              </a:rPr>
              <a:t>IT </a:t>
            </a:r>
            <a:r>
              <a:rPr lang="ko-KR" altLang="en-US" dirty="0" smtClean="0">
                <a:sym typeface="Wingdings" pitchFamily="2" charset="2"/>
              </a:rPr>
              <a:t>붐으로 인한 우수 연구인력 이탈을 막기위해 사내벤처 투자 목적으로 시작</a:t>
            </a:r>
            <a:endParaRPr lang="en-US" altLang="ko-KR" dirty="0" smtClean="0">
              <a:sym typeface="Wingdings" pitchFamily="2" charset="2"/>
            </a:endParaRPr>
          </a:p>
          <a:p>
            <a:r>
              <a:rPr lang="ko-KR" altLang="en-US" dirty="0" smtClean="0">
                <a:sym typeface="Wingdings" pitchFamily="2" charset="2"/>
              </a:rPr>
              <a:t>과거에는 </a:t>
            </a:r>
            <a:r>
              <a:rPr lang="en-US" altLang="ko-KR" dirty="0" smtClean="0">
                <a:sym typeface="Wingdings" pitchFamily="2" charset="2"/>
              </a:rPr>
              <a:t>LG</a:t>
            </a:r>
            <a:r>
              <a:rPr lang="ko-KR" altLang="en-US" dirty="0" smtClean="0">
                <a:sym typeface="Wingdings" pitchFamily="2" charset="2"/>
              </a:rPr>
              <a:t>전자 출신 창업기업에 주로 투자했으나 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ko-KR" altLang="en-US" dirty="0" smtClean="0">
                <a:sym typeface="Wingdings" pitchFamily="2" charset="2"/>
              </a:rPr>
              <a:t>담당자들이 투자대상을 직접 발굴하며 네트워크를 넓혀가고 있음</a:t>
            </a:r>
            <a:r>
              <a:rPr lang="en-US" altLang="ko-KR" dirty="0" smtClean="0">
                <a:sym typeface="Wingdings" pitchFamily="2" charset="2"/>
              </a:rPr>
              <a:t>.</a:t>
            </a:r>
            <a:endParaRPr lang="en-US" altLang="ko-KR" dirty="0">
              <a:sym typeface="Wingdings" pitchFamily="2" charset="2"/>
            </a:endParaRPr>
          </a:p>
        </p:txBody>
      </p:sp>
      <p:sp>
        <p:nvSpPr>
          <p:cNvPr id="63" name="오각형 62"/>
          <p:cNvSpPr/>
          <p:nvPr/>
        </p:nvSpPr>
        <p:spPr>
          <a:xfrm>
            <a:off x="55128" y="1261517"/>
            <a:ext cx="1132495" cy="583307"/>
          </a:xfrm>
          <a:prstGeom prst="homePlate">
            <a:avLst>
              <a:gd name="adj" fmla="val 23188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chemeClr val="tx1"/>
                </a:solidFill>
                <a:latin typeface="+mj-lt"/>
              </a:rPr>
              <a:t>LG</a:t>
            </a:r>
            <a:r>
              <a:rPr lang="ko-KR" altLang="en-US" sz="1600" b="1" dirty="0" smtClean="0">
                <a:solidFill>
                  <a:schemeClr val="tx1"/>
                </a:solidFill>
                <a:latin typeface="+mj-lt"/>
              </a:rPr>
              <a:t>전자</a:t>
            </a:r>
            <a:endParaRPr lang="en-US" altLang="ko-KR" sz="1600" b="1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ko-KR" altLang="en-US" sz="1600" b="1" dirty="0" smtClean="0">
                <a:solidFill>
                  <a:schemeClr val="tx1"/>
                </a:solidFill>
                <a:latin typeface="+mj-lt"/>
              </a:rPr>
              <a:t>사례</a:t>
            </a:r>
            <a:endParaRPr lang="ko-KR" altLang="en-US" sz="1600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20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0" y="-3501"/>
            <a:ext cx="9144000" cy="576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799" lvl="1"/>
            <a:r>
              <a:rPr lang="en-US" altLang="zh-CN" sz="20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ko-KR" altLang="en-US" sz="2000" b="1" dirty="0" smtClean="0">
                <a:latin typeface="Times New Roman" pitchFamily="18" charset="0"/>
                <a:cs typeface="Times New Roman" pitchFamily="18" charset="0"/>
              </a:rPr>
              <a:t>참고</a:t>
            </a:r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ko-KR" altLang="en-US" sz="2000" b="1" dirty="0" smtClean="0">
                <a:latin typeface="Times New Roman" pitchFamily="18" charset="0"/>
                <a:cs typeface="Times New Roman" pitchFamily="18" charset="0"/>
              </a:rPr>
              <a:t>삼성전자의 </a:t>
            </a:r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CVC </a:t>
            </a:r>
            <a:r>
              <a:rPr lang="ko-KR" altLang="en-US" sz="2000" b="1" dirty="0" smtClean="0">
                <a:latin typeface="Times New Roman" pitchFamily="18" charset="0"/>
                <a:cs typeface="Times New Roman" pitchFamily="18" charset="0"/>
              </a:rPr>
              <a:t>활용 사례</a:t>
            </a:r>
            <a:endParaRPr lang="zh-CN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>
                <a:latin typeface="Times New Roman" pitchFamily="18" charset="0"/>
                <a:cs typeface="Times New Roman" pitchFamily="18" charset="0"/>
              </a:rPr>
              <a:pPr/>
              <a:t>6</a:t>
            </a:fld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2" descr="https://scontent.xx.fbcdn.net/t31.0-8/14711311_10154652882003914_482225548879743659_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50" y="1666178"/>
            <a:ext cx="7886700" cy="3251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6415747" y="2333626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휴대폰 사업 선도</a:t>
            </a:r>
            <a:r>
              <a:rPr lang="en-US" altLang="ko-KR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ko-KR" altLang="en-US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15747" y="4142125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핀테크</a:t>
            </a:r>
            <a:r>
              <a:rPr lang="ko-KR" alt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사업 진출</a:t>
            </a:r>
            <a:r>
              <a:rPr lang="en-US" altLang="ko-KR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ko-KR" altLang="en-US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21488" y="2389382"/>
            <a:ext cx="371897" cy="20005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ko-KR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  <a:endParaRPr lang="ko-KR" alt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84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0" y="-3501"/>
            <a:ext cx="9144000" cy="576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lvl="1"/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ko-KR" altLang="en-US" sz="2000" b="1" dirty="0" smtClean="0">
                <a:latin typeface="Times New Roman" pitchFamily="18" charset="0"/>
                <a:cs typeface="Times New Roman" pitchFamily="18" charset="0"/>
              </a:rPr>
              <a:t>참고</a:t>
            </a:r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ko-KR" altLang="en-US" sz="2000" b="1" dirty="0" smtClean="0">
                <a:latin typeface="Times New Roman" pitchFamily="18" charset="0"/>
                <a:cs typeface="Times New Roman" pitchFamily="18" charset="0"/>
              </a:rPr>
              <a:t>애플의 </a:t>
            </a:r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CVC </a:t>
            </a:r>
            <a:r>
              <a:rPr lang="ko-KR" altLang="en-US" sz="2000" b="1" dirty="0" smtClean="0">
                <a:latin typeface="Times New Roman" pitchFamily="18" charset="0"/>
                <a:cs typeface="Times New Roman" pitchFamily="18" charset="0"/>
              </a:rPr>
              <a:t>활용 사례</a:t>
            </a:r>
            <a:endParaRPr lang="zh-CN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702799"/>
            <a:ext cx="8928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애플은 어떻게 아이폰을 스마트폰의 강자로 자리매김할 수 있었던 것일까</a:t>
            </a:r>
            <a:r>
              <a:rPr lang="en-US" altLang="ko-KR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?</a:t>
            </a:r>
            <a:endParaRPr lang="en-US" altLang="ko-KR" sz="1600" b="1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4" y="1196752"/>
            <a:ext cx="7560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아이폰은 스마트폰의 후발주자</a:t>
            </a:r>
            <a:endParaRPr lang="en-US" altLang="ko-KR" sz="16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13316" name="Picture 4" descr="https://upload.wikimedia.org/wikipedia/en/d/d6/S60_3rd_Edition_from_N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1253" y="1607314"/>
            <a:ext cx="1905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iphone 3g os에 대한 이미지 검색결과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607314"/>
            <a:ext cx="1759786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39552" y="4228799"/>
            <a:ext cx="1926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indent="-857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Symbian</a:t>
            </a:r>
            <a:b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- 1997.6.5. </a:t>
            </a:r>
            <a:r>
              <a:rPr lang="ko-KR" altLang="en-US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발표</a:t>
            </a:r>
            <a:endParaRPr lang="en-US" altLang="ko-KR" sz="12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53200" y="4228799"/>
            <a:ext cx="1926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indent="-857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iOS</a:t>
            </a:r>
            <a:b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- 2007.6.29. </a:t>
            </a:r>
            <a:r>
              <a:rPr lang="ko-KR" altLang="en-US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발표</a:t>
            </a:r>
            <a:endParaRPr lang="en-US" altLang="ko-KR" sz="12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19" name="Picture 8" descr="windows mobile 6.에 대한 이미지 검색결과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9448" y="1607314"/>
            <a:ext cx="1926648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509448" y="4228799"/>
            <a:ext cx="1926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indent="-857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Windows Mobile</a:t>
            </a:r>
            <a:b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- 2000.4.19. </a:t>
            </a:r>
            <a:r>
              <a:rPr lang="ko-KR" altLang="en-US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발표</a:t>
            </a:r>
            <a:endParaRPr lang="en-US" altLang="ko-KR" sz="12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1" name="이등변 삼각형 20"/>
          <p:cNvSpPr/>
          <p:nvPr/>
        </p:nvSpPr>
        <p:spPr>
          <a:xfrm rot="10800000">
            <a:off x="2627784" y="4941168"/>
            <a:ext cx="3606099" cy="216024"/>
          </a:xfrm>
          <a:prstGeom prst="triangle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322" name="Picture 10" descr="관련 이미지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4951" y="5307010"/>
            <a:ext cx="1238326" cy="123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772780" y="5473387"/>
            <a:ext cx="6263716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가장 큰 차이는 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App Store </a:t>
            </a:r>
            <a:r>
              <a:rPr lang="ko-KR" alt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존재 유무</a:t>
            </a:r>
            <a:endParaRPr lang="en-US" altLang="ko-KR" sz="16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107950" indent="-107950">
              <a:spcAft>
                <a:spcPts val="600"/>
              </a:spcAft>
              <a:buFont typeface="Arial" pitchFamily="34" charset="0"/>
              <a:buChar char="•"/>
            </a:pPr>
            <a:r>
              <a:rPr lang="ko-KR" alt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그렇다면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ko-KR" alt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애플은 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App Store</a:t>
            </a:r>
            <a:r>
              <a:rPr lang="ko-KR" alt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에 필요한 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application</a:t>
            </a:r>
            <a:r>
              <a:rPr lang="ko-KR" alt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을 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ko-KR" alt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어떻게 확보했을까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2274041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0" y="-3501"/>
            <a:ext cx="9144000" cy="576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lvl="1"/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ko-KR" altLang="en-US" sz="2000" b="1" dirty="0">
                <a:latin typeface="Times New Roman" pitchFamily="18" charset="0"/>
                <a:cs typeface="Times New Roman" pitchFamily="18" charset="0"/>
              </a:rPr>
              <a:t>참고</a:t>
            </a:r>
            <a:r>
              <a:rPr lang="en-US" altLang="ko-KR" sz="2000" b="1" dirty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ko-KR" altLang="en-US" sz="2000" b="1" dirty="0">
                <a:latin typeface="Times New Roman" pitchFamily="18" charset="0"/>
                <a:cs typeface="Times New Roman" pitchFamily="18" charset="0"/>
              </a:rPr>
              <a:t>애플의 </a:t>
            </a:r>
            <a:r>
              <a:rPr lang="en-US" altLang="ko-KR" sz="2000" b="1" dirty="0">
                <a:latin typeface="Times New Roman" pitchFamily="18" charset="0"/>
                <a:cs typeface="Times New Roman" pitchFamily="18" charset="0"/>
              </a:rPr>
              <a:t>CVC </a:t>
            </a:r>
            <a:r>
              <a:rPr lang="ko-KR" altLang="en-US" sz="2000" b="1" dirty="0">
                <a:latin typeface="Times New Roman" pitchFamily="18" charset="0"/>
                <a:cs typeface="Times New Roman" pitchFamily="18" charset="0"/>
              </a:rPr>
              <a:t>활용 사례</a:t>
            </a:r>
            <a:endParaRPr lang="zh-CN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2DA8-01A6-4CD5-A1BF-67379C973AF7}" type="slidenum">
              <a:rPr lang="ko-KR" altLang="en-US" smtClean="0">
                <a:latin typeface="Times New Roman" pitchFamily="18" charset="0"/>
                <a:cs typeface="Times New Roman" pitchFamily="18" charset="0"/>
              </a:rPr>
              <a:pPr/>
              <a:t>8</a:t>
            </a:fld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702799"/>
            <a:ext cx="8928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애플은 </a:t>
            </a:r>
            <a:r>
              <a:rPr lang="en-US" altLang="ko-KR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iOS SDK </a:t>
            </a: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발표와 더불어 미국의 유명 </a:t>
            </a:r>
            <a:r>
              <a:rPr lang="en-US" altLang="ko-KR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VC</a:t>
            </a: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인 </a:t>
            </a:r>
            <a:r>
              <a:rPr lang="ko-KR" altLang="en-US" sz="16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클라이너</a:t>
            </a: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ko-KR" altLang="en-US" sz="16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퍼킨스에</a:t>
            </a: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altLang="ko-KR" sz="16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iFund</a:t>
            </a: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를 출자하여 </a:t>
            </a:r>
            <a:r>
              <a:rPr lang="en-US" altLang="ko-KR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ko-KR" altLang="en-US" sz="1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외부 벤처 생태계로부터 필요 자원을 확보함</a:t>
            </a:r>
            <a:endParaRPr lang="en-US" altLang="ko-KR" sz="1600" b="1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10244" name="Picture 4" descr="iphone 3에 대한 이미지 검색결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68048"/>
            <a:ext cx="1800200" cy="1833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23528" y="4678230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indent="-857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iPhone 3G </a:t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2007.6.29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출시</a:t>
            </a:r>
            <a:endParaRPr lang="en-US" altLang="ko-KR" sz="14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3" name="이등변 삼각형 12"/>
          <p:cNvSpPr/>
          <p:nvPr/>
        </p:nvSpPr>
        <p:spPr>
          <a:xfrm rot="3221556">
            <a:off x="2238784" y="2636249"/>
            <a:ext cx="1010419" cy="234122"/>
          </a:xfrm>
          <a:prstGeom prst="triangle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이등변 삼각형 13"/>
          <p:cNvSpPr/>
          <p:nvPr/>
        </p:nvSpPr>
        <p:spPr>
          <a:xfrm rot="18378444" flipV="1">
            <a:off x="2238784" y="4361731"/>
            <a:ext cx="1010419" cy="234122"/>
          </a:xfrm>
          <a:prstGeom prst="triangle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52" name="Picture 12" descr="ios sdk에 대한 이미지 검색결과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970255"/>
            <a:ext cx="1523956" cy="1453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794181" y="2242592"/>
            <a:ext cx="38993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indent="-857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iOS Software Development Kit(2008.3.6.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발표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</a:t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App Store</a:t>
            </a:r>
            <a:r>
              <a:rPr lang="ko-KR" altLang="en-US" sz="1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용 앱 개발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도구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r>
              <a:rPr lang="ko-KR" altLang="en-US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외부개발자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(3</a:t>
            </a:r>
            <a:r>
              <a:rPr lang="en-US" altLang="ko-KR" sz="1400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rd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party developer)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유입</a:t>
            </a:r>
            <a:endParaRPr lang="en-US" altLang="ko-KR" sz="14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10254" name="Picture 14" descr="iFund에 대한 이미지 검색결과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9395" y="4114256"/>
            <a:ext cx="1964653" cy="1087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794181" y="4202504"/>
            <a:ext cx="4098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indent="-857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클라이너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ko-KR" altLang="en-US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퍼킨스에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altLang="ko-KR" sz="1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iFund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출자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(2008.3.6.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발표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</a:t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- 1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억불 규모의 펀드로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iPhone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과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iPod Touch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용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앱 개발자를 대상으로 벤처투자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현재는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ko-KR" altLang="en-US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억불 규모로 펀드를 확대하여 운용 중</a:t>
            </a:r>
            <a:endParaRPr lang="en-US" altLang="ko-KR" sz="14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507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13137</TotalTime>
  <Words>955</Words>
  <Application>Microsoft Office PowerPoint</Application>
  <PresentationFormat>화면 슬라이드 쇼(4:3)</PresentationFormat>
  <Paragraphs>313</Paragraphs>
  <Slides>16</Slides>
  <Notes>16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3" baseType="lpstr">
      <vt:lpstr>굴림</vt:lpstr>
      <vt:lpstr>Arial</vt:lpstr>
      <vt:lpstr>Times New Roman</vt:lpstr>
      <vt:lpstr>宋体</vt:lpstr>
      <vt:lpstr>맑은 고딕</vt:lpstr>
      <vt:lpstr>Wingdings</vt:lpstr>
      <vt:lpstr>Office 테마</vt:lpstr>
      <vt:lpstr>슬라이드 0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David Kang</dc:creator>
  <cp:lastModifiedBy>com</cp:lastModifiedBy>
  <cp:revision>670</cp:revision>
  <cp:lastPrinted>2018-03-22T01:04:58Z</cp:lastPrinted>
  <dcterms:created xsi:type="dcterms:W3CDTF">2012-03-10T00:00:19Z</dcterms:created>
  <dcterms:modified xsi:type="dcterms:W3CDTF">2019-03-19T03:38:03Z</dcterms:modified>
</cp:coreProperties>
</file>