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50" r:id="rId1"/>
    <p:sldMasterId id="2147483654" r:id="rId2"/>
  </p:sldMasterIdLst>
  <p:notesMasterIdLst>
    <p:notesMasterId r:id="rId15"/>
  </p:notesMasterIdLst>
  <p:sldIdLst>
    <p:sldId id="256" r:id="rId3"/>
    <p:sldId id="419" r:id="rId4"/>
    <p:sldId id="436" r:id="rId5"/>
    <p:sldId id="437" r:id="rId6"/>
    <p:sldId id="438" r:id="rId7"/>
    <p:sldId id="439" r:id="rId8"/>
    <p:sldId id="428" r:id="rId9"/>
    <p:sldId id="441" r:id="rId10"/>
    <p:sldId id="442" r:id="rId11"/>
    <p:sldId id="443" r:id="rId12"/>
    <p:sldId id="444" r:id="rId13"/>
    <p:sldId id="446" r:id="rId14"/>
  </p:sldIdLst>
  <p:sldSz cx="9906000" cy="6858000" type="A4"/>
  <p:notesSz cx="6797675" cy="9926638"/>
  <p:embeddedFontLst>
    <p:embeddedFont>
      <p:font typeface="Aharoni" panose="020B0600000101010101" charset="0"/>
      <p:bold r:id="rId16"/>
    </p:embeddedFont>
    <p:embeddedFont>
      <p:font typeface="새굴림" panose="02030600000101010101" pitchFamily="18" charset="-127"/>
      <p:regular r:id="rId17"/>
    </p:embeddedFont>
    <p:embeddedFont>
      <p:font typeface="맑은 고딕" panose="020B0503020000020004" pitchFamily="50" charset="-127"/>
      <p:regular r:id="rId18"/>
      <p:bold r:id="rId19"/>
    </p:embeddedFont>
    <p:embeddedFont>
      <p:font typeface="함초롬바탕" panose="02030604000101010101" pitchFamily="18" charset="-127"/>
      <p:regular r:id="rId20"/>
      <p:bold r:id="rId21"/>
    </p:embeddedFont>
    <p:embeddedFont>
      <p:font typeface="Arial Rounded MT Bold" panose="020F0704030504030204" pitchFamily="34" charset="0"/>
      <p:regular r:id="rId22"/>
    </p:embeddedFont>
    <p:embeddedFont>
      <p:font typeface="Arial Black" panose="020B0A04020102020204" pitchFamily="34" charset="0"/>
      <p:bold r:id="rId23"/>
    </p:embeddedFont>
    <p:embeddedFont>
      <p:font typeface="HY헤드라인M" panose="02030600000101010101" pitchFamily="18" charset="-127"/>
      <p:regular r:id="rId24"/>
    </p:embeddedFont>
    <p:embeddedFont>
      <p:font typeface="휴먼엑스포" panose="02030504000101010101" pitchFamily="18" charset="-127"/>
      <p:regular r:id="rId25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7E"/>
    <a:srgbClr val="11C1FF"/>
    <a:srgbClr val="00AAE6"/>
    <a:srgbClr val="9FE6FF"/>
    <a:srgbClr val="85DFFF"/>
    <a:srgbClr val="47CFFF"/>
    <a:srgbClr val="69D8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5" autoAdjust="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446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9.fntdata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808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08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73CBECF-85D7-4F42-BD25-196FF845B7A4}" type="datetimeFigureOut">
              <a:rPr lang="ko-KR" altLang="en-US"/>
              <a:pPr>
                <a:defRPr/>
              </a:pPr>
              <a:t>2019-03-27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7" tIns="45708" rIns="91417" bIns="45708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1" y="4715710"/>
            <a:ext cx="5438775" cy="4466511"/>
          </a:xfrm>
          <a:prstGeom prst="rect">
            <a:avLst/>
          </a:prstGeom>
        </p:spPr>
        <p:txBody>
          <a:bodyPr vert="horz" lIns="91417" tIns="45708" rIns="91417" bIns="45708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244"/>
            <a:ext cx="2946400" cy="496808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9" y="9428244"/>
            <a:ext cx="2946400" cy="496808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82EAFC0-D6B9-475D-949E-CE95610DDDF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2EAFC0-D6B9-475D-949E-CE95610DDDFD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9857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2EAFC0-D6B9-475D-949E-CE95610DDDFD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5192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2EAFC0-D6B9-475D-949E-CE95610DDDFD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3473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>
                <a:latin typeface="굴림" pitchFamily="50" charset="-127"/>
                <a:ea typeface="굴림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928659" y="1428736"/>
            <a:ext cx="8482041" cy="4697428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굴림" pitchFamily="50" charset="-127"/>
                <a:ea typeface="굴림" pitchFamily="50" charset="-127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굴림" pitchFamily="50" charset="-127"/>
                <a:ea typeface="굴림" pitchFamily="50" charset="-127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굴림" pitchFamily="50" charset="-127"/>
                <a:ea typeface="굴림" pitchFamily="50" charset="-127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굴림" pitchFamily="50" charset="-127"/>
                <a:ea typeface="굴림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310563" y="185738"/>
            <a:ext cx="1238250" cy="600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7C0D8-AA5E-4910-9BFC-C726BECD7D60}" type="slidenum">
              <a:rPr lang="ko-KR" altLang="en-US"/>
              <a:pPr>
                <a:defRPr/>
              </a:pPr>
              <a:t>‹#›</a:t>
            </a:fld>
            <a:r>
              <a:rPr lang="ko-KR" altLang="en-US" dirty="0"/>
              <a:t> 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0" y="6657975"/>
            <a:ext cx="9906000" cy="200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5" name="직사각형 4"/>
          <p:cNvSpPr/>
          <p:nvPr userDrawn="1"/>
        </p:nvSpPr>
        <p:spPr>
          <a:xfrm>
            <a:off x="0" y="0"/>
            <a:ext cx="9906000" cy="207168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j-ea"/>
              <a:ea typeface="+mj-ea"/>
            </a:endParaRPr>
          </a:p>
        </p:txBody>
      </p:sp>
      <p:grpSp>
        <p:nvGrpSpPr>
          <p:cNvPr id="6" name="그룹 14"/>
          <p:cNvGrpSpPr>
            <a:grpSpLocks/>
          </p:cNvGrpSpPr>
          <p:nvPr userDrawn="1"/>
        </p:nvGrpSpPr>
        <p:grpSpPr bwMode="auto">
          <a:xfrm>
            <a:off x="0" y="1828800"/>
            <a:ext cx="9906000" cy="2386013"/>
            <a:chOff x="0" y="2043118"/>
            <a:chExt cx="9144000" cy="2207700"/>
          </a:xfrm>
        </p:grpSpPr>
        <p:sp>
          <p:nvSpPr>
            <p:cNvPr id="7" name="직사각형 6"/>
            <p:cNvSpPr/>
            <p:nvPr userDrawn="1"/>
          </p:nvSpPr>
          <p:spPr>
            <a:xfrm>
              <a:off x="0" y="2071027"/>
              <a:ext cx="9144000" cy="21430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8" name="직사각형 7"/>
            <p:cNvSpPr/>
            <p:nvPr userDrawn="1"/>
          </p:nvSpPr>
          <p:spPr>
            <a:xfrm>
              <a:off x="0" y="4214096"/>
              <a:ext cx="9144000" cy="3672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9" name="직사각형 8"/>
            <p:cNvSpPr/>
            <p:nvPr userDrawn="1"/>
          </p:nvSpPr>
          <p:spPr>
            <a:xfrm>
              <a:off x="0" y="2043118"/>
              <a:ext cx="9144000" cy="3672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</p:grp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476500" y="5443564"/>
            <a:ext cx="4953000" cy="41432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tint val="75000"/>
                  </a:schemeClr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 userDrawn="1"/>
        </p:nvCxnSpPr>
        <p:spPr>
          <a:xfrm>
            <a:off x="819150" y="3068638"/>
            <a:ext cx="8267700" cy="158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직사각형 3"/>
          <p:cNvSpPr/>
          <p:nvPr userDrawn="1"/>
        </p:nvSpPr>
        <p:spPr>
          <a:xfrm>
            <a:off x="0" y="6657975"/>
            <a:ext cx="9906000" cy="200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0" y="0"/>
            <a:ext cx="9906000" cy="1428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851268" y="2204864"/>
            <a:ext cx="7352161" cy="812816"/>
          </a:xfrm>
          <a:prstGeom prst="rect">
            <a:avLst/>
          </a:prstGeom>
          <a:noFill/>
        </p:spPr>
        <p:txBody>
          <a:bodyPr anchor="ctr"/>
          <a:lstStyle>
            <a:lvl1pPr algn="l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4786322"/>
            <a:ext cx="6934200" cy="85247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 txBox="1">
            <a:spLocks/>
          </p:cNvSpPr>
          <p:nvPr userDrawn="1"/>
        </p:nvSpPr>
        <p:spPr>
          <a:xfrm>
            <a:off x="8310563" y="185738"/>
            <a:ext cx="1238250" cy="600075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5D1A13F-3045-49F1-965C-1AF185F47560}" type="slidenum">
              <a:rPr kumimoji="0" lang="ko-KR" altLang="en-US" sz="3600" b="1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HY헤드라인M" pitchFamily="18" charset="-127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kumimoji="0" lang="ko-KR" altLang="en-US" sz="36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HY헤드라인M" pitchFamily="18" charset="-127"/>
              </a:rPr>
              <a:t> </a:t>
            </a:r>
            <a:endParaRPr kumimoji="0" lang="ko-KR" altLang="en-US" sz="36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HY헤드라인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8763" y="419100"/>
            <a:ext cx="8408987" cy="5064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285875"/>
            <a:ext cx="8915400" cy="4840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>
          <a:xfrm>
            <a:off x="7135813" y="612775"/>
            <a:ext cx="1036637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F3F04E86-7602-4C9B-BBCE-604D09BFE54F}" type="datetime1">
              <a:rPr lang="ko-KR" altLang="en-US"/>
              <a:pPr>
                <a:defRPr/>
              </a:pPr>
              <a:t>2019-03-27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695950" y="612775"/>
            <a:ext cx="1436688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 userDrawn="1"/>
        </p:nvSpPr>
        <p:spPr>
          <a:xfrm>
            <a:off x="0" y="6657975"/>
            <a:ext cx="9906000" cy="200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027" name="제목 개체 틀 1"/>
          <p:cNvSpPr>
            <a:spLocks noGrp="1"/>
          </p:cNvSpPr>
          <p:nvPr>
            <p:ph type="title"/>
          </p:nvPr>
        </p:nvSpPr>
        <p:spPr bwMode="auto">
          <a:xfrm>
            <a:off x="258763" y="419100"/>
            <a:ext cx="8408987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8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285875"/>
            <a:ext cx="8915400" cy="484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943" y="772116"/>
            <a:ext cx="9409757" cy="0"/>
          </a:xfrm>
          <a:prstGeom prst="line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 userDrawn="1"/>
        </p:nvSpPr>
        <p:spPr>
          <a:xfrm>
            <a:off x="0" y="0"/>
            <a:ext cx="9906000" cy="1428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2400" b="1" kern="1200">
          <a:solidFill>
            <a:srgbClr val="404040"/>
          </a:solidFill>
          <a:latin typeface="굴림" pitchFamily="50" charset="-127"/>
          <a:ea typeface="굴림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2400" b="1">
          <a:solidFill>
            <a:srgbClr val="404040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2400" b="1">
          <a:solidFill>
            <a:srgbClr val="404040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2400" b="1">
          <a:solidFill>
            <a:srgbClr val="404040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2400" b="1">
          <a:solidFill>
            <a:srgbClr val="404040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2400" b="1">
          <a:solidFill>
            <a:srgbClr val="404040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2400" b="1">
          <a:solidFill>
            <a:srgbClr val="404040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2400" b="1">
          <a:solidFill>
            <a:srgbClr val="404040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2400" b="1">
          <a:solidFill>
            <a:srgbClr val="404040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chemeClr val="tx1"/>
          </a:solidFill>
          <a:latin typeface="굴림" pitchFamily="50" charset="-127"/>
          <a:ea typeface="굴림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4" r:id="rId3"/>
    <p:sldLayoutId id="2147483969" r:id="rId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ctrTitle" idx="4294967295"/>
          </p:nvPr>
        </p:nvSpPr>
        <p:spPr>
          <a:xfrm>
            <a:off x="595313" y="1899572"/>
            <a:ext cx="8715375" cy="2191229"/>
          </a:xfrm>
          <a:prstGeom prst="rect">
            <a:avLst/>
          </a:prstGeom>
        </p:spPr>
        <p:txBody>
          <a:bodyPr anchor="ctr"/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sz="3600" b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휴먼엑스포" pitchFamily="18" charset="-127"/>
                <a:cs typeface="Times New Roman" pitchFamily="18" charset="0"/>
              </a:rPr>
              <a:t>1. BK21 FOUR</a:t>
            </a:r>
            <a:br>
              <a:rPr lang="en-US" altLang="ko-KR" sz="3600" b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휴먼엑스포" pitchFamily="18" charset="-127"/>
                <a:cs typeface="Times New Roman" pitchFamily="18" charset="0"/>
              </a:rPr>
            </a:br>
            <a:r>
              <a:rPr lang="en-US" altLang="ko-KR" sz="3600" b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휴먼엑스포" pitchFamily="18" charset="-127"/>
                <a:cs typeface="Times New Roman" pitchFamily="18" charset="0"/>
              </a:rPr>
              <a:t>2. </a:t>
            </a:r>
            <a:r>
              <a:rPr lang="ko-KR" altLang="en-US" sz="3600" b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휴먼엑스포" pitchFamily="18" charset="-127"/>
                <a:cs typeface="Times New Roman" pitchFamily="18" charset="0"/>
              </a:rPr>
              <a:t>학술연구</a:t>
            </a:r>
            <a:r>
              <a:rPr lang="en-US" altLang="ko-KR" sz="3600" b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휴먼엑스포" pitchFamily="18" charset="-127"/>
                <a:cs typeface="Times New Roman" pitchFamily="18" charset="0"/>
              </a:rPr>
              <a:t> </a:t>
            </a:r>
            <a:r>
              <a:rPr lang="ko-KR" altLang="en-US" sz="3600" b="1" dirty="0" smtClean="0">
                <a:solidFill>
                  <a:schemeClr val="tx2"/>
                </a:solidFill>
                <a:latin typeface="Arial Rounded MT Bold" panose="020F0704030504030204" pitchFamily="34" charset="0"/>
                <a:ea typeface="휴먼엑스포" pitchFamily="18" charset="-127"/>
                <a:cs typeface="Times New Roman" pitchFamily="18" charset="0"/>
              </a:rPr>
              <a:t>지원사업</a:t>
            </a:r>
            <a:endParaRPr lang="ko-KR" altLang="en-US" sz="3600" b="1" dirty="0" smtClean="0">
              <a:solidFill>
                <a:schemeClr val="tx2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Times New Roman" pitchFamily="18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292538" y="4816187"/>
            <a:ext cx="1444626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latin typeface="휴먼엑스포" pitchFamily="18" charset="-127"/>
                <a:ea typeface="휴먼엑스포" pitchFamily="18" charset="-127"/>
              </a:rPr>
              <a:t>2019. 3. 27</a:t>
            </a:r>
            <a:endParaRPr lang="ko-KR" altLang="en-US" b="1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7763" y="95246"/>
            <a:ext cx="2938625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b="1" dirty="0" smtClean="0">
                <a:solidFill>
                  <a:schemeClr val="bg1"/>
                </a:solidFill>
                <a:latin typeface="Times New Roman" pitchFamily="18" charset="0"/>
                <a:ea typeface="휴먼엑스포" pitchFamily="18" charset="-127"/>
                <a:cs typeface="Times New Roman" pitchFamily="18" charset="0"/>
              </a:rPr>
              <a:t>외부에 배포는 하지 말아주시기 바랍니다</a:t>
            </a:r>
            <a:r>
              <a:rPr lang="en-US" altLang="ko-KR" sz="1200" b="1" dirty="0" smtClean="0">
                <a:solidFill>
                  <a:schemeClr val="bg1"/>
                </a:solidFill>
                <a:latin typeface="Times New Roman" pitchFamily="18" charset="0"/>
                <a:ea typeface="휴먼엑스포" pitchFamily="18" charset="-127"/>
                <a:cs typeface="Times New Roman" pitchFamily="18" charset="0"/>
              </a:rPr>
              <a:t>.</a:t>
            </a:r>
            <a:endParaRPr lang="ko-KR" altLang="en-US" sz="1200" b="1" dirty="0">
              <a:solidFill>
                <a:schemeClr val="bg1"/>
              </a:solidFill>
              <a:latin typeface="Times New Roman" pitchFamily="18" charset="0"/>
              <a:ea typeface="휴먼엑스포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48887" y="914862"/>
            <a:ext cx="9335193" cy="5567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</a:pPr>
            <a:r>
              <a:rPr lang="en-US" altLang="ko-KR" sz="2000" kern="0" dirty="0">
                <a:solidFill>
                  <a:schemeClr val="tx2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2) </a:t>
            </a:r>
            <a:r>
              <a:rPr lang="ko-KR" altLang="en-US" sz="2000" kern="0" dirty="0">
                <a:solidFill>
                  <a:schemeClr val="tx2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학술연구 지원사업 사례들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800" b="1" kern="0" dirty="0" smtClean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b="1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■</a:t>
            </a:r>
            <a:r>
              <a:rPr lang="ko-KR" altLang="en-US" sz="2000" b="1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000" b="1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한국연구재단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(1)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개별연구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(1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차 모집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.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올해는 이미 마감 지남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127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 </a:t>
            </a:r>
            <a:r>
              <a:rPr lang="ko-KR" altLang="en-US" sz="1600" kern="0" dirty="0" smtClean="0">
                <a:solidFill>
                  <a:srgbClr val="000000"/>
                </a:solidFill>
                <a:latin typeface="+mn-ea"/>
                <a:ea typeface="+mn-ea"/>
              </a:rPr>
              <a:t>신진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중견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600" kern="0" dirty="0" err="1">
                <a:solidFill>
                  <a:srgbClr val="000000"/>
                </a:solidFill>
                <a:latin typeface="+mn-ea"/>
                <a:ea typeface="+mn-ea"/>
              </a:rPr>
              <a:t>명저번역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. </a:t>
            </a:r>
            <a:r>
              <a:rPr lang="ko-KR" altLang="en-US" sz="1600" kern="0" dirty="0" err="1">
                <a:solidFill>
                  <a:srgbClr val="000000"/>
                </a:solidFill>
                <a:latin typeface="+mn-ea"/>
                <a:ea typeface="+mn-ea"/>
              </a:rPr>
              <a:t>일반공동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(</a:t>
            </a:r>
            <a:r>
              <a:rPr lang="ko-KR" altLang="en-US" sz="1600" kern="0" dirty="0" err="1">
                <a:solidFill>
                  <a:srgbClr val="000000"/>
                </a:solidFill>
                <a:latin typeface="+mn-ea"/>
                <a:ea typeface="+mn-ea"/>
              </a:rPr>
              <a:t>융복합연구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 통합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)</a:t>
            </a:r>
            <a:endParaRPr lang="ko-KR" altLang="en-US" sz="1600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127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kern="0" dirty="0" smtClean="0">
                <a:solidFill>
                  <a:srgbClr val="000000"/>
                </a:solidFill>
                <a:latin typeface="+mn-ea"/>
                <a:ea typeface="+mn-ea"/>
              </a:rPr>
              <a:t>  (* </a:t>
            </a:r>
            <a:r>
              <a:rPr lang="ko-KR" altLang="en-US" sz="1600" kern="0" dirty="0" err="1">
                <a:solidFill>
                  <a:srgbClr val="000000"/>
                </a:solidFill>
                <a:latin typeface="+mn-ea"/>
                <a:ea typeface="+mn-ea"/>
              </a:rPr>
              <a:t>학제간융합연구지원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저술출판지원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600" kern="0" dirty="0" err="1">
                <a:solidFill>
                  <a:srgbClr val="000000"/>
                </a:solidFill>
                <a:latin typeface="+mn-ea"/>
                <a:ea typeface="+mn-ea"/>
              </a:rPr>
              <a:t>우수학자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600" kern="0" dirty="0" err="1">
                <a:solidFill>
                  <a:srgbClr val="000000"/>
                </a:solidFill>
                <a:latin typeface="+mn-ea"/>
                <a:ea typeface="+mn-ea"/>
              </a:rPr>
              <a:t>우수논문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 사후지원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: 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올해 없음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)</a:t>
            </a:r>
            <a:endParaRPr lang="ko-KR" altLang="en-US" sz="1600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127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kern="0" dirty="0" smtClean="0">
                <a:solidFill>
                  <a:srgbClr val="000000"/>
                </a:solidFill>
                <a:latin typeface="+mn-ea"/>
                <a:ea typeface="+mn-ea"/>
              </a:rPr>
              <a:t>  Global 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Research Network</a:t>
            </a:r>
            <a:r>
              <a:rPr lang="en-US" altLang="ko-KR" sz="1600" kern="0" dirty="0" smtClean="0">
                <a:solidFill>
                  <a:srgbClr val="000000"/>
                </a:solidFill>
                <a:latin typeface="+mn-ea"/>
                <a:ea typeface="+mn-ea"/>
              </a:rPr>
              <a:t>: </a:t>
            </a:r>
            <a:r>
              <a:rPr lang="ko-KR" altLang="en-US" sz="1600" kern="0" dirty="0" err="1" smtClean="0">
                <a:solidFill>
                  <a:srgbClr val="000000"/>
                </a:solidFill>
                <a:latin typeface="+mn-ea"/>
                <a:ea typeface="+mn-ea"/>
              </a:rPr>
              <a:t>외국학자</a:t>
            </a:r>
            <a:r>
              <a:rPr lang="en-US" altLang="ko-KR" sz="1600" kern="0" dirty="0" smtClean="0">
                <a:solidFill>
                  <a:srgbClr val="000000"/>
                </a:solidFill>
                <a:latin typeface="+mn-ea"/>
                <a:ea typeface="+mn-ea"/>
              </a:rPr>
              <a:t>(2019</a:t>
            </a:r>
            <a:r>
              <a:rPr lang="ko-KR" altLang="en-US" sz="1600" kern="0" dirty="0" smtClean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ko-KR" altLang="en-US" sz="1600" kern="0" dirty="0" err="1">
                <a:solidFill>
                  <a:srgbClr val="000000"/>
                </a:solidFill>
                <a:latin typeface="+mn-ea"/>
                <a:ea typeface="+mn-ea"/>
              </a:rPr>
              <a:t>신남방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 신북방연구자 포함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)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와 공동연구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(2)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연구소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집단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연구 지원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(2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차 모집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381000" indent="-127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인문사회연구소지원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(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중점 연구소 등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), SSK: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신규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1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개</a:t>
            </a:r>
          </a:p>
          <a:p>
            <a:pPr marL="381000" indent="-127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(*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토대연구지원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신흥지역연구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인문도시지원사업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: 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신규 없음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)</a:t>
            </a:r>
            <a:endParaRPr lang="ko-KR" altLang="en-US" sz="1600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en-US" altLang="ko-KR" u="sng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휴먼엑스포" panose="02030504000101010101" pitchFamily="18" charset="-127"/>
                <a:ea typeface="휴먼엑스포" panose="02030504000101010101" pitchFamily="18" charset="-127"/>
              </a:rPr>
              <a:t>3) </a:t>
            </a:r>
            <a:r>
              <a:rPr lang="ko-KR" altLang="en-US" u="sng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휴먼엑스포" panose="02030504000101010101" pitchFamily="18" charset="-127"/>
                <a:ea typeface="휴먼엑스포" panose="02030504000101010101" pitchFamily="18" charset="-127"/>
              </a:rPr>
              <a:t>국제교류 국제공동연구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381000" indent="-127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en-US" altLang="ko-KR" sz="1600" kern="0" dirty="0" smtClean="0">
                <a:solidFill>
                  <a:srgbClr val="000000"/>
                </a:solidFill>
                <a:latin typeface="+mn-ea"/>
                <a:ea typeface="+mn-ea"/>
              </a:rPr>
              <a:t>- 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한중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(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중국자연과학기금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), </a:t>
            </a:r>
            <a:r>
              <a:rPr lang="ko-KR" altLang="en-US" sz="1600" kern="0" dirty="0" err="1">
                <a:solidFill>
                  <a:srgbClr val="000000"/>
                </a:solidFill>
                <a:latin typeface="+mn-ea"/>
                <a:ea typeface="+mn-ea"/>
              </a:rPr>
              <a:t>한프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(CNRS), </a:t>
            </a:r>
            <a:r>
              <a:rPr lang="ko-KR" altLang="en-US" sz="1600" kern="0" dirty="0" err="1">
                <a:solidFill>
                  <a:srgbClr val="000000"/>
                </a:solidFill>
                <a:latin typeface="+mn-ea"/>
                <a:ea typeface="+mn-ea"/>
              </a:rPr>
              <a:t>한독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(GENKO), 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한독연구자교류</a:t>
            </a: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(DAAD), </a:t>
            </a:r>
            <a:endParaRPr lang="en-US" altLang="ko-KR" sz="160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381000" indent="-127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kern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en-US" altLang="ko-KR" sz="1600" kern="0" dirty="0" smtClean="0">
                <a:solidFill>
                  <a:srgbClr val="000000"/>
                </a:solidFill>
                <a:latin typeface="+mn-ea"/>
                <a:ea typeface="+mn-ea"/>
              </a:rPr>
              <a:t>  </a:t>
            </a:r>
            <a:r>
              <a:rPr lang="ko-KR" altLang="en-US" sz="1600" kern="0" dirty="0" smtClean="0">
                <a:solidFill>
                  <a:srgbClr val="000000"/>
                </a:solidFill>
                <a:latin typeface="+mn-ea"/>
                <a:ea typeface="+mn-ea"/>
              </a:rPr>
              <a:t>한일 </a:t>
            </a:r>
            <a:r>
              <a:rPr lang="ko-KR" altLang="en-US" sz="1600" kern="0" dirty="0">
                <a:solidFill>
                  <a:srgbClr val="000000"/>
                </a:solidFill>
                <a:latin typeface="+mn-ea"/>
                <a:ea typeface="+mn-ea"/>
              </a:rPr>
              <a:t>등 각 나라마다 협정 있음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en-US" altLang="ko-KR" u="sng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휴먼엑스포" panose="02030504000101010101" pitchFamily="18" charset="-127"/>
                <a:ea typeface="휴먼엑스포" panose="02030504000101010101" pitchFamily="18" charset="-127"/>
              </a:rPr>
              <a:t>4) </a:t>
            </a:r>
            <a:r>
              <a:rPr lang="ko-KR" altLang="en-US" u="sng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휴먼엑스포" panose="02030504000101010101" pitchFamily="18" charset="-127"/>
                <a:ea typeface="휴먼엑스포" panose="02030504000101010101" pitchFamily="18" charset="-127"/>
              </a:rPr>
              <a:t>정책연구</a:t>
            </a:r>
            <a:r>
              <a:rPr lang="en-US" altLang="ko-KR" u="sng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휴먼엑스포" panose="02030504000101010101" pitchFamily="18" charset="-127"/>
                <a:ea typeface="휴먼엑스포" panose="02030504000101010101" pitchFamily="18" charset="-127"/>
              </a:rPr>
              <a:t>: NRF </a:t>
            </a:r>
            <a:r>
              <a:rPr lang="ko-KR" altLang="en-US" u="sng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휴먼엑스포" panose="02030504000101010101" pitchFamily="18" charset="-127"/>
                <a:ea typeface="휴먼엑스포" panose="02030504000101010101" pitchFamily="18" charset="-127"/>
              </a:rPr>
              <a:t>공지사항에 따로 공고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예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:“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학술지 평가항목의 영향력 분석”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97972" y="216131"/>
            <a:ext cx="1056995" cy="4437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 Black" pitchFamily="34" charset="0"/>
              </a:rPr>
              <a:t>PART 2</a:t>
            </a:r>
            <a:endParaRPr lang="ko-KR" altLang="en-US" sz="1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" name="TextBox 15"/>
          <p:cNvSpPr txBox="1"/>
          <p:nvPr/>
        </p:nvSpPr>
        <p:spPr>
          <a:xfrm>
            <a:off x="1176144" y="263118"/>
            <a:ext cx="651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ko-KR" altLang="en-US" b="1" dirty="0" smtClean="0">
                <a:latin typeface="Arial Black" pitchFamily="34" charset="0"/>
                <a:ea typeface="HY헤드라인M" pitchFamily="18" charset="-127"/>
              </a:rPr>
              <a:t>경상대 교수 학술연구지원 사업</a:t>
            </a:r>
            <a:endParaRPr kumimoji="0" lang="ko-KR" altLang="en-US" b="1" dirty="0">
              <a:latin typeface="Arial Black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4247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82385" y="774508"/>
            <a:ext cx="9301942" cy="590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b="1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■</a:t>
            </a:r>
            <a:r>
              <a:rPr lang="ko-KR" altLang="en-US" sz="2000" b="1" kern="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학술재단 및 </a:t>
            </a:r>
            <a:r>
              <a:rPr lang="ko-KR" altLang="en-US" sz="2000" b="1" kern="0" dirty="0" smtClean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여타 기관</a:t>
            </a:r>
            <a:endParaRPr lang="en-US" altLang="ko-KR" sz="2000" b="1" kern="0" dirty="0" smtClean="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sz="800" b="1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(1)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청암재단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포스코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 :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아시아 관련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자유주제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. 4~5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월 공고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(2)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산학협동재단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–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연구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. 4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월초 공고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.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자유주제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: 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산학협력활성화</a:t>
            </a: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수출경쟁력 방안 등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(3)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아산재단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: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주제를 줌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.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올해는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차산업혁명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창업 등등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: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현재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공고중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indent="-1270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dirty="0" smtClean="0">
                <a:solidFill>
                  <a:srgbClr val="000000"/>
                </a:solidFill>
                <a:latin typeface="+mn-ea"/>
                <a:ea typeface="+mn-ea"/>
              </a:rPr>
              <a:t>  * 2019</a:t>
            </a:r>
            <a:r>
              <a:rPr lang="ko-KR" altLang="en-US" sz="1400" kern="0" dirty="0">
                <a:solidFill>
                  <a:srgbClr val="000000"/>
                </a:solidFill>
                <a:latin typeface="+mn-ea"/>
                <a:ea typeface="+mn-ea"/>
              </a:rPr>
              <a:t>주제</a:t>
            </a:r>
            <a:r>
              <a:rPr lang="en-US" altLang="ko-KR" sz="1400" kern="0" dirty="0">
                <a:solidFill>
                  <a:srgbClr val="000000"/>
                </a:solidFill>
                <a:latin typeface="+mn-ea"/>
                <a:ea typeface="+mn-ea"/>
              </a:rPr>
              <a:t>: </a:t>
            </a:r>
            <a:r>
              <a:rPr lang="ko-KR" altLang="en-US" sz="1400" kern="0" dirty="0" err="1">
                <a:solidFill>
                  <a:srgbClr val="000000"/>
                </a:solidFill>
                <a:latin typeface="+mn-ea"/>
                <a:ea typeface="+mn-ea"/>
              </a:rPr>
              <a:t>모빌리티</a:t>
            </a:r>
            <a:r>
              <a:rPr lang="en-US" altLang="ko-KR" sz="1400" kern="0" dirty="0">
                <a:solidFill>
                  <a:srgbClr val="000000"/>
                </a:solidFill>
                <a:latin typeface="+mn-ea"/>
                <a:ea typeface="+mn-ea"/>
              </a:rPr>
              <a:t>(mobility) </a:t>
            </a:r>
            <a:r>
              <a:rPr lang="ko-KR" altLang="en-US" sz="1400" kern="0" dirty="0">
                <a:solidFill>
                  <a:srgbClr val="000000"/>
                </a:solidFill>
                <a:latin typeface="+mn-ea"/>
                <a:ea typeface="+mn-ea"/>
              </a:rPr>
              <a:t>시대의 도래와 그 대응</a:t>
            </a:r>
            <a:r>
              <a:rPr lang="en-US" altLang="ko-KR" sz="1400" kern="0" dirty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400" kern="0" dirty="0">
                <a:solidFill>
                  <a:srgbClr val="000000"/>
                </a:solidFill>
                <a:latin typeface="+mn-ea"/>
                <a:ea typeface="+mn-ea"/>
              </a:rPr>
              <a:t>갈등을 넘어 상호 존중의 </a:t>
            </a:r>
            <a:r>
              <a:rPr lang="ko-KR" altLang="en-US" sz="1400" kern="0" dirty="0" smtClean="0">
                <a:solidFill>
                  <a:srgbClr val="000000"/>
                </a:solidFill>
                <a:latin typeface="+mn-ea"/>
                <a:ea typeface="+mn-ea"/>
              </a:rPr>
              <a:t>사회로</a:t>
            </a:r>
            <a:r>
              <a:rPr lang="en-US" altLang="ko-KR" sz="1400" kern="0" dirty="0" smtClean="0">
                <a:solidFill>
                  <a:srgbClr val="000000"/>
                </a:solidFill>
                <a:latin typeface="+mn-ea"/>
                <a:ea typeface="+mn-ea"/>
              </a:rPr>
              <a:t>, </a:t>
            </a:r>
          </a:p>
          <a:p>
            <a:pPr indent="-1270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kern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en-US" altLang="ko-KR" sz="1400" kern="0" dirty="0" smtClean="0">
                <a:solidFill>
                  <a:srgbClr val="000000"/>
                </a:solidFill>
                <a:latin typeface="+mn-ea"/>
                <a:ea typeface="+mn-ea"/>
              </a:rPr>
              <a:t>                </a:t>
            </a:r>
            <a:r>
              <a:rPr lang="ko-KR" altLang="en-US" sz="1400" kern="0" dirty="0" smtClean="0">
                <a:solidFill>
                  <a:srgbClr val="000000"/>
                </a:solidFill>
                <a:latin typeface="+mn-ea"/>
                <a:ea typeface="+mn-ea"/>
              </a:rPr>
              <a:t>디지털 </a:t>
            </a:r>
            <a:r>
              <a:rPr lang="ko-KR" altLang="en-US" sz="1400" kern="0" dirty="0">
                <a:solidFill>
                  <a:srgbClr val="000000"/>
                </a:solidFill>
                <a:latin typeface="+mn-ea"/>
                <a:ea typeface="+mn-ea"/>
              </a:rPr>
              <a:t>기술 혁신과 사회복지</a:t>
            </a:r>
            <a:r>
              <a:rPr lang="en-US" altLang="ko-KR" sz="1400" kern="0" dirty="0">
                <a:solidFill>
                  <a:srgbClr val="000000"/>
                </a:solidFill>
                <a:latin typeface="+mn-ea"/>
                <a:ea typeface="+mn-ea"/>
              </a:rPr>
              <a:t>, </a:t>
            </a:r>
            <a:r>
              <a:rPr lang="ko-KR" altLang="en-US" sz="1400" kern="0" dirty="0">
                <a:solidFill>
                  <a:srgbClr val="000000"/>
                </a:solidFill>
                <a:latin typeface="+mn-ea"/>
                <a:ea typeface="+mn-ea"/>
              </a:rPr>
              <a:t>창업 생태계와 기업가 정신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(4)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대우재단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: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자유 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주제</a:t>
            </a: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.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논저 지원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(5)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연암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(LG</a:t>
            </a: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재단 </a:t>
            </a: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: 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해외교수연수 파견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(6) </a:t>
            </a: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Fulbright 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재단 </a:t>
            </a:r>
            <a:r>
              <a:rPr lang="ko-KR" altLang="en-US" kern="0" dirty="0" err="1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해외교수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파견 지원</a:t>
            </a: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: Junior, Senior, Lecturer (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매년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9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월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20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일쯤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 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(7) 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한국학중앙연구원 </a:t>
            </a: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: </a:t>
            </a:r>
            <a:r>
              <a:rPr lang="ko-KR" altLang="en-US" kern="0" dirty="0" err="1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해외한국학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씨앗형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사업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한국학센터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설립</a:t>
            </a: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en-US" altLang="ko-KR" kern="0" dirty="0" smtClean="0">
                <a:solidFill>
                  <a:srgbClr val="000000"/>
                </a:solidFill>
                <a:latin typeface="+mn-ea"/>
                <a:ea typeface="+mn-ea"/>
              </a:rPr>
              <a:t> </a:t>
            </a:r>
            <a:r>
              <a:rPr lang="en-US" altLang="ko-KR" sz="1400" kern="0" dirty="0" smtClean="0">
                <a:solidFill>
                  <a:srgbClr val="000000"/>
                </a:solidFill>
                <a:latin typeface="+mn-ea"/>
                <a:ea typeface="+mn-ea"/>
              </a:rPr>
              <a:t>* </a:t>
            </a:r>
            <a:r>
              <a:rPr lang="ko-KR" altLang="en-US" sz="1400" kern="0" dirty="0">
                <a:solidFill>
                  <a:srgbClr val="000000"/>
                </a:solidFill>
                <a:latin typeface="+mn-ea"/>
                <a:ea typeface="+mn-ea"/>
              </a:rPr>
              <a:t>외국인이 책임자일 경우가 많음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(8)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서암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-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박사과정학생 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kern="0" dirty="0">
                <a:solidFill>
                  <a:srgbClr val="000000"/>
                </a:solidFill>
                <a:latin typeface="+mn-ea"/>
                <a:ea typeface="+mn-ea"/>
              </a:rPr>
              <a:t>* 한국은행 지역본부 </a:t>
            </a:r>
            <a:r>
              <a:rPr lang="en-US" altLang="ko-KR" kern="0" dirty="0">
                <a:solidFill>
                  <a:srgbClr val="000000"/>
                </a:solidFill>
                <a:latin typeface="+mn-ea"/>
                <a:ea typeface="+mn-ea"/>
              </a:rPr>
              <a:t>– </a:t>
            </a:r>
            <a:r>
              <a:rPr lang="ko-KR" altLang="en-US" kern="0" dirty="0" smtClean="0">
                <a:solidFill>
                  <a:srgbClr val="000000"/>
                </a:solidFill>
                <a:latin typeface="+mn-ea"/>
                <a:ea typeface="+mn-ea"/>
              </a:rPr>
              <a:t>매년 </a:t>
            </a:r>
            <a:r>
              <a:rPr lang="en-US" altLang="ko-KR" kern="0" dirty="0">
                <a:solidFill>
                  <a:srgbClr val="000000"/>
                </a:solidFill>
                <a:latin typeface="+mn-ea"/>
                <a:ea typeface="+mn-ea"/>
              </a:rPr>
              <a:t>1</a:t>
            </a:r>
            <a:r>
              <a:rPr lang="ko-KR" altLang="en-US" kern="0" dirty="0" smtClean="0">
                <a:solidFill>
                  <a:srgbClr val="000000"/>
                </a:solidFill>
                <a:latin typeface="+mn-ea"/>
                <a:ea typeface="+mn-ea"/>
              </a:rPr>
              <a:t>천만원 정도의 </a:t>
            </a:r>
            <a:r>
              <a:rPr lang="ko-KR" altLang="en-US" kern="0" dirty="0">
                <a:solidFill>
                  <a:srgbClr val="000000"/>
                </a:solidFill>
                <a:latin typeface="+mn-ea"/>
                <a:ea typeface="+mn-ea"/>
              </a:rPr>
              <a:t>연구를 공개 발주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+mn-ea"/>
              <a:ea typeface="+mn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97972" y="216131"/>
            <a:ext cx="1056995" cy="4437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 Black" pitchFamily="34" charset="0"/>
              </a:rPr>
              <a:t>PART 2</a:t>
            </a:r>
            <a:endParaRPr lang="ko-KR" altLang="en-US" sz="1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" name="TextBox 15"/>
          <p:cNvSpPr txBox="1"/>
          <p:nvPr/>
        </p:nvSpPr>
        <p:spPr>
          <a:xfrm>
            <a:off x="1176144" y="263118"/>
            <a:ext cx="651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ko-KR" altLang="en-US" b="1" dirty="0" smtClean="0">
                <a:latin typeface="Arial Black" pitchFamily="34" charset="0"/>
                <a:ea typeface="HY헤드라인M" pitchFamily="18" charset="-127"/>
              </a:rPr>
              <a:t>경상대 교수 학술연구지원 사업</a:t>
            </a:r>
            <a:endParaRPr kumimoji="0" lang="ko-KR" altLang="en-US" b="1" dirty="0">
              <a:latin typeface="Arial Black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5654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3949" y="294407"/>
            <a:ext cx="8408987" cy="506413"/>
          </a:xfrm>
        </p:spPr>
        <p:txBody>
          <a:bodyPr/>
          <a:lstStyle/>
          <a:p>
            <a:pPr algn="just" fontAlgn="ctr">
              <a:spcBef>
                <a:spcPts val="0"/>
              </a:spcBef>
              <a:spcAft>
                <a:spcPts val="0"/>
              </a:spcAft>
            </a:pPr>
            <a:r>
              <a:rPr kumimoji="1" lang="en-US" altLang="ko-KR" b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3) </a:t>
            </a:r>
            <a:r>
              <a:rPr kumimoji="1" lang="ko-KR" altLang="en-US" b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선정을 위한 </a:t>
            </a:r>
            <a:r>
              <a:rPr kumimoji="1" lang="en-US" altLang="ko-KR" b="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Tip</a:t>
            </a:r>
            <a:endParaRPr kumimoji="1" lang="en-US" b="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72835" y="1607006"/>
            <a:ext cx="8670175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가능한 </a:t>
            </a:r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 많은 </a:t>
            </a: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횟수 </a:t>
            </a:r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제안서 제출</a:t>
            </a:r>
            <a:endParaRPr lang="ko-KR" altLang="en-US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떨어지더라도 선정될 </a:t>
            </a:r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때까지 매년 반복하여 </a:t>
            </a: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제출</a:t>
            </a: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</a:t>
            </a: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제목 수정</a:t>
            </a: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</a:t>
            </a:r>
            <a:endParaRPr lang="ko-KR" altLang="en-US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어느 </a:t>
            </a:r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정도 연구가 이루어진 내용을 제안서로 제출</a:t>
            </a:r>
            <a:endParaRPr lang="ko-KR" altLang="en-US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과거 </a:t>
            </a:r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실적을 확실하게 홍보하여 </a:t>
            </a: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충분히 </a:t>
            </a:r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좋은 결과를 산출할 수 있다는 것을 </a:t>
            </a: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보임</a:t>
            </a:r>
            <a:endParaRPr lang="ko-KR" altLang="en-US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학문적으로 </a:t>
            </a:r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상당한 기여를 할 수 있음을 명시적으로 써 줄 것</a:t>
            </a:r>
            <a:endParaRPr lang="ko-KR" altLang="en-US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285750" indent="-28575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제안서 </a:t>
            </a:r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편집에 </a:t>
            </a: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신경 쓸 </a:t>
            </a:r>
            <a:r>
              <a:rPr lang="ko-KR" altLang="en-US" kern="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것 </a:t>
            </a: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(2</a:t>
            </a:r>
            <a:r>
              <a:rPr lang="ko-KR" altLang="en-US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색 정도</a:t>
            </a:r>
            <a:r>
              <a:rPr lang="en-US" altLang="ko-KR" kern="0" dirty="0" smtClean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3363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7972" y="216131"/>
            <a:ext cx="1056995" cy="4437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 Black" pitchFamily="34" charset="0"/>
              </a:rPr>
              <a:t>PART 1</a:t>
            </a:r>
            <a:endParaRPr lang="ko-KR" altLang="en-US" sz="1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1176144" y="204927"/>
            <a:ext cx="651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altLang="ko-KR" sz="2400" b="1" dirty="0" smtClean="0">
                <a:latin typeface="Arial Black" pitchFamily="34" charset="0"/>
                <a:ea typeface="HY헤드라인M" pitchFamily="18" charset="-127"/>
              </a:rPr>
              <a:t>BK21 FOUR </a:t>
            </a:r>
            <a:endParaRPr kumimoji="0" lang="ko-KR" altLang="en-US" sz="2400" b="1" dirty="0">
              <a:latin typeface="Arial Black" pitchFamily="34" charset="0"/>
              <a:ea typeface="HY헤드라인M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5510" y="1728739"/>
            <a:ext cx="899437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□ 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단계 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BK21 </a:t>
            </a: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기본 방향</a:t>
            </a:r>
            <a:endParaRPr lang="en-US" altLang="ko-KR" sz="20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0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◦ 교육부 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정책연구진은 ⌜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BK21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후속사업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개편 기본방향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안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⌟ </a:t>
            </a:r>
            <a:endParaRPr lang="en-US" altLang="ko-KR" sz="20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en-US" altLang="ko-KR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  </a:t>
            </a: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고려대</a:t>
            </a:r>
            <a:r>
              <a:rPr lang="en-US" altLang="ko-KR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(2018.11.27.)</a:t>
            </a: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 정책포럼에서 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발표함 </a:t>
            </a:r>
            <a:endParaRPr lang="en-US" altLang="ko-KR" sz="20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 ◦ 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6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월말 예정으로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세부지표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정책 </a:t>
            </a:r>
            <a:r>
              <a:rPr lang="ko-KR" altLang="en-US" sz="2000" dirty="0" err="1">
                <a:latin typeface="휴먼엑스포" panose="02030504000101010101" pitchFamily="18" charset="-127"/>
                <a:ea typeface="휴먼엑스포" panose="02030504000101010101" pitchFamily="18" charset="-127"/>
              </a:rPr>
              <a:t>용역수행중</a:t>
            </a:r>
            <a:endParaRPr lang="ko-KR" altLang="en-US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 ◦ 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많은 문제점이 있어 계속 의견 제시 </a:t>
            </a: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중</a:t>
            </a:r>
            <a:endParaRPr lang="en-US" altLang="ko-KR" sz="20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□ 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2020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년 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2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학기부터 </a:t>
            </a:r>
            <a:r>
              <a:rPr lang="en-US" altLang="ko-KR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4</a:t>
            </a:r>
            <a:r>
              <a:rPr lang="ko-KR" altLang="en-US" sz="20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단계 시작 </a:t>
            </a:r>
            <a:r>
              <a:rPr lang="ko-KR" altLang="en-US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예정</a:t>
            </a:r>
            <a:endParaRPr lang="en-US" sz="2000" dirty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6" name="Flowchart: Process 14"/>
          <p:cNvSpPr/>
          <p:nvPr/>
        </p:nvSpPr>
        <p:spPr>
          <a:xfrm>
            <a:off x="254938" y="874869"/>
            <a:ext cx="270507" cy="504056"/>
          </a:xfrm>
          <a:prstGeom prst="flowChartProcess">
            <a:avLst/>
          </a:prstGeom>
          <a:solidFill>
            <a:srgbClr val="00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ocess 14"/>
          <p:cNvSpPr/>
          <p:nvPr/>
        </p:nvSpPr>
        <p:spPr>
          <a:xfrm>
            <a:off x="347154" y="961287"/>
            <a:ext cx="174162" cy="314743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Process 14"/>
          <p:cNvSpPr/>
          <p:nvPr/>
        </p:nvSpPr>
        <p:spPr>
          <a:xfrm rot="10800000">
            <a:off x="524125" y="870747"/>
            <a:ext cx="270507" cy="504056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14"/>
          <p:cNvSpPr/>
          <p:nvPr/>
        </p:nvSpPr>
        <p:spPr>
          <a:xfrm>
            <a:off x="515510" y="963352"/>
            <a:ext cx="174162" cy="314743"/>
          </a:xfrm>
          <a:prstGeom prst="flowChartProcess">
            <a:avLst/>
          </a:prstGeom>
          <a:solidFill>
            <a:srgbClr val="00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그룹 10"/>
          <p:cNvGrpSpPr/>
          <p:nvPr/>
        </p:nvGrpSpPr>
        <p:grpSpPr>
          <a:xfrm>
            <a:off x="899591" y="804843"/>
            <a:ext cx="8485477" cy="652193"/>
            <a:chOff x="899592" y="904599"/>
            <a:chExt cx="7128792" cy="652193"/>
          </a:xfrm>
        </p:grpSpPr>
        <p:pic>
          <p:nvPicPr>
            <p:cNvPr id="12" name="Picture 33" descr="37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13" r="8650"/>
            <a:stretch/>
          </p:blipFill>
          <p:spPr bwMode="gray">
            <a:xfrm>
              <a:off x="899592" y="904599"/>
              <a:ext cx="7128792" cy="652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45"/>
            <p:cNvSpPr>
              <a:spLocks noChangeArrowheads="1"/>
            </p:cNvSpPr>
            <p:nvPr/>
          </p:nvSpPr>
          <p:spPr bwMode="gray">
            <a:xfrm>
              <a:off x="899592" y="1061927"/>
              <a:ext cx="6912768" cy="309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1pPr>
              <a:lvl2pPr marL="742950" indent="-285750"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2pPr>
              <a:lvl3pPr marL="1143000" indent="-228600"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3pPr>
              <a:lvl4pPr marL="1600200" indent="-228600"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4pPr>
              <a:lvl5pPr marL="2057400" indent="-228600"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5pPr>
              <a:lvl6pPr marL="2514600" indent="-228600" algn="just" eaLnBrk="0" fontAlgn="base" hangingPunct="0">
                <a:spcBef>
                  <a:spcPct val="30000"/>
                </a:spcBef>
                <a:spcAft>
                  <a:spcPct val="0"/>
                </a:spcAft>
                <a:buFont typeface="Wingdings" pitchFamily="2" charset="2"/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6pPr>
              <a:lvl7pPr marL="2971800" indent="-228600" algn="just" eaLnBrk="0" fontAlgn="base" hangingPunct="0">
                <a:spcBef>
                  <a:spcPct val="30000"/>
                </a:spcBef>
                <a:spcAft>
                  <a:spcPct val="0"/>
                </a:spcAft>
                <a:buFont typeface="Wingdings" pitchFamily="2" charset="2"/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7pPr>
              <a:lvl8pPr marL="3429000" indent="-228600" algn="just" eaLnBrk="0" fontAlgn="base" hangingPunct="0">
                <a:spcBef>
                  <a:spcPct val="30000"/>
                </a:spcBef>
                <a:spcAft>
                  <a:spcPct val="0"/>
                </a:spcAft>
                <a:buFont typeface="Wingdings" pitchFamily="2" charset="2"/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8pPr>
              <a:lvl9pPr marL="3886200" indent="-228600" algn="just" eaLnBrk="0" fontAlgn="base" hangingPunct="0">
                <a:spcBef>
                  <a:spcPct val="30000"/>
                </a:spcBef>
                <a:spcAft>
                  <a:spcPct val="0"/>
                </a:spcAft>
                <a:buFont typeface="Wingdings" pitchFamily="2" charset="2"/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ko-KR" altLang="en-US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  </a:t>
              </a:r>
              <a:r>
                <a:rPr lang="en-US" altLang="ko-KR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3</a:t>
              </a:r>
              <a:r>
                <a:rPr lang="ko-KR" altLang="en-US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단계</a:t>
              </a:r>
              <a:r>
                <a:rPr lang="en-US" altLang="ko-KR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, 4</a:t>
              </a:r>
              <a:r>
                <a:rPr lang="ko-KR" altLang="en-US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단계 비교</a:t>
              </a:r>
              <a:endParaRPr lang="en-US" altLang="ko-KR" sz="1800" b="1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haroni" pitchFamily="2" charset="-79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334850"/>
              </p:ext>
            </p:extLst>
          </p:nvPr>
        </p:nvGraphicFramePr>
        <p:xfrm>
          <a:off x="626469" y="1479666"/>
          <a:ext cx="8625596" cy="5092155"/>
        </p:xfrm>
        <a:graphic>
          <a:graphicData uri="http://schemas.openxmlformats.org/drawingml/2006/table">
            <a:tbl>
              <a:tblPr/>
              <a:tblGrid>
                <a:gridCol w="1048533">
                  <a:extLst>
                    <a:ext uri="{9D8B030D-6E8A-4147-A177-3AD203B41FA5}">
                      <a16:colId xmlns:a16="http://schemas.microsoft.com/office/drawing/2014/main" val="3579134143"/>
                    </a:ext>
                  </a:extLst>
                </a:gridCol>
                <a:gridCol w="2558879">
                  <a:extLst>
                    <a:ext uri="{9D8B030D-6E8A-4147-A177-3AD203B41FA5}">
                      <a16:colId xmlns:a16="http://schemas.microsoft.com/office/drawing/2014/main" val="1988679848"/>
                    </a:ext>
                  </a:extLst>
                </a:gridCol>
                <a:gridCol w="2558879">
                  <a:extLst>
                    <a:ext uri="{9D8B030D-6E8A-4147-A177-3AD203B41FA5}">
                      <a16:colId xmlns:a16="http://schemas.microsoft.com/office/drawing/2014/main" val="1294618327"/>
                    </a:ext>
                  </a:extLst>
                </a:gridCol>
                <a:gridCol w="2459305">
                  <a:extLst>
                    <a:ext uri="{9D8B030D-6E8A-4147-A177-3AD203B41FA5}">
                      <a16:colId xmlns:a16="http://schemas.microsoft.com/office/drawing/2014/main" val="2309121831"/>
                    </a:ext>
                  </a:extLst>
                </a:gridCol>
              </a:tblGrid>
              <a:tr h="3975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 분</a:t>
                      </a:r>
                      <a:endParaRPr lang="ko-KR" altLang="en-US" sz="1400" b="1" kern="0" spc="0" dirty="0">
                        <a:solidFill>
                          <a:srgbClr val="FFFFFF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단계</a:t>
                      </a: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PLUS</a:t>
                      </a:r>
                      <a:endParaRPr lang="en-US" sz="1400" b="1" kern="0" spc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(4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단계</a:t>
                      </a: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FOUR</a:t>
                      </a:r>
                      <a:endParaRPr lang="en-US" sz="1400" b="1" kern="0" spc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FOUR 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문제점</a:t>
                      </a:r>
                      <a:endParaRPr lang="ko-KR" altLang="en-US" sz="1400" b="1" kern="0" spc="0">
                        <a:solidFill>
                          <a:srgbClr val="FFFFFF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997644"/>
                  </a:ext>
                </a:extLst>
              </a:tr>
              <a:tr h="4907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사업기간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13.9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’20.8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(7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20.9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 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’27.8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(7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2592462"/>
                  </a:ext>
                </a:extLst>
              </a:tr>
              <a:tr h="9949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지원대학 및 단위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67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대학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542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사업단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팀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- 265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사업단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277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약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350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개내외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교육연구단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032220"/>
                  </a:ext>
                </a:extLst>
              </a:tr>
              <a:tr h="13110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신청대상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marR="63500" indent="-10160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5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관련 사업분야 대학원이 설치된 전국 각 대학교</a:t>
                      </a:r>
                      <a:endParaRPr lang="ko-KR" altLang="en-US" sz="1400" kern="0" spc="-5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101600" marR="63500" indent="-10160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2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(4</a:t>
                      </a:r>
                      <a:r>
                        <a:rPr lang="ko-KR" altLang="en-US" sz="1400" kern="0" spc="-2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과기특성화대학 및 </a:t>
                      </a:r>
                      <a:r>
                        <a:rPr lang="en-US" altLang="ko-KR" sz="1400" kern="0" spc="-2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POSTECH</a:t>
                      </a:r>
                      <a:r>
                        <a:rPr lang="ko-KR" altLang="en-US" sz="1400" kern="0" spc="-2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포함</a:t>
                      </a:r>
                      <a:r>
                        <a:rPr lang="en-US" altLang="ko-KR" sz="1400" kern="0" spc="-2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2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1600" marR="63500" indent="-10160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9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관련 교육연구분야 대학원 설치된 전국 각 대학교</a:t>
                      </a:r>
                      <a:endParaRPr lang="ko-KR" altLang="en-US" sz="1400" kern="0" spc="-9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101600" marR="63500" indent="-10160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9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과기특성화대학제외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POSTECH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포함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591340"/>
                  </a:ext>
                </a:extLst>
              </a:tr>
              <a:tr h="162721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지원단위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사업단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사업팀으로 이원화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교육연구단으로 일원화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63500" indent="-9906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학과단위로만 신청가능하기 때문에 무임승차 가능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지역의 학과에 속해 있는 우수교수들이 신청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kern="0" spc="-1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선정기회가</a:t>
                      </a:r>
                      <a:r>
                        <a:rPr lang="ko-KR" altLang="en-US" sz="14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봉쇄됨</a:t>
                      </a:r>
                      <a:endParaRPr lang="ko-KR" altLang="en-US" sz="1400" kern="0" spc="-1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426386"/>
                  </a:ext>
                </a:extLst>
              </a:tr>
            </a:tbl>
          </a:graphicData>
        </a:graphic>
      </p:graphicFrame>
      <p:sp>
        <p:nvSpPr>
          <p:cNvPr id="7" name="Flowchart: Process 14"/>
          <p:cNvSpPr/>
          <p:nvPr/>
        </p:nvSpPr>
        <p:spPr>
          <a:xfrm>
            <a:off x="254938" y="874869"/>
            <a:ext cx="270507" cy="504056"/>
          </a:xfrm>
          <a:prstGeom prst="flowChartProcess">
            <a:avLst/>
          </a:prstGeom>
          <a:solidFill>
            <a:srgbClr val="00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Process 14"/>
          <p:cNvSpPr/>
          <p:nvPr/>
        </p:nvSpPr>
        <p:spPr>
          <a:xfrm>
            <a:off x="347154" y="961287"/>
            <a:ext cx="174162" cy="314743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Process 14"/>
          <p:cNvSpPr/>
          <p:nvPr/>
        </p:nvSpPr>
        <p:spPr>
          <a:xfrm rot="10800000">
            <a:off x="524125" y="870747"/>
            <a:ext cx="270507" cy="504056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14"/>
          <p:cNvSpPr/>
          <p:nvPr/>
        </p:nvSpPr>
        <p:spPr>
          <a:xfrm>
            <a:off x="515510" y="963352"/>
            <a:ext cx="174162" cy="314743"/>
          </a:xfrm>
          <a:prstGeom prst="flowChartProcess">
            <a:avLst/>
          </a:prstGeom>
          <a:solidFill>
            <a:srgbClr val="00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그룹 10"/>
          <p:cNvGrpSpPr/>
          <p:nvPr/>
        </p:nvGrpSpPr>
        <p:grpSpPr>
          <a:xfrm>
            <a:off x="899591" y="804843"/>
            <a:ext cx="8485477" cy="652193"/>
            <a:chOff x="899592" y="904599"/>
            <a:chExt cx="7128792" cy="652193"/>
          </a:xfrm>
        </p:grpSpPr>
        <p:pic>
          <p:nvPicPr>
            <p:cNvPr id="12" name="Picture 33" descr="37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13" r="8650"/>
            <a:stretch/>
          </p:blipFill>
          <p:spPr bwMode="gray">
            <a:xfrm>
              <a:off x="899592" y="904599"/>
              <a:ext cx="7128792" cy="652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45"/>
            <p:cNvSpPr>
              <a:spLocks noChangeArrowheads="1"/>
            </p:cNvSpPr>
            <p:nvPr/>
          </p:nvSpPr>
          <p:spPr bwMode="gray">
            <a:xfrm>
              <a:off x="899592" y="1061927"/>
              <a:ext cx="6912768" cy="309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1pPr>
              <a:lvl2pPr marL="742950" indent="-285750"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2pPr>
              <a:lvl3pPr marL="1143000" indent="-228600"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3pPr>
              <a:lvl4pPr marL="1600200" indent="-228600"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4pPr>
              <a:lvl5pPr marL="2057400" indent="-228600" eaLnBrk="0" hangingPunct="0"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5pPr>
              <a:lvl6pPr marL="2514600" indent="-228600" algn="just" eaLnBrk="0" fontAlgn="base" hangingPunct="0">
                <a:spcBef>
                  <a:spcPct val="30000"/>
                </a:spcBef>
                <a:spcAft>
                  <a:spcPct val="0"/>
                </a:spcAft>
                <a:buFont typeface="Wingdings" pitchFamily="2" charset="2"/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6pPr>
              <a:lvl7pPr marL="2971800" indent="-228600" algn="just" eaLnBrk="0" fontAlgn="base" hangingPunct="0">
                <a:spcBef>
                  <a:spcPct val="30000"/>
                </a:spcBef>
                <a:spcAft>
                  <a:spcPct val="0"/>
                </a:spcAft>
                <a:buFont typeface="Wingdings" pitchFamily="2" charset="2"/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7pPr>
              <a:lvl8pPr marL="3429000" indent="-228600" algn="just" eaLnBrk="0" fontAlgn="base" hangingPunct="0">
                <a:spcBef>
                  <a:spcPct val="30000"/>
                </a:spcBef>
                <a:spcAft>
                  <a:spcPct val="0"/>
                </a:spcAft>
                <a:buFont typeface="Wingdings" pitchFamily="2" charset="2"/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8pPr>
              <a:lvl9pPr marL="3886200" indent="-228600" algn="just" eaLnBrk="0" fontAlgn="base" hangingPunct="0">
                <a:spcBef>
                  <a:spcPct val="30000"/>
                </a:spcBef>
                <a:spcAft>
                  <a:spcPct val="0"/>
                </a:spcAft>
                <a:buFont typeface="Wingdings" pitchFamily="2" charset="2"/>
                <a:defRPr kumimoji="1" sz="1100">
                  <a:solidFill>
                    <a:schemeClr val="tx1"/>
                  </a:solidFill>
                  <a:latin typeface="바탕" pitchFamily="18" charset="-127"/>
                  <a:ea typeface="바탕" pitchFamily="18" charset="-127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ko-KR" altLang="en-US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  </a:t>
              </a:r>
              <a:r>
                <a:rPr lang="en-US" altLang="ko-KR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3</a:t>
              </a:r>
              <a:r>
                <a:rPr lang="ko-KR" altLang="en-US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단계</a:t>
              </a:r>
              <a:r>
                <a:rPr lang="en-US" altLang="ko-KR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, 4</a:t>
              </a:r>
              <a:r>
                <a:rPr lang="ko-KR" altLang="en-US" sz="1800" b="1" dirty="0" smtClean="0">
                  <a:solidFill>
                    <a:schemeClr val="tx2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  <a:cs typeface="Aharoni" pitchFamily="2" charset="-79"/>
                </a:rPr>
                <a:t>단계 비교</a:t>
              </a:r>
              <a:endParaRPr lang="en-US" altLang="ko-KR" sz="1800" b="1" dirty="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haroni" pitchFamily="2" charset="-79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97972" y="216131"/>
            <a:ext cx="1056995" cy="4437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 Black" pitchFamily="34" charset="0"/>
              </a:rPr>
              <a:t>PART 1</a:t>
            </a:r>
            <a:endParaRPr lang="ko-KR" altLang="en-US" sz="1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76144" y="204927"/>
            <a:ext cx="651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altLang="ko-KR" sz="2400" b="1" dirty="0" smtClean="0">
                <a:latin typeface="Arial Black" pitchFamily="34" charset="0"/>
                <a:ea typeface="HY헤드라인M" pitchFamily="18" charset="-127"/>
              </a:rPr>
              <a:t>BK21 FOUR </a:t>
            </a:r>
            <a:endParaRPr kumimoji="0" lang="ko-KR" altLang="en-US" sz="2400" b="1" dirty="0">
              <a:latin typeface="Arial Black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5784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494425"/>
              </p:ext>
            </p:extLst>
          </p:nvPr>
        </p:nvGraphicFramePr>
        <p:xfrm>
          <a:off x="623456" y="902272"/>
          <a:ext cx="8653548" cy="5996940"/>
        </p:xfrm>
        <a:graphic>
          <a:graphicData uri="http://schemas.openxmlformats.org/drawingml/2006/table">
            <a:tbl>
              <a:tblPr/>
              <a:tblGrid>
                <a:gridCol w="1051930">
                  <a:extLst>
                    <a:ext uri="{9D8B030D-6E8A-4147-A177-3AD203B41FA5}">
                      <a16:colId xmlns:a16="http://schemas.microsoft.com/office/drawing/2014/main" val="220469352"/>
                    </a:ext>
                  </a:extLst>
                </a:gridCol>
                <a:gridCol w="3287312">
                  <a:extLst>
                    <a:ext uri="{9D8B030D-6E8A-4147-A177-3AD203B41FA5}">
                      <a16:colId xmlns:a16="http://schemas.microsoft.com/office/drawing/2014/main" val="2756504869"/>
                    </a:ext>
                  </a:extLst>
                </a:gridCol>
                <a:gridCol w="3539203">
                  <a:extLst>
                    <a:ext uri="{9D8B030D-6E8A-4147-A177-3AD203B41FA5}">
                      <a16:colId xmlns:a16="http://schemas.microsoft.com/office/drawing/2014/main" val="3012864843"/>
                    </a:ext>
                  </a:extLst>
                </a:gridCol>
                <a:gridCol w="775103">
                  <a:extLst>
                    <a:ext uri="{9D8B030D-6E8A-4147-A177-3AD203B41FA5}">
                      <a16:colId xmlns:a16="http://schemas.microsoft.com/office/drawing/2014/main" val="513580013"/>
                    </a:ext>
                  </a:extLst>
                </a:gridCol>
              </a:tblGrid>
              <a:tr h="3537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 분</a:t>
                      </a:r>
                      <a:endParaRPr lang="ko-KR" altLang="en-US" sz="1400" b="1" kern="0" spc="0" dirty="0">
                        <a:solidFill>
                          <a:srgbClr val="FFFFFF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</a:t>
                      </a: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단계</a:t>
                      </a:r>
                      <a:r>
                        <a:rPr lang="en-US" altLang="ko-KR" sz="1400" b="1" kern="0" spc="0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en-US" sz="1400" b="1" kern="0" spc="0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PLUS</a:t>
                      </a:r>
                      <a:endParaRPr lang="en-US" sz="1400" b="1" kern="0" spc="0" dirty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(4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단계</a:t>
                      </a: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FOUR</a:t>
                      </a:r>
                      <a:endParaRPr lang="en-US" sz="1400" b="1" kern="0" spc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문제점</a:t>
                      </a:r>
                      <a:endParaRPr lang="ko-KR" altLang="en-US" sz="1400" b="1" kern="0" spc="0" dirty="0">
                        <a:solidFill>
                          <a:srgbClr val="FFFFFF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716591"/>
                  </a:ext>
                </a:extLst>
              </a:tr>
              <a:tr h="155877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사업유형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63500" indent="-990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미래기반창의인재양성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6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(</a:t>
                      </a: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전학문분야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468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단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팀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글로벌인재양성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(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융복합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21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개단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특화전문인재양성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(53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개단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미래인재양성형</a:t>
                      </a:r>
                      <a:endParaRPr lang="ko-KR" altLang="en-US" sz="1400" kern="0" spc="-3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3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(</a:t>
                      </a:r>
                      <a:r>
                        <a:rPr lang="ko-KR" altLang="en-US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학문분류기준</a:t>
                      </a:r>
                      <a:r>
                        <a:rPr lang="en-US" altLang="ko-KR" sz="1400" kern="0" spc="-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245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개단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혁신성장선도형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9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(</a:t>
                      </a:r>
                      <a:r>
                        <a:rPr lang="ko-KR" altLang="en-US" sz="1400" kern="0" spc="-19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융복합</a:t>
                      </a:r>
                      <a:r>
                        <a:rPr lang="en-US" altLang="ko-KR" sz="1400" kern="0" spc="-19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kern="0" spc="-19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사회문제해결</a:t>
                      </a:r>
                      <a:r>
                        <a:rPr lang="en-US" altLang="ko-KR" sz="1400" kern="0" spc="-19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105</a:t>
                      </a:r>
                      <a:r>
                        <a:rPr lang="ko-KR" altLang="en-US" sz="1400" kern="0" spc="-19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개단</a:t>
                      </a:r>
                      <a:r>
                        <a:rPr lang="en-US" altLang="ko-KR" sz="1400" kern="0" spc="-19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19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601267"/>
                  </a:ext>
                </a:extLst>
              </a:tr>
              <a:tr h="9340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지원기준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석사과정 월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박사과정 월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석사 월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인상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박사 월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인상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박사수료월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신설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805744"/>
                  </a:ext>
                </a:extLst>
              </a:tr>
              <a:tr h="155877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지원인원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규모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</a:t>
                      </a:r>
                      <a:r>
                        <a:rPr lang="en-US" altLang="ko-KR" sz="14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4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박사 </a:t>
                      </a:r>
                      <a:r>
                        <a:rPr lang="en-US" altLang="ko-KR" sz="14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17,348</a:t>
                      </a:r>
                      <a:r>
                        <a:rPr lang="ko-KR" altLang="en-US" sz="14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r>
                        <a:rPr lang="en-US" altLang="ko-KR" sz="14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(‘18.8 </a:t>
                      </a:r>
                      <a:r>
                        <a:rPr lang="ko-KR" altLang="en-US" sz="14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</a:t>
                      </a:r>
                      <a:r>
                        <a:rPr lang="en-US" altLang="ko-KR" sz="1400" kern="0" spc="-1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1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-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석사생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9,822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-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박사생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7,526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신진연구인력 총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1,823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(‘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17.2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 기준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18,013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-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석사생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8,563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-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박사생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6,600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-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박사수료생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3,975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신진인력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1,711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예상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63500" indent="-9906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-5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477058"/>
                  </a:ext>
                </a:extLst>
              </a:tr>
              <a:tr h="6338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학위과정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연계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2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</a:t>
                      </a:r>
                      <a:r>
                        <a:rPr lang="en-US" altLang="ko-KR" sz="1400" kern="0" spc="-2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400" kern="0" spc="-2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박사 통합과정생만 </a:t>
                      </a:r>
                      <a:r>
                        <a:rPr lang="ko-KR" altLang="en-US" sz="1400" kern="0" spc="-2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</a:t>
                      </a:r>
                      <a:endParaRPr lang="en-US" altLang="ko-KR" sz="1400" kern="0" spc="-2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2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400" kern="0" spc="-16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kern="0" spc="-1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첫</a:t>
                      </a:r>
                      <a:r>
                        <a:rPr lang="en-US" altLang="ko-KR" sz="1400" kern="0" spc="-1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400" kern="0" spc="-1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</a:t>
                      </a:r>
                      <a:r>
                        <a:rPr lang="ko-KR" altLang="en-US" sz="1400" kern="0" spc="-16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석사기준</a:t>
                      </a:r>
                      <a:r>
                        <a:rPr lang="en-US" altLang="ko-KR" sz="1400" kern="0" spc="-1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kern="0" spc="-1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이후 </a:t>
                      </a:r>
                      <a:r>
                        <a:rPr lang="ko-KR" altLang="en-US" sz="1400" kern="0" spc="-16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박사기준</a:t>
                      </a:r>
                      <a:r>
                        <a:rPr lang="en-US" altLang="ko-KR" sz="1400" kern="0" spc="-1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16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</a:t>
                      </a:r>
                      <a:r>
                        <a:rPr lang="en-US" altLang="ko-KR" sz="14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4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석사연계과정생 </a:t>
                      </a:r>
                      <a:r>
                        <a:rPr lang="ko-KR" altLang="en-US" sz="1400" kern="0" spc="-1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 </a:t>
                      </a:r>
                      <a:r>
                        <a:rPr lang="en-US" altLang="ko-KR" sz="1400" kern="0" spc="-1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신설</a:t>
                      </a:r>
                      <a:r>
                        <a:rPr lang="en-US" altLang="ko-KR" sz="14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1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784268"/>
                  </a:ext>
                </a:extLst>
              </a:tr>
              <a:tr h="6338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지원예산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2,724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억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(‘18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en-US" altLang="ko-KR" sz="1400" b="1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5,630</a:t>
                      </a:r>
                      <a:r>
                        <a:rPr lang="ko-KR" altLang="en-US" sz="1400" b="1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억</a:t>
                      </a:r>
                      <a:endParaRPr lang="ko-KR" altLang="en-US" sz="1400" b="1" kern="0" spc="-7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kern="0" spc="-7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사업관리비</a:t>
                      </a:r>
                      <a:r>
                        <a:rPr lang="ko-KR" altLang="en-US" sz="14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r>
                        <a:rPr lang="ko-KR" altLang="en-US" sz="14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억 포함</a:t>
                      </a:r>
                      <a:r>
                        <a:rPr lang="en-US" altLang="ko-KR" sz="14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7860224"/>
                  </a:ext>
                </a:extLst>
              </a:tr>
            </a:tbl>
          </a:graphicData>
        </a:graphic>
      </p:graphicFrame>
      <p:sp>
        <p:nvSpPr>
          <p:cNvPr id="15" name="직사각형 14"/>
          <p:cNvSpPr/>
          <p:nvPr/>
        </p:nvSpPr>
        <p:spPr>
          <a:xfrm>
            <a:off x="97972" y="216131"/>
            <a:ext cx="1056995" cy="4437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 Black" pitchFamily="34" charset="0"/>
              </a:rPr>
              <a:t>PART 1</a:t>
            </a:r>
            <a:endParaRPr lang="ko-KR" altLang="en-US" sz="1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76144" y="204927"/>
            <a:ext cx="651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altLang="ko-KR" sz="2400" b="1" dirty="0" smtClean="0">
                <a:latin typeface="Arial Black" pitchFamily="34" charset="0"/>
                <a:ea typeface="HY헤드라인M" pitchFamily="18" charset="-127"/>
              </a:rPr>
              <a:t>BK21 FOUR </a:t>
            </a:r>
            <a:endParaRPr kumimoji="0" lang="ko-KR" altLang="en-US" sz="2400" b="1" dirty="0">
              <a:latin typeface="Arial Black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4482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929868"/>
              </p:ext>
            </p:extLst>
          </p:nvPr>
        </p:nvGraphicFramePr>
        <p:xfrm>
          <a:off x="548640" y="1055715"/>
          <a:ext cx="8753302" cy="5444837"/>
        </p:xfrm>
        <a:graphic>
          <a:graphicData uri="http://schemas.openxmlformats.org/drawingml/2006/table">
            <a:tbl>
              <a:tblPr/>
              <a:tblGrid>
                <a:gridCol w="1064058">
                  <a:extLst>
                    <a:ext uri="{9D8B030D-6E8A-4147-A177-3AD203B41FA5}">
                      <a16:colId xmlns:a16="http://schemas.microsoft.com/office/drawing/2014/main" val="1544581134"/>
                    </a:ext>
                  </a:extLst>
                </a:gridCol>
                <a:gridCol w="2596765">
                  <a:extLst>
                    <a:ext uri="{9D8B030D-6E8A-4147-A177-3AD203B41FA5}">
                      <a16:colId xmlns:a16="http://schemas.microsoft.com/office/drawing/2014/main" val="924983067"/>
                    </a:ext>
                  </a:extLst>
                </a:gridCol>
                <a:gridCol w="2596765">
                  <a:extLst>
                    <a:ext uri="{9D8B030D-6E8A-4147-A177-3AD203B41FA5}">
                      <a16:colId xmlns:a16="http://schemas.microsoft.com/office/drawing/2014/main" val="3145892428"/>
                    </a:ext>
                  </a:extLst>
                </a:gridCol>
                <a:gridCol w="2495714">
                  <a:extLst>
                    <a:ext uri="{9D8B030D-6E8A-4147-A177-3AD203B41FA5}">
                      <a16:colId xmlns:a16="http://schemas.microsoft.com/office/drawing/2014/main" val="1857506315"/>
                    </a:ext>
                  </a:extLst>
                </a:gridCol>
              </a:tblGrid>
              <a:tr h="3859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 분</a:t>
                      </a:r>
                      <a:endParaRPr lang="ko-KR" altLang="en-US" sz="1400" b="1" kern="0" spc="0" dirty="0">
                        <a:solidFill>
                          <a:srgbClr val="FFFFFF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단계</a:t>
                      </a: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PLUS</a:t>
                      </a:r>
                      <a:endParaRPr lang="en-US" sz="1400" b="1" kern="0" spc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(4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단계</a:t>
                      </a: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FOUR</a:t>
                      </a:r>
                      <a:endParaRPr lang="en-US" sz="1400" b="1" kern="0" spc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FOUR 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문제점</a:t>
                      </a:r>
                      <a:endParaRPr lang="ko-KR" altLang="en-US" sz="1400" b="1" kern="0" spc="0">
                        <a:solidFill>
                          <a:srgbClr val="FFFFFF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141358"/>
                  </a:ext>
                </a:extLst>
              </a:tr>
              <a:tr h="7453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선정권역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전국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지역으로 구분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-1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전국</a:t>
                      </a:r>
                      <a:r>
                        <a:rPr lang="en-US" altLang="ko-KR" sz="1400" b="1" kern="0" spc="-1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400" b="1" kern="0" spc="-11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지역구분</a:t>
                      </a:r>
                      <a:r>
                        <a:rPr lang="ko-KR" altLang="en-US" sz="1400" b="1" kern="0" spc="-1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없이 </a:t>
                      </a:r>
                      <a:r>
                        <a:rPr lang="ko-KR" altLang="en-US" sz="1400" b="1" kern="0" spc="-11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단일권역</a:t>
                      </a:r>
                      <a:endParaRPr lang="ko-KR" altLang="en-US" sz="1400" b="1" kern="0" spc="-11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63500" indent="-990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5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소수 특정대에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절대 유리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 대학원 고사 예상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62393"/>
                  </a:ext>
                </a:extLst>
              </a:tr>
              <a:tr h="8494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지역균형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발전고려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지역대학에 예산의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35%, 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사업단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팀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45%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할당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-15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평가패널</a:t>
                      </a:r>
                      <a:r>
                        <a:rPr lang="ko-KR" altLang="en-US" sz="1400" b="1" kern="0" spc="-18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별</a:t>
                      </a:r>
                      <a:r>
                        <a:rPr lang="ko-KR" altLang="en-US" sz="1400" b="1" kern="0" spc="-1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b="1" kern="0" spc="-1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400" b="1" kern="0" spc="-1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이상 </a:t>
                      </a:r>
                      <a:r>
                        <a:rPr lang="ko-KR" altLang="en-US" sz="1400" b="1" kern="0" spc="-18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</a:t>
                      </a:r>
                      <a:r>
                        <a:rPr lang="ko-KR" altLang="en-US" sz="1400" b="1" kern="0" spc="-24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</a:t>
                      </a:r>
                      <a:r>
                        <a:rPr lang="ko-KR" altLang="en-US" sz="1400" b="1" kern="0" spc="-60" dirty="0" smtClean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en-US" altLang="ko-KR" sz="1400" b="1" kern="0" spc="-60" dirty="0" smtClean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60" dirty="0" smtClean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lang="ko-KR" altLang="en-US" sz="1400" b="1" kern="0" spc="-6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교육연구단</a:t>
                      </a:r>
                      <a:r>
                        <a:rPr lang="ko-KR" altLang="en-US" sz="1400" b="1" kern="0" spc="-6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b="1" kern="0" spc="-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선정 의무화</a:t>
                      </a:r>
                      <a:endParaRPr lang="ko-KR" altLang="en-US" sz="1400" b="1" kern="0" spc="-6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63500" indent="-990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지역대학 선정 급감 예상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8818249"/>
                  </a:ext>
                </a:extLst>
              </a:tr>
              <a:tr h="7455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학문균형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발전고려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인문사회분야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15%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배정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(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미래기반창의인재 양성형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인문사회분야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20%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배정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(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미래인재 양성형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7250874"/>
                  </a:ext>
                </a:extLst>
              </a:tr>
              <a:tr h="7455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교수참여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학과 교수의 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70%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학과 교수의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80%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(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시 가점부여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63500" indent="-990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1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 자격요건이 되는 교수 수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충족 어려움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02258"/>
                  </a:ext>
                </a:extLst>
              </a:tr>
              <a:tr h="19729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학생참여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63500" indent="-990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교육연구단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참여 교수 수의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 이상의 전일제 석박사과정생 등록 필수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0970" marR="63500" indent="-14097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비인기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학문분야나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지역대학의 대부분 분야에서 학생 확보가 어려워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신청불가능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140970" marR="63500" indent="-14097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신청조건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완화 후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장학금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조절하도록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개선필요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6872" marR="56872" marT="15724" marB="157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675226"/>
                  </a:ext>
                </a:extLst>
              </a:tr>
            </a:tbl>
          </a:graphicData>
        </a:graphic>
      </p:graphicFrame>
      <p:sp>
        <p:nvSpPr>
          <p:cNvPr id="14" name="직사각형 13"/>
          <p:cNvSpPr/>
          <p:nvPr/>
        </p:nvSpPr>
        <p:spPr>
          <a:xfrm>
            <a:off x="97972" y="216131"/>
            <a:ext cx="1056995" cy="4437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 Black" pitchFamily="34" charset="0"/>
              </a:rPr>
              <a:t>PART 1</a:t>
            </a:r>
            <a:endParaRPr lang="ko-KR" altLang="en-US" sz="1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76144" y="204927"/>
            <a:ext cx="651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altLang="ko-KR" sz="2400" b="1" dirty="0" smtClean="0">
                <a:latin typeface="Arial Black" pitchFamily="34" charset="0"/>
                <a:ea typeface="HY헤드라인M" pitchFamily="18" charset="-127"/>
              </a:rPr>
              <a:t>BK21 FOUR </a:t>
            </a:r>
            <a:endParaRPr kumimoji="0" lang="ko-KR" altLang="en-US" sz="2400" b="1" dirty="0">
              <a:latin typeface="Arial Black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3542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498549"/>
              </p:ext>
            </p:extLst>
          </p:nvPr>
        </p:nvGraphicFramePr>
        <p:xfrm>
          <a:off x="590203" y="958599"/>
          <a:ext cx="8844742" cy="5515689"/>
        </p:xfrm>
        <a:graphic>
          <a:graphicData uri="http://schemas.openxmlformats.org/drawingml/2006/table">
            <a:tbl>
              <a:tblPr/>
              <a:tblGrid>
                <a:gridCol w="1075173">
                  <a:extLst>
                    <a:ext uri="{9D8B030D-6E8A-4147-A177-3AD203B41FA5}">
                      <a16:colId xmlns:a16="http://schemas.microsoft.com/office/drawing/2014/main" val="3610391411"/>
                    </a:ext>
                  </a:extLst>
                </a:gridCol>
                <a:gridCol w="2623891">
                  <a:extLst>
                    <a:ext uri="{9D8B030D-6E8A-4147-A177-3AD203B41FA5}">
                      <a16:colId xmlns:a16="http://schemas.microsoft.com/office/drawing/2014/main" val="3056675237"/>
                    </a:ext>
                  </a:extLst>
                </a:gridCol>
                <a:gridCol w="2623891">
                  <a:extLst>
                    <a:ext uri="{9D8B030D-6E8A-4147-A177-3AD203B41FA5}">
                      <a16:colId xmlns:a16="http://schemas.microsoft.com/office/drawing/2014/main" val="893200905"/>
                    </a:ext>
                  </a:extLst>
                </a:gridCol>
                <a:gridCol w="2521787">
                  <a:extLst>
                    <a:ext uri="{9D8B030D-6E8A-4147-A177-3AD203B41FA5}">
                      <a16:colId xmlns:a16="http://schemas.microsoft.com/office/drawing/2014/main" val="3509665249"/>
                    </a:ext>
                  </a:extLst>
                </a:gridCol>
              </a:tblGrid>
              <a:tr h="29611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 분</a:t>
                      </a:r>
                      <a:endParaRPr lang="ko-KR" altLang="en-US" sz="1400" b="1" kern="0" spc="0" dirty="0">
                        <a:solidFill>
                          <a:srgbClr val="FFFFFF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단계</a:t>
                      </a: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PLUS</a:t>
                      </a:r>
                      <a:endParaRPr lang="en-US" sz="1400" b="1" kern="0" spc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(4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단계</a:t>
                      </a:r>
                      <a:r>
                        <a:rPr lang="en-US" altLang="ko-KR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FOUR</a:t>
                      </a:r>
                      <a:endParaRPr lang="en-US" sz="1400" b="1" kern="0" spc="0"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BK21 FOUR </a:t>
                      </a:r>
                      <a:r>
                        <a:rPr lang="ko-KR" altLang="en-US" sz="1400" b="1" kern="0" spc="0"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문제점</a:t>
                      </a:r>
                      <a:endParaRPr lang="ko-KR" altLang="en-US" sz="1400" b="1" kern="0" spc="0">
                        <a:solidFill>
                          <a:srgbClr val="FFFFFF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3D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412361"/>
                  </a:ext>
                </a:extLst>
              </a:tr>
              <a:tr h="110991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외국인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학생참여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제한 없음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-1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외국인 학생 참여 비율 </a:t>
                      </a:r>
                      <a:r>
                        <a:rPr lang="en-US" altLang="ko-KR" sz="1400" b="1" kern="0" spc="-1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40%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이하로 제한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0970" marR="63500" indent="-14097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글로벌 시대에 외국인에 대한 차별은 인권 침해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140970" marR="63500" indent="-14097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5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능력위주가</a:t>
                      </a:r>
                      <a:r>
                        <a:rPr lang="ko-KR" alt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아닌 국적 위주 지원으로 </a:t>
                      </a:r>
                      <a:r>
                        <a:rPr lang="ko-KR" altLang="en-US" sz="1400" kern="0" spc="-5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연구성과 </a:t>
                      </a:r>
                      <a:r>
                        <a:rPr lang="ko-KR" altLang="en-US" sz="1400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저하</a:t>
                      </a:r>
                      <a:endParaRPr lang="ko-KR" altLang="en-US" sz="1400" kern="0" spc="-5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32655"/>
                  </a:ext>
                </a:extLst>
              </a:tr>
              <a:tr h="775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29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본부</a:t>
                      </a:r>
                      <a:r>
                        <a:rPr lang="en-US" altLang="ko-KR" sz="1400" b="1" kern="0" spc="-29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400" b="1" kern="0" spc="-29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교육연구단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 비율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-8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산학협력단</a:t>
                      </a:r>
                      <a:r>
                        <a:rPr lang="ko-KR" altLang="en-US" sz="1400" b="1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간접비 </a:t>
                      </a:r>
                      <a:r>
                        <a:rPr lang="en-US" altLang="ko-KR" sz="1400" b="1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5% </a:t>
                      </a:r>
                      <a:r>
                        <a:rPr lang="ko-KR" altLang="en-US" sz="1400" b="1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</a:t>
                      </a:r>
                      <a:endParaRPr lang="ko-KR" altLang="en-US" sz="1400" b="1" kern="0" spc="-8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0" marR="63500" indent="-1270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본부 대학원 </a:t>
                      </a:r>
                      <a:r>
                        <a:rPr lang="ko-KR" altLang="en-US" sz="1400" b="1" kern="0" spc="-5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제도혁신비</a:t>
                      </a:r>
                      <a:r>
                        <a:rPr lang="ko-KR" altLang="en-US" sz="1400" b="1" kern="0" spc="-5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b="1" kern="0" spc="-5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r>
                        <a:rPr lang="en-US" altLang="ko-KR" sz="1400" b="1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%</a:t>
                      </a:r>
                      <a:endParaRPr lang="ko-KR" altLang="en-US" sz="1400" b="1" kern="0" spc="-5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교육연구단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지원금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70%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2135514"/>
                  </a:ext>
                </a:extLst>
              </a:tr>
              <a:tr h="5287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선정평가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영역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</a:t>
                      </a:r>
                      <a:r>
                        <a:rPr lang="en-US" altLang="ko-KR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</a:t>
                      </a:r>
                      <a:r>
                        <a:rPr lang="en-US" altLang="ko-KR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대학원 제도개선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 </a:t>
                      </a:r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일부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구분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</a:t>
                      </a:r>
                      <a:r>
                        <a:rPr lang="en-US" altLang="ko-KR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</a:t>
                      </a:r>
                      <a:r>
                        <a:rPr lang="en-US" altLang="ko-KR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대학원 </a:t>
                      </a:r>
                      <a:r>
                        <a:rPr lang="ko-KR" altLang="en-US" sz="1400" b="1" kern="0" spc="-1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체질개선     </a:t>
                      </a:r>
                      <a:endParaRPr lang="en-US" altLang="ko-KR" sz="1400" b="1" kern="0" spc="-1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-1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중점 평가지표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구분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637553"/>
                  </a:ext>
                </a:extLst>
              </a:tr>
              <a:tr h="97665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선정평가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지표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연구성과 위주 평가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논문수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IF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 수치화된 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정량지표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45%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제도혁신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평가 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영역별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고른 지표 비중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대표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연구실적 위주 평가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2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대학의 </a:t>
                      </a:r>
                      <a:r>
                        <a:rPr lang="ko-KR" altLang="en-US" sz="1400" kern="0" spc="-2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네임밸류에</a:t>
                      </a:r>
                      <a:r>
                        <a:rPr lang="ko-KR" altLang="en-US" sz="1400" kern="0" spc="-2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따른 주관적 평가 초래 가능성</a:t>
                      </a:r>
                      <a:endParaRPr lang="ko-KR" altLang="en-US" sz="1400" kern="0" spc="-2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2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무임승차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400" kern="0" spc="-2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특정 </a:t>
                      </a:r>
                      <a:r>
                        <a:rPr lang="ko-KR" altLang="en-US" sz="1400" kern="0" spc="-2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 </a:t>
                      </a:r>
                      <a:r>
                        <a:rPr lang="ko-KR" altLang="en-US" sz="1400" kern="0" spc="-2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독식</a:t>
                      </a:r>
                      <a:endParaRPr lang="ko-KR" altLang="en-US" sz="1400" kern="0" spc="-2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6894450"/>
                  </a:ext>
                </a:extLst>
              </a:tr>
              <a:tr h="775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연차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중간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종합평가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연차평가 실시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(‘18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중간평가 실시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(‘15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종합평가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(‘19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예정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연차평가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폐지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중간평가 실시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(‘23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종합평가 실시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(‘26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033453"/>
                  </a:ext>
                </a:extLst>
              </a:tr>
              <a:tr h="97665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사업비 관리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15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산학협력단 단일회계로 일괄관리</a:t>
                      </a:r>
                      <a:endParaRPr lang="ko-KR" altLang="en-US" sz="1400" kern="0" spc="-15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4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대학본부지원금은 </a:t>
                      </a:r>
                      <a:r>
                        <a:rPr lang="ko-KR" altLang="en-US" sz="1400" kern="0" spc="-4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대학회계</a:t>
                      </a:r>
                      <a:endParaRPr lang="ko-KR" altLang="en-US" sz="1400" kern="0" spc="-4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(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미참여학과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지원 금지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99060" marR="63500" indent="-990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1400" kern="0" spc="-15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 </a:t>
                      </a:r>
                      <a:r>
                        <a:rPr lang="ko-KR" altLang="en-US" sz="1400" kern="0" spc="-1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지원금은 </a:t>
                      </a:r>
                      <a:r>
                        <a:rPr lang="ko-KR" altLang="en-US" sz="1400" kern="0" spc="-15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산학협력단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55565" marR="55565" marT="15362" marB="1536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86542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82825" y="95885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HY헤드라인M" panose="02030600000101010101" pitchFamily="18" charset="-127"/>
              </a:rPr>
              <a:t> 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7972" y="216131"/>
            <a:ext cx="1056995" cy="4437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 Black" pitchFamily="34" charset="0"/>
              </a:rPr>
              <a:t>PART 1</a:t>
            </a:r>
            <a:endParaRPr lang="ko-KR" altLang="en-US" sz="1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TextBox 15"/>
          <p:cNvSpPr txBox="1"/>
          <p:nvPr/>
        </p:nvSpPr>
        <p:spPr>
          <a:xfrm>
            <a:off x="1176144" y="204927"/>
            <a:ext cx="651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altLang="ko-KR" sz="2400" b="1" dirty="0" smtClean="0">
                <a:latin typeface="Arial Black" pitchFamily="34" charset="0"/>
                <a:ea typeface="HY헤드라인M" pitchFamily="18" charset="-127"/>
              </a:rPr>
              <a:t>BK21 FOUR </a:t>
            </a:r>
            <a:endParaRPr kumimoji="0" lang="ko-KR" altLang="en-US" sz="2400" b="1" dirty="0">
              <a:latin typeface="Arial Black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94015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5"/>
          <p:cNvSpPr txBox="1"/>
          <p:nvPr/>
        </p:nvSpPr>
        <p:spPr>
          <a:xfrm>
            <a:off x="1176144" y="263118"/>
            <a:ext cx="6515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altLang="ko-KR" sz="2000" b="1" dirty="0" smtClean="0">
                <a:latin typeface="Arial Black" pitchFamily="34" charset="0"/>
                <a:ea typeface="HY헤드라인M" pitchFamily="18" charset="-127"/>
              </a:rPr>
              <a:t>BK21 FOUR </a:t>
            </a:r>
            <a:r>
              <a:rPr kumimoji="0" lang="ko-KR" altLang="en-US" sz="2000" b="1" dirty="0" smtClean="0">
                <a:latin typeface="Arial Black" pitchFamily="34" charset="0"/>
                <a:ea typeface="HY헤드라인M" pitchFamily="18" charset="-127"/>
              </a:rPr>
              <a:t>예비교육연구단 지원 신청 안내</a:t>
            </a:r>
            <a:endParaRPr kumimoji="0" lang="ko-KR" altLang="en-US" sz="2000" b="1" dirty="0">
              <a:latin typeface="Arial Black" pitchFamily="34" charset="0"/>
              <a:ea typeface="HY헤드라인M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34" y="904182"/>
            <a:ext cx="4265724" cy="5646247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587" y="904182"/>
            <a:ext cx="4265724" cy="5646247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9" name="Rectangle 5"/>
          <p:cNvSpPr>
            <a:spLocks noChangeArrowheads="1"/>
          </p:cNvSpPr>
          <p:nvPr/>
        </p:nvSpPr>
        <p:spPr bwMode="gray">
          <a:xfrm>
            <a:off x="3038016" y="2333943"/>
            <a:ext cx="1317853" cy="924646"/>
          </a:xfrm>
          <a:prstGeom prst="rect">
            <a:avLst/>
          </a:prstGeom>
          <a:noFill/>
          <a:ln w="19050" algn="ctr">
            <a:solidFill>
              <a:srgbClr val="FF0000"/>
            </a:solidFill>
            <a:prstDash val="sysDash"/>
            <a:miter lim="800000"/>
            <a:headEnd/>
            <a:tailEnd/>
          </a:ln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-85725" algn="ctr" eaLnBrk="0" fontAlgn="ctr" latinLnBrk="0" hangingPunct="0">
              <a:lnSpc>
                <a:spcPct val="105000"/>
              </a:lnSpc>
              <a:spcBef>
                <a:spcPct val="5000"/>
              </a:spcBef>
              <a:tabLst>
                <a:tab pos="1028700" algn="l"/>
              </a:tabLst>
            </a:pPr>
            <a:endParaRPr kumimoji="0" lang="ko-KR" altLang="en-US" sz="1300" b="1" dirty="0"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540139" y="2604735"/>
            <a:ext cx="15969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FF0000"/>
                </a:solidFill>
                <a:latin typeface="새굴림" panose="02030600000101010101" pitchFamily="18" charset="-127"/>
                <a:ea typeface="새굴림" panose="02030600000101010101" pitchFamily="18" charset="-127"/>
                <a:cs typeface="Aharoni" pitchFamily="2" charset="-79"/>
              </a:rPr>
              <a:t>예비교육연구단 </a:t>
            </a:r>
            <a:endParaRPr lang="en-US" altLang="ko-KR" sz="1400" b="1" dirty="0" smtClean="0">
              <a:solidFill>
                <a:srgbClr val="FF0000"/>
              </a:solidFill>
              <a:latin typeface="새굴림" panose="02030600000101010101" pitchFamily="18" charset="-127"/>
              <a:ea typeface="새굴림" panose="02030600000101010101" pitchFamily="18" charset="-127"/>
              <a:cs typeface="Aharoni" pitchFamily="2" charset="-79"/>
            </a:endParaRPr>
          </a:p>
          <a:p>
            <a:pPr algn="ctr"/>
            <a:r>
              <a:rPr lang="ko-KR" altLang="en-US" sz="1400" b="1" dirty="0" smtClean="0">
                <a:solidFill>
                  <a:srgbClr val="FF0000"/>
                </a:solidFill>
                <a:latin typeface="새굴림" panose="02030600000101010101" pitchFamily="18" charset="-127"/>
                <a:ea typeface="새굴림" panose="02030600000101010101" pitchFamily="18" charset="-127"/>
                <a:cs typeface="Aharoni" pitchFamily="2" charset="-79"/>
              </a:rPr>
              <a:t>학과 </a:t>
            </a:r>
            <a:r>
              <a:rPr lang="ko-KR" altLang="en-US" sz="1400" b="1" dirty="0">
                <a:solidFill>
                  <a:srgbClr val="FF0000"/>
                </a:solidFill>
                <a:latin typeface="새굴림" panose="02030600000101010101" pitchFamily="18" charset="-127"/>
                <a:ea typeface="새굴림" panose="02030600000101010101" pitchFamily="18" charset="-127"/>
                <a:cs typeface="Aharoni" pitchFamily="2" charset="-79"/>
              </a:rPr>
              <a:t>조직화 유형 </a:t>
            </a:r>
            <a:endParaRPr lang="ko-KR" altLang="en-US" sz="1400" dirty="0">
              <a:solidFill>
                <a:srgbClr val="FF0000"/>
              </a:solidFill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sp>
        <p:nvSpPr>
          <p:cNvPr id="11" name="Flowchart: Process 14"/>
          <p:cNvSpPr/>
          <p:nvPr/>
        </p:nvSpPr>
        <p:spPr>
          <a:xfrm>
            <a:off x="504321" y="201542"/>
            <a:ext cx="270507" cy="504056"/>
          </a:xfrm>
          <a:prstGeom prst="flowChartProcess">
            <a:avLst/>
          </a:prstGeom>
          <a:solidFill>
            <a:srgbClr val="00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Process 14"/>
          <p:cNvSpPr/>
          <p:nvPr/>
        </p:nvSpPr>
        <p:spPr>
          <a:xfrm>
            <a:off x="596537" y="287960"/>
            <a:ext cx="174162" cy="314743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Process 14"/>
          <p:cNvSpPr/>
          <p:nvPr/>
        </p:nvSpPr>
        <p:spPr>
          <a:xfrm rot="10800000">
            <a:off x="773508" y="197420"/>
            <a:ext cx="270507" cy="504056"/>
          </a:xfrm>
          <a:prstGeom prst="flowChartProces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Process 14"/>
          <p:cNvSpPr/>
          <p:nvPr/>
        </p:nvSpPr>
        <p:spPr>
          <a:xfrm>
            <a:off x="764893" y="290025"/>
            <a:ext cx="174162" cy="314743"/>
          </a:xfrm>
          <a:prstGeom prst="flowChartProcess">
            <a:avLst/>
          </a:prstGeom>
          <a:solidFill>
            <a:srgbClr val="00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605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581893" y="942196"/>
            <a:ext cx="8528858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ctr">
              <a:spcBef>
                <a:spcPts val="0"/>
              </a:spcBef>
              <a:spcAft>
                <a:spcPts val="0"/>
              </a:spcAft>
            </a:pPr>
            <a:r>
              <a:rPr lang="en-US" altLang="ko-KR" sz="2000" kern="0" dirty="0">
                <a:solidFill>
                  <a:schemeClr val="tx2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1) </a:t>
            </a:r>
            <a:r>
              <a:rPr lang="ko-KR" altLang="en-US" sz="2000" kern="0" dirty="0">
                <a:solidFill>
                  <a:schemeClr val="tx2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한국연구재단 인문사회 분야 대표 연구지원사업 </a:t>
            </a:r>
            <a:r>
              <a:rPr lang="ko-KR" altLang="en-US" sz="2000" kern="0" dirty="0" err="1">
                <a:solidFill>
                  <a:schemeClr val="tx2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선정현황</a:t>
            </a:r>
            <a:endParaRPr lang="ko-KR" altLang="en-US" sz="2000" kern="0" dirty="0">
              <a:solidFill>
                <a:schemeClr val="tx2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1270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 -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주요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거점대학에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비하여 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선정 건수가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적음</a:t>
            </a:r>
          </a:p>
          <a:p>
            <a:pPr marL="1270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 -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이는 신청건수가 적기 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때문임</a:t>
            </a: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. </a:t>
            </a:r>
            <a:r>
              <a:rPr lang="ko-KR" altLang="en-US" kern="0" dirty="0" err="1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선정률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선정수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/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신청수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은 거의 비슷함</a:t>
            </a:r>
          </a:p>
          <a:p>
            <a:pPr marL="12700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 -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신진연구는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비슷하지만 중견연구에서 현저한 차이를 보이고 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있음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891"/>
              </p:ext>
            </p:extLst>
          </p:nvPr>
        </p:nvGraphicFramePr>
        <p:xfrm>
          <a:off x="656708" y="2892832"/>
          <a:ext cx="8611982" cy="3566159"/>
        </p:xfrm>
        <a:graphic>
          <a:graphicData uri="http://schemas.openxmlformats.org/drawingml/2006/table">
            <a:tbl>
              <a:tblPr/>
              <a:tblGrid>
                <a:gridCol w="1053692">
                  <a:extLst>
                    <a:ext uri="{9D8B030D-6E8A-4147-A177-3AD203B41FA5}">
                      <a16:colId xmlns:a16="http://schemas.microsoft.com/office/drawing/2014/main" val="2975095106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2954159566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3299106812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78617932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806875957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2062978902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2865369948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3503943859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4093923976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1237410764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1290149728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3441338374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469265643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503708582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846887506"/>
                    </a:ext>
                  </a:extLst>
                </a:gridCol>
                <a:gridCol w="503886">
                  <a:extLst>
                    <a:ext uri="{9D8B030D-6E8A-4147-A177-3AD203B41FA5}">
                      <a16:colId xmlns:a16="http://schemas.microsoft.com/office/drawing/2014/main" val="1698455823"/>
                    </a:ext>
                  </a:extLst>
                </a:gridCol>
              </a:tblGrid>
              <a:tr h="498295">
                <a:tc row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2016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년도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년도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년도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311376"/>
                  </a:ext>
                </a:extLst>
              </a:tr>
              <a:tr h="1074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중견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공동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우수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논문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합계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중견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공동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우수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논문</a:t>
                      </a:r>
                      <a:endParaRPr lang="ko-KR" altLang="en-US" sz="14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합계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공동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우수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논문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합계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024831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충남대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en-US" sz="1400" b="1" kern="0" spc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en-US" sz="1400" b="1" kern="0" spc="0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en-US" sz="1400" b="1" kern="0" spc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482942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  <a:endParaRPr lang="en-US" sz="1400" b="1" kern="0" spc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</a:t>
                      </a:r>
                      <a:endParaRPr lang="en-US" sz="1400" b="1" kern="0" spc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</a:t>
                      </a:r>
                      <a:endParaRPr lang="en-US" sz="1400" b="1" kern="0" spc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39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7958333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경북대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sz="1400" b="1" kern="0" spc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</a:t>
                      </a:r>
                      <a:endParaRPr lang="en-US" sz="1400" b="1" kern="0" spc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</a:t>
                      </a:r>
                      <a:endParaRPr lang="en-US" sz="1400" b="1" kern="0" spc="0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37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014155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전남대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endParaRPr lang="en-US" sz="1400" b="1" kern="0" spc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</a:t>
                      </a:r>
                      <a:endParaRPr lang="en-US" sz="1400" b="1" kern="0" spc="0" dirty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</a:t>
                      </a:r>
                      <a:endParaRPr lang="en-US" sz="1400" b="1" kern="0" spc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6156730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97972" y="216131"/>
            <a:ext cx="1056995" cy="4437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 Black" pitchFamily="34" charset="0"/>
              </a:rPr>
              <a:t>PART 2</a:t>
            </a:r>
            <a:endParaRPr lang="ko-KR" altLang="en-US" sz="1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Box 15"/>
          <p:cNvSpPr txBox="1"/>
          <p:nvPr/>
        </p:nvSpPr>
        <p:spPr>
          <a:xfrm>
            <a:off x="1176144" y="263118"/>
            <a:ext cx="651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ko-KR" altLang="en-US" b="1" dirty="0" smtClean="0">
                <a:latin typeface="Arial Black" pitchFamily="34" charset="0"/>
                <a:ea typeface="HY헤드라인M" pitchFamily="18" charset="-127"/>
              </a:rPr>
              <a:t>경상대 교수 학술연구지원 사업</a:t>
            </a:r>
            <a:endParaRPr kumimoji="0" lang="ko-KR" altLang="en-US" b="1" dirty="0">
              <a:latin typeface="Arial Black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2528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623455" y="1283000"/>
            <a:ext cx="870342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b="1" kern="0" dirty="0">
                <a:solidFill>
                  <a:schemeClr val="tx2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■ 문제점과 개선 </a:t>
            </a:r>
            <a:r>
              <a:rPr lang="ko-KR" altLang="en-US" b="1" kern="0" dirty="0" smtClean="0">
                <a:solidFill>
                  <a:schemeClr val="tx2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방안</a:t>
            </a:r>
            <a:endParaRPr lang="en-US" altLang="ko-KR" b="1" kern="0" dirty="0" smtClean="0">
              <a:solidFill>
                <a:schemeClr val="tx2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algn="just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127000" algn="just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-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충남대학교 교수들의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연구능력이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</a:t>
            </a:r>
            <a:r>
              <a:rPr lang="ko-KR" altLang="en-US" kern="0" dirty="0" smtClean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뒤떨어지는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것은 아님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중앙대 평가 등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127000" algn="just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-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하지만 연구비 신청이 매우 적음</a:t>
            </a:r>
          </a:p>
          <a:p>
            <a:pPr marL="127000" algn="just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- </a:t>
            </a:r>
            <a:r>
              <a:rPr lang="ko-KR" altLang="en-US" kern="0" dirty="0" err="1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연구재단의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 해석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: “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충남대 교수들은 </a:t>
            </a: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______________”</a:t>
            </a:r>
            <a:endParaRPr lang="ko-KR" altLang="en-US" kern="0" dirty="0">
              <a:solidFill>
                <a:srgbClr val="000000"/>
              </a:solidFill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marL="127000" algn="just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- </a:t>
            </a:r>
            <a:r>
              <a:rPr lang="ko-KR" altLang="en-US" kern="0" dirty="0">
                <a:solidFill>
                  <a:srgbClr val="000000"/>
                </a:solidFill>
                <a:latin typeface="휴먼엑스포" panose="02030504000101010101" pitchFamily="18" charset="-127"/>
                <a:ea typeface="휴먼엑스포" panose="02030504000101010101" pitchFamily="18" charset="-127"/>
              </a:rPr>
              <a:t>신청 자체를 늘리는 것이 중요함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97972" y="216131"/>
            <a:ext cx="1056995" cy="4437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Arial Black" pitchFamily="34" charset="0"/>
              </a:rPr>
              <a:t>PART 2</a:t>
            </a:r>
            <a:endParaRPr lang="ko-KR" altLang="en-US" sz="1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" name="TextBox 15"/>
          <p:cNvSpPr txBox="1"/>
          <p:nvPr/>
        </p:nvSpPr>
        <p:spPr>
          <a:xfrm>
            <a:off x="1176144" y="263118"/>
            <a:ext cx="651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ko-KR" altLang="en-US" b="1" dirty="0" smtClean="0">
                <a:latin typeface="Arial Black" pitchFamily="34" charset="0"/>
                <a:ea typeface="HY헤드라인M" pitchFamily="18" charset="-127"/>
              </a:rPr>
              <a:t>경상대 교수 학술연구지원 사업</a:t>
            </a:r>
            <a:endParaRPr kumimoji="0" lang="ko-KR" altLang="en-US" b="1" dirty="0">
              <a:latin typeface="Arial Black" pitchFamily="34" charset="0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173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noFill/>
          <a:miter lim="800000"/>
          <a:headEnd/>
          <a:tailEnd/>
        </a:ln>
      </a:spPr>
      <a:bodyPr wrap="none" lIns="0" tIns="0" rIns="0" bIns="0" anchor="ctr">
        <a:spAutoFit/>
      </a:bodyPr>
      <a:lstStyle>
        <a:defPPr>
          <a:defRPr sz="900" b="1" dirty="0" smtClean="0">
            <a:latin typeface="+mn-ea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6002</TotalTime>
  <Words>1371</Words>
  <Application>Microsoft Office PowerPoint</Application>
  <PresentationFormat>A4 용지(210x297mm)</PresentationFormat>
  <Paragraphs>317</Paragraphs>
  <Slides>12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26" baseType="lpstr">
      <vt:lpstr>Aharoni</vt:lpstr>
      <vt:lpstr>Wingdings</vt:lpstr>
      <vt:lpstr>새굴림</vt:lpstr>
      <vt:lpstr>맑은 고딕</vt:lpstr>
      <vt:lpstr>함초롬바탕</vt:lpstr>
      <vt:lpstr>Arial Rounded MT Bold</vt:lpstr>
      <vt:lpstr>Arial</vt:lpstr>
      <vt:lpstr>Arial Black</vt:lpstr>
      <vt:lpstr>HY헤드라인M</vt:lpstr>
      <vt:lpstr>Times New Roman</vt:lpstr>
      <vt:lpstr>휴먼엑스포</vt:lpstr>
      <vt:lpstr>굴림</vt:lpstr>
      <vt:lpstr>1_Office 테마</vt:lpstr>
      <vt:lpstr>디자인 사용자 지정</vt:lpstr>
      <vt:lpstr>1. BK21 FOUR 2. 학술연구 지원사업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3) 선정을 위한 Tip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1105</cp:revision>
  <cp:lastPrinted>2019-01-31T00:05:15Z</cp:lastPrinted>
  <dcterms:created xsi:type="dcterms:W3CDTF">2011-04-05T08:23:54Z</dcterms:created>
  <dcterms:modified xsi:type="dcterms:W3CDTF">2019-03-27T00:26:21Z</dcterms:modified>
</cp:coreProperties>
</file>