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7" r:id="rId3"/>
    <p:sldId id="259" r:id="rId4"/>
    <p:sldId id="27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2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BDDC9-8BEC-47A7-BE36-13F0302F3A2B}" type="datetimeFigureOut">
              <a:rPr lang="ko-KR" altLang="en-US" smtClean="0"/>
              <a:t>2019-04-24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D404B-233B-4D43-BE92-5B2F829781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492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>
            <a:normAutofit/>
          </a:bodyPr>
          <a:lstStyle>
            <a:lvl1pPr algn="ctr">
              <a:lnSpc>
                <a:spcPts val="6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9239"/>
            <a:ext cx="6858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4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263525">
              <a:defRPr/>
            </a:lvl2pPr>
            <a:lvl3pPr marL="1169988" indent="-228600">
              <a:defRPr/>
            </a:lvl3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170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4447" y="2716823"/>
            <a:ext cx="8343900" cy="1178169"/>
          </a:xfrm>
        </p:spPr>
        <p:txBody>
          <a:bodyPr>
            <a:normAutofit/>
          </a:bodyPr>
          <a:lstStyle>
            <a:lvl1pPr algn="ctr">
              <a:defRPr sz="6000" i="0">
                <a:solidFill>
                  <a:srgbClr val="0000CC"/>
                </a:solidFill>
                <a:latin typeface="Book Antiqua" panose="02040602050305030304" pitchFamily="18" charset="0"/>
              </a:defRPr>
            </a:lvl1pPr>
          </a:lstStyle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625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4447" y="211016"/>
            <a:ext cx="8343900" cy="1063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47" y="1406770"/>
            <a:ext cx="8343900" cy="4906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0947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86409-4158-437D-95DC-4CA0AD886F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933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00CC"/>
          </a:solidFill>
          <a:latin typeface="+mj-lt"/>
          <a:ea typeface="+mj-ea"/>
          <a:cs typeface="+mj-cs"/>
        </a:defRPr>
      </a:lvl1pPr>
    </p:titleStyle>
    <p:bodyStyle>
      <a:lvl1pPr marL="0" indent="369888" algn="l" defTabSz="914400" rtl="0" eaLnBrk="1" latinLnBrk="1" hangingPunct="1">
        <a:lnSpc>
          <a:spcPts val="3800"/>
        </a:lnSpc>
        <a:spcBef>
          <a:spcPts val="1000"/>
        </a:spcBef>
        <a:buFont typeface="Wingdings" panose="05000000000000000000" pitchFamily="2" charset="2"/>
        <a:buChar char="u"/>
        <a:defRPr sz="2800" kern="1200">
          <a:solidFill>
            <a:schemeClr val="tx1"/>
          </a:solidFill>
          <a:latin typeface="함초롬바탕" panose="02030604000101010101" pitchFamily="18" charset="-127"/>
          <a:ea typeface="함초롬바탕" panose="02030604000101010101" pitchFamily="18" charset="-127"/>
          <a:cs typeface="함초롬바탕" panose="02030604000101010101" pitchFamily="18" charset="-127"/>
        </a:defRPr>
      </a:lvl1pPr>
      <a:lvl2pPr marL="447675" indent="228600" algn="l" defTabSz="914400" rtl="0" eaLnBrk="1" latinLnBrk="1" hangingPunct="1">
        <a:lnSpc>
          <a:spcPts val="3800"/>
        </a:lnSpc>
        <a:spcBef>
          <a:spcPts val="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함초롬바탕" panose="02030604000101010101" pitchFamily="18" charset="-127"/>
          <a:ea typeface="함초롬바탕" panose="02030604000101010101" pitchFamily="18" charset="-127"/>
          <a:cs typeface="함초롬바탕" panose="02030604000101010101" pitchFamily="18" charset="-127"/>
        </a:defRPr>
      </a:lvl2pPr>
      <a:lvl3pPr marL="896938" indent="228600" algn="l" defTabSz="914400" rtl="0" eaLnBrk="1" latinLnBrk="1" hangingPunct="1">
        <a:lnSpc>
          <a:spcPts val="3800"/>
        </a:lnSpc>
        <a:spcBef>
          <a:spcPts val="0"/>
        </a:spcBef>
        <a:buFont typeface="Wingdings" panose="05000000000000000000" pitchFamily="2" charset="2"/>
        <a:buChar char="ü"/>
        <a:defRPr sz="2000" kern="1200">
          <a:solidFill>
            <a:schemeClr val="tx1"/>
          </a:solidFill>
          <a:latin typeface="함초롬바탕" panose="02030604000101010101" pitchFamily="18" charset="-127"/>
          <a:ea typeface="함초롬바탕" panose="02030604000101010101" pitchFamily="18" charset="-127"/>
          <a:cs typeface="함초롬바탕" panose="02030604000101010101" pitchFamily="18" charset="-127"/>
        </a:defRPr>
      </a:lvl3pPr>
      <a:lvl4pPr marL="1371600" indent="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2.wmf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.wmf"/><Relationship Id="rId10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1456"/>
            <a:ext cx="7772400" cy="238760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pPr>
              <a:lnSpc>
                <a:spcPts val="6000"/>
              </a:lnSpc>
            </a:pPr>
            <a:r>
              <a:rPr lang="ko-KR" altLang="en-US" sz="5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기업의 내부자 거래</a:t>
            </a:r>
            <a:endParaRPr lang="ko-KR" altLang="en-US" sz="54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4512001"/>
            <a:ext cx="6858000" cy="1655762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ko-KR" altLang="en-US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경영학부    박순홍</a:t>
            </a:r>
            <a:endParaRPr lang="ko-KR" altLang="en-US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04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변수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04447" y="1282480"/>
                <a:ext cx="8343900" cy="5100562"/>
              </a:xfrm>
            </p:spPr>
            <p:txBody>
              <a:bodyPr>
                <a:noAutofit/>
              </a:bodyPr>
              <a:lstStyle/>
              <a:p>
                <a:r>
                  <a:rPr lang="ko-KR" altLang="en-US" dirty="0" smtClean="0"/>
                  <a:t>내부자 군집거래 측정 </a:t>
                </a:r>
                <a:r>
                  <a:rPr lang="en-US" altLang="ko-KR" dirty="0" smtClean="0"/>
                  <a:t>(</a:t>
                </a:r>
                <a:r>
                  <a:rPr lang="en-US" altLang="ko-KR" dirty="0" err="1" smtClean="0"/>
                  <a:t>Sias</a:t>
                </a:r>
                <a:r>
                  <a:rPr lang="en-US" altLang="ko-KR" dirty="0" smtClean="0"/>
                  <a:t>(2004))</a:t>
                </a:r>
                <a:endParaRPr lang="en-US" altLang="ko-KR" dirty="0"/>
              </a:p>
              <a:p>
                <a:pPr lvl="1"/>
                <a:r>
                  <a:rPr lang="en-US" altLang="ko-KR" dirty="0" smtClean="0"/>
                  <a:t>1</a:t>
                </a:r>
                <a:r>
                  <a:rPr lang="ko-KR" altLang="en-US" dirty="0" smtClean="0"/>
                  <a:t>단계 </a:t>
                </a:r>
                <a:r>
                  <a:rPr lang="en-US" altLang="ko-KR" dirty="0" smtClean="0"/>
                  <a:t>: </a:t>
                </a:r>
                <a:r>
                  <a:rPr lang="ko-KR" altLang="en-US" dirty="0" smtClean="0"/>
                  <a:t>기업별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월별</a:t>
                </a:r>
                <a:r>
                  <a:rPr lang="en-US" altLang="ko-KR" dirty="0" smtClean="0"/>
                  <a:t>, </a:t>
                </a:r>
                <a:r>
                  <a:rPr lang="ko-KR" altLang="en-US" dirty="0" err="1" smtClean="0"/>
                  <a:t>내부자별</a:t>
                </a:r>
                <a:r>
                  <a:rPr lang="ko-KR" altLang="en-US" dirty="0" smtClean="0"/>
                  <a:t> 순매수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도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자 여부 구분</a:t>
                </a:r>
                <a:endParaRPr lang="en-US" altLang="ko-KR" dirty="0" smtClean="0"/>
              </a:p>
              <a:p>
                <a:pPr lvl="1"/>
                <a:endParaRPr lang="en-US" altLang="ko-KR" dirty="0" smtClean="0"/>
              </a:p>
              <a:p>
                <a:pPr lvl="3"/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2</a:t>
                </a:r>
                <a:r>
                  <a:rPr lang="ko-KR" altLang="en-US" dirty="0" smtClean="0"/>
                  <a:t>단계 </a:t>
                </a:r>
                <a:r>
                  <a:rPr lang="en-US" altLang="ko-KR" dirty="0" smtClean="0"/>
                  <a:t>: </a:t>
                </a:r>
                <a:r>
                  <a:rPr lang="ko-KR" altLang="en-US" dirty="0" smtClean="0"/>
                  <a:t>기업별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월별 </a:t>
                </a:r>
                <a:r>
                  <a:rPr lang="ko-KR" altLang="en-US" dirty="0" err="1" smtClean="0"/>
                  <a:t>순매수자수</a:t>
                </a:r>
                <a:r>
                  <a:rPr lang="ko-KR" altLang="en-US" dirty="0" smtClean="0"/>
                  <a:t> 비율 계산</a:t>
                </a:r>
                <a:endParaRPr lang="en-US" altLang="ko-KR" dirty="0" smtClean="0"/>
              </a:p>
              <a:p>
                <a:pPr lvl="1"/>
                <a:endParaRPr lang="en-US" altLang="ko-KR" dirty="0" smtClean="0"/>
              </a:p>
              <a:p>
                <a:pPr lvl="1"/>
                <a:endParaRPr lang="en-US" altLang="ko-KR" dirty="0" smtClean="0"/>
              </a:p>
              <a:p>
                <a:pPr lvl="3"/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𝐻𝐷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altLang="ko-KR" dirty="0" smtClean="0"/>
                  <a:t> : </a:t>
                </a:r>
                <a:r>
                  <a:rPr lang="ko-KR" altLang="en-US" dirty="0" smtClean="0"/>
                  <a:t>매수 군집거래 </a:t>
                </a:r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−1≤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𝐻𝐷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 smtClean="0"/>
                  <a:t>: </a:t>
                </a:r>
                <a:r>
                  <a:rPr lang="ko-KR" altLang="en-US" dirty="0" smtClean="0"/>
                  <a:t>매도 군집거래 </a:t>
                </a:r>
                <a:endParaRPr lang="en-US" altLang="ko-KR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𝐻𝐷</m:t>
                    </m:r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dirty="0" smtClean="0"/>
                  <a:t> : </a:t>
                </a:r>
                <a:r>
                  <a:rPr lang="ko-KR" altLang="en-US" dirty="0" smtClean="0"/>
                  <a:t>비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非</a:t>
                </a:r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군집거래</a:t>
                </a:r>
                <a:r>
                  <a:rPr lang="en-US" altLang="ko-KR" dirty="0" smtClean="0"/>
                  <a:t> 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4447" y="1282480"/>
                <a:ext cx="8343900" cy="5100562"/>
              </a:xfrm>
              <a:blipFill>
                <a:blip r:embed="rId3"/>
                <a:stretch>
                  <a:fillRect l="-1242" t="-10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10</a:t>
            </a:fld>
            <a:endParaRPr lang="ko-KR" altLang="en-US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865931"/>
              </p:ext>
            </p:extLst>
          </p:nvPr>
        </p:nvGraphicFramePr>
        <p:xfrm>
          <a:off x="1570978" y="2451186"/>
          <a:ext cx="60166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" name="Equation" r:id="rId4" imgW="2806560" imgH="203040" progId="Equation.DSMT4">
                  <p:embed/>
                </p:oleObj>
              </mc:Choice>
              <mc:Fallback>
                <p:oleObj name="Equation" r:id="rId4" imgW="2806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70978" y="2451186"/>
                        <a:ext cx="6016625" cy="43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585429"/>
              </p:ext>
            </p:extLst>
          </p:nvPr>
        </p:nvGraphicFramePr>
        <p:xfrm>
          <a:off x="1996690" y="3651370"/>
          <a:ext cx="4330700" cy="119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" name="Equation" r:id="rId6" imgW="2019240" imgH="558720" progId="Equation.DSMT4">
                  <p:embed/>
                </p:oleObj>
              </mc:Choice>
              <mc:Fallback>
                <p:oleObj name="Equation" r:id="rId6" imgW="201924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96690" y="3651370"/>
                        <a:ext cx="4330700" cy="1198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75176" y="5202311"/>
                <a:ext cx="2787583" cy="2923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808038" indent="-808038"/>
                <a:r>
                  <a:rPr lang="en-US" altLang="ko-KR" sz="1900" dirty="0" smtClean="0">
                    <a:latin typeface="함초롬바탕" panose="02030604000101010101" pitchFamily="18" charset="-127"/>
                    <a:ea typeface="함초롬바탕" panose="02030604000101010101" pitchFamily="18" charset="-127"/>
                    <a:cs typeface="함초롬바탕" panose="02030604000101010101" pitchFamily="18" charset="-127"/>
                  </a:rPr>
                  <a:t>※ </a:t>
                </a:r>
                <a14:m>
                  <m:oMath xmlns:m="http://schemas.openxmlformats.org/officeDocument/2006/math">
                    <m:r>
                      <a:rPr lang="en-US" altLang="ko-KR" sz="1900" b="0" i="1" dirty="0" smtClean="0">
                        <a:latin typeface="Cambria Math" panose="02040503050406030204" pitchFamily="18" charset="0"/>
                        <a:ea typeface="함초롬바탕" panose="02030604000101010101" pitchFamily="18" charset="-127"/>
                        <a:cs typeface="함초롬바탕" panose="02030604000101010101" pitchFamily="18" charset="-127"/>
                      </a:rPr>
                      <m:t>𝐻𝐷</m:t>
                    </m:r>
                  </m:oMath>
                </a14:m>
                <a:r>
                  <a:rPr lang="en-US" altLang="ko-KR" sz="1900" dirty="0" smtClean="0">
                    <a:latin typeface="함초롬바탕" panose="02030604000101010101" pitchFamily="18" charset="-127"/>
                    <a:ea typeface="함초롬바탕" panose="02030604000101010101" pitchFamily="18" charset="-127"/>
                    <a:cs typeface="함초롬바탕" panose="02030604000101010101" pitchFamily="18" charset="-127"/>
                  </a:rPr>
                  <a:t>:</a:t>
                </a:r>
                <a:r>
                  <a:rPr lang="ko-KR" altLang="en-US" sz="1900" dirty="0" smtClean="0">
                    <a:latin typeface="함초롬바탕" panose="02030604000101010101" pitchFamily="18" charset="-127"/>
                    <a:ea typeface="함초롬바탕" panose="02030604000101010101" pitchFamily="18" charset="-127"/>
                    <a:cs typeface="함초롬바탕" panose="02030604000101010101" pitchFamily="18" charset="-127"/>
                  </a:rPr>
                  <a:t>매수 군집거래 정도</a:t>
                </a:r>
                <a:endParaRPr lang="ko-KR" altLang="en-US" sz="1900" dirty="0">
                  <a:latin typeface="함초롬바탕" panose="02030604000101010101" pitchFamily="18" charset="-127"/>
                  <a:ea typeface="함초롬바탕" panose="02030604000101010101" pitchFamily="18" charset="-127"/>
                  <a:cs typeface="함초롬바탕" panose="02030604000101010101" pitchFamily="18" charset="-127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5176" y="5202311"/>
                <a:ext cx="2787583" cy="292388"/>
              </a:xfrm>
              <a:prstGeom prst="rect">
                <a:avLst/>
              </a:prstGeom>
              <a:blipFill>
                <a:blip r:embed="rId8"/>
                <a:stretch>
                  <a:fillRect l="-5470" t="-27083" r="-2407" b="-5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그룹 10"/>
          <p:cNvGrpSpPr/>
          <p:nvPr/>
        </p:nvGrpSpPr>
        <p:grpSpPr>
          <a:xfrm>
            <a:off x="6580446" y="3817397"/>
            <a:ext cx="2049203" cy="663115"/>
            <a:chOff x="6860825" y="3781885"/>
            <a:chExt cx="1862912" cy="663115"/>
          </a:xfrm>
        </p:grpSpPr>
        <p:graphicFrame>
          <p:nvGraphicFramePr>
            <p:cNvPr id="8" name="개체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1520799"/>
                </p:ext>
              </p:extLst>
            </p:nvPr>
          </p:nvGraphicFramePr>
          <p:xfrm>
            <a:off x="7237262" y="3812588"/>
            <a:ext cx="1485035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4" name="Equation" r:id="rId9" imgW="838080" imgH="203040" progId="Equation.DSMT4">
                    <p:embed/>
                  </p:oleObj>
                </mc:Choice>
                <mc:Fallback>
                  <p:oleObj name="Equation" r:id="rId9" imgW="838080" imgH="2030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7237262" y="3812588"/>
                          <a:ext cx="1485035" cy="36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개체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0309225"/>
                </p:ext>
              </p:extLst>
            </p:nvPr>
          </p:nvGraphicFramePr>
          <p:xfrm>
            <a:off x="7238704" y="4083050"/>
            <a:ext cx="1485033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5" name="Equation" r:id="rId11" imgW="838080" imgH="203040" progId="Equation.DSMT4">
                    <p:embed/>
                  </p:oleObj>
                </mc:Choice>
                <mc:Fallback>
                  <p:oleObj name="Equation" r:id="rId11" imgW="838080" imgH="2030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7238704" y="4083050"/>
                          <a:ext cx="1485033" cy="36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6860825" y="3781885"/>
              <a:ext cx="5100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smtClean="0">
                  <a:latin typeface="함초롬바탕" panose="02030604000101010101" pitchFamily="18" charset="-127"/>
                  <a:ea typeface="함초롬바탕" panose="02030604000101010101" pitchFamily="18" charset="-127"/>
                  <a:cs typeface="함초롬바탕" panose="02030604000101010101" pitchFamily="18" charset="-127"/>
                </a:rPr>
                <a:t>단</a:t>
              </a:r>
              <a:r>
                <a:rPr lang="en-US" altLang="ko-KR" sz="1600" dirty="0" smtClean="0">
                  <a:latin typeface="함초롬바탕" panose="02030604000101010101" pitchFamily="18" charset="-127"/>
                  <a:ea typeface="함초롬바탕" panose="02030604000101010101" pitchFamily="18" charset="-127"/>
                  <a:cs typeface="함초롬바탕" panose="02030604000101010101" pitchFamily="18" charset="-127"/>
                </a:rPr>
                <a:t>, </a:t>
              </a:r>
              <a:endPara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124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변수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04447" y="1273603"/>
                <a:ext cx="8343900" cy="5260362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ts val="3600"/>
                  </a:lnSpc>
                </a:pPr>
                <a:r>
                  <a:rPr lang="ko-KR" altLang="en-US" dirty="0"/>
                  <a:t>군집거래 </a:t>
                </a:r>
                <a:r>
                  <a:rPr lang="ko-KR" altLang="en-US" dirty="0" smtClean="0"/>
                  <a:t>추가 분류</a:t>
                </a:r>
                <a:endParaRPr lang="en-US" altLang="ko-KR" dirty="0"/>
              </a:p>
              <a:p>
                <a:pPr lvl="1">
                  <a:lnSpc>
                    <a:spcPts val="3600"/>
                  </a:lnSpc>
                </a:pPr>
                <a:r>
                  <a:rPr lang="ko-KR" altLang="en-US" dirty="0"/>
                  <a:t>최대주주 포함된 </a:t>
                </a:r>
                <a:r>
                  <a:rPr lang="ko-KR" altLang="en-US" dirty="0" smtClean="0"/>
                  <a:t>매수</a:t>
                </a:r>
                <a:r>
                  <a:rPr lang="en-US" altLang="ko-KR" dirty="0"/>
                  <a:t>(</a:t>
                </a:r>
                <a:r>
                  <a:rPr lang="ko-KR" altLang="en-US" dirty="0"/>
                  <a:t>도</a:t>
                </a:r>
                <a:r>
                  <a:rPr lang="en-US" altLang="ko-KR" dirty="0"/>
                  <a:t>)</a:t>
                </a:r>
                <a:r>
                  <a:rPr lang="ko-KR" altLang="en-US" dirty="0" smtClean="0"/>
                  <a:t>군집거래 경우</a:t>
                </a:r>
                <a:endParaRPr lang="en-US" altLang="ko-KR" dirty="0"/>
              </a:p>
              <a:p>
                <a:pPr lvl="1">
                  <a:lnSpc>
                    <a:spcPts val="3600"/>
                  </a:lnSpc>
                </a:pPr>
                <a:r>
                  <a:rPr lang="ko-KR" altLang="en-US" dirty="0" smtClean="0"/>
                  <a:t>내부자 </a:t>
                </a:r>
                <a:r>
                  <a:rPr lang="ko-KR" altLang="en-US" dirty="0" err="1" smtClean="0"/>
                  <a:t>분류별</a:t>
                </a:r>
                <a:r>
                  <a:rPr lang="ko-KR" altLang="en-US" dirty="0" smtClean="0"/>
                  <a:t> </a:t>
                </a:r>
                <a:endParaRPr lang="en-US" altLang="ko-KR" dirty="0" smtClean="0"/>
              </a:p>
              <a:p>
                <a:pPr lvl="2">
                  <a:lnSpc>
                    <a:spcPts val="3600"/>
                  </a:lnSpc>
                </a:pPr>
                <a:r>
                  <a:rPr lang="ko-KR" altLang="en-US" dirty="0" smtClean="0"/>
                  <a:t>최대주주</a:t>
                </a:r>
                <a:r>
                  <a:rPr lang="ko-KR" altLang="en-US" dirty="0" smtClean="0">
                    <a:solidFill>
                      <a:srgbClr val="FF0000"/>
                    </a:solidFill>
                  </a:rPr>
                  <a:t>만</a:t>
                </a:r>
                <a:r>
                  <a:rPr lang="ko-KR" altLang="en-US" dirty="0" smtClean="0"/>
                  <a:t> </a:t>
                </a:r>
                <a:r>
                  <a:rPr lang="ko-KR" altLang="en-US" dirty="0"/>
                  <a:t>매도</a:t>
                </a:r>
                <a:r>
                  <a:rPr lang="en-US" altLang="ko-KR" dirty="0"/>
                  <a:t>(</a:t>
                </a:r>
                <a:r>
                  <a:rPr lang="ko-KR" altLang="en-US" dirty="0"/>
                  <a:t>수</a:t>
                </a:r>
                <a:r>
                  <a:rPr lang="en-US" altLang="ko-KR" dirty="0"/>
                  <a:t>)</a:t>
                </a:r>
                <a:r>
                  <a:rPr lang="ko-KR" altLang="en-US" dirty="0" smtClean="0"/>
                  <a:t>군집거래 경우</a:t>
                </a:r>
                <a:endParaRPr lang="en-US" altLang="ko-KR" dirty="0"/>
              </a:p>
              <a:p>
                <a:pPr lvl="2">
                  <a:lnSpc>
                    <a:spcPts val="3600"/>
                  </a:lnSpc>
                </a:pPr>
                <a:r>
                  <a:rPr lang="ko-KR" altLang="en-US" dirty="0" err="1"/>
                  <a:t>주요주주</a:t>
                </a:r>
                <a:r>
                  <a:rPr lang="ko-KR" altLang="en-US" dirty="0" err="1">
                    <a:solidFill>
                      <a:srgbClr val="FF0000"/>
                    </a:solidFill>
                  </a:rPr>
                  <a:t>만</a:t>
                </a:r>
                <a:r>
                  <a:rPr lang="ko-KR" altLang="en-US" dirty="0"/>
                  <a:t> 매도</a:t>
                </a:r>
                <a:r>
                  <a:rPr lang="en-US" altLang="ko-KR" dirty="0"/>
                  <a:t>(</a:t>
                </a:r>
                <a:r>
                  <a:rPr lang="ko-KR" altLang="en-US" dirty="0"/>
                  <a:t>수</a:t>
                </a:r>
                <a:r>
                  <a:rPr lang="en-US" altLang="ko-KR" dirty="0"/>
                  <a:t>)</a:t>
                </a:r>
                <a:r>
                  <a:rPr lang="ko-KR" altLang="en-US" dirty="0"/>
                  <a:t>군집거래 </a:t>
                </a:r>
                <a:r>
                  <a:rPr lang="ko-KR" altLang="en-US" dirty="0" smtClean="0"/>
                  <a:t>경우</a:t>
                </a:r>
                <a:endParaRPr lang="en-US" altLang="ko-KR" dirty="0"/>
              </a:p>
              <a:p>
                <a:pPr lvl="2">
                  <a:lnSpc>
                    <a:spcPts val="3600"/>
                  </a:lnSpc>
                </a:pPr>
                <a:r>
                  <a:rPr lang="ko-KR" altLang="en-US" dirty="0"/>
                  <a:t>임원</a:t>
                </a:r>
                <a:r>
                  <a:rPr lang="ko-KR" altLang="en-US" dirty="0">
                    <a:solidFill>
                      <a:srgbClr val="FF0000"/>
                    </a:solidFill>
                  </a:rPr>
                  <a:t>만</a:t>
                </a:r>
                <a:r>
                  <a:rPr lang="ko-KR" altLang="en-US" dirty="0"/>
                  <a:t> 매도</a:t>
                </a:r>
                <a:r>
                  <a:rPr lang="en-US" altLang="ko-KR" dirty="0"/>
                  <a:t>(</a:t>
                </a:r>
                <a:r>
                  <a:rPr lang="ko-KR" altLang="en-US" dirty="0"/>
                  <a:t>수</a:t>
                </a:r>
                <a:r>
                  <a:rPr lang="en-US" altLang="ko-KR" dirty="0"/>
                  <a:t>)</a:t>
                </a:r>
                <a:r>
                  <a:rPr lang="ko-KR" altLang="en-US" dirty="0" smtClean="0"/>
                  <a:t>군집거래 경우</a:t>
                </a:r>
                <a:endParaRPr lang="en-US" altLang="ko-KR" dirty="0"/>
              </a:p>
              <a:p>
                <a:pPr>
                  <a:lnSpc>
                    <a:spcPts val="3600"/>
                  </a:lnSpc>
                </a:pPr>
                <a:r>
                  <a:rPr lang="ko-KR" altLang="en-US" dirty="0" smtClean="0"/>
                  <a:t>단기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장기 성과</a:t>
                </a:r>
                <a:endParaRPr lang="en-US" altLang="ko-KR" dirty="0" smtClean="0"/>
              </a:p>
              <a:p>
                <a:pPr lvl="2">
                  <a:lnSpc>
                    <a:spcPts val="3600"/>
                  </a:lnSpc>
                  <a:spcBef>
                    <a:spcPts val="3000"/>
                  </a:spcBef>
                </a:pPr>
                <a:endParaRPr lang="en-US" altLang="ko-KR" dirty="0" smtClean="0"/>
              </a:p>
              <a:p>
                <a:pPr>
                  <a:lnSpc>
                    <a:spcPts val="3600"/>
                  </a:lnSpc>
                  <a:spcBef>
                    <a:spcPts val="600"/>
                  </a:spcBef>
                </a:pPr>
                <a:r>
                  <a:rPr lang="ko-KR" altLang="en-US" dirty="0" err="1" smtClean="0"/>
                  <a:t>통제변수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: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h𝑎𝑒𝑏𝑜𝑙</m:t>
                    </m:r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𝐾𝑜𝑠𝑝𝑖</m:t>
                    </m:r>
                  </m:oMath>
                </a14:m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𝑀𝑜𝑚𝑒𝑛𝑡𝑢𝑚</m:t>
                    </m:r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𝑀𝐵</m:t>
                    </m:r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𝑅𝑂𝐴</m:t>
                    </m:r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𝐸𝑉</m:t>
                    </m:r>
                  </m:oMath>
                </a14:m>
                <a:r>
                  <a:rPr lang="en-US" altLang="ko-KR" i="1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ko-KR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ko-KR" b="0" i="1" dirty="0" smtClean="0">
                        <a:latin typeface="Cambria Math" panose="02040503050406030204" pitchFamily="18" charset="0"/>
                      </a:rPr>
                      <m:t>𝑖𝑧𝑒</m:t>
                    </m:r>
                  </m:oMath>
                </a14:m>
                <a:r>
                  <a:rPr lang="en-US" altLang="ko-KR" i="1" dirty="0" smtClean="0"/>
                  <a:t> </a:t>
                </a:r>
                <a:r>
                  <a:rPr lang="ko-KR" altLang="en-US" dirty="0" smtClean="0"/>
                  <a:t>포함 다양한 변수 고려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4447" y="1273603"/>
                <a:ext cx="8343900" cy="5260362"/>
              </a:xfrm>
              <a:blipFill>
                <a:blip r:embed="rId3"/>
                <a:stretch>
                  <a:fillRect l="-1242" t="-1506" b="-220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11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1217166" y="4680491"/>
            <a:ext cx="7264800" cy="871154"/>
            <a:chOff x="1270432" y="4396407"/>
            <a:chExt cx="7264800" cy="871154"/>
          </a:xfrm>
        </p:grpSpPr>
        <p:graphicFrame>
          <p:nvGraphicFramePr>
            <p:cNvPr id="5" name="개체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5474303"/>
                </p:ext>
              </p:extLst>
            </p:nvPr>
          </p:nvGraphicFramePr>
          <p:xfrm>
            <a:off x="1270432" y="4404300"/>
            <a:ext cx="2339975" cy="844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3" name="Equation" r:id="rId4" imgW="1091880" imgH="393480" progId="Equation.DSMT4">
                    <p:embed/>
                  </p:oleObj>
                </mc:Choice>
                <mc:Fallback>
                  <p:oleObj name="Equation" r:id="rId4" imgW="1091880" imgH="393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70432" y="4404300"/>
                          <a:ext cx="2339975" cy="844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개체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7207465"/>
                </p:ext>
              </p:extLst>
            </p:nvPr>
          </p:nvGraphicFramePr>
          <p:xfrm>
            <a:off x="4070564" y="4396407"/>
            <a:ext cx="4464668" cy="8711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4" name="Equation" r:id="rId6" imgW="2082600" imgH="406080" progId="Equation.DSMT4">
                    <p:embed/>
                  </p:oleObj>
                </mc:Choice>
                <mc:Fallback>
                  <p:oleObj name="Equation" r:id="rId6" imgW="2082600" imgH="4060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070564" y="4396407"/>
                          <a:ext cx="4464668" cy="8711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9104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12</a:t>
            </a:fld>
            <a:endParaRPr lang="ko-KR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내용 개체 틀 6"/>
              <p:cNvSpPr>
                <a:spLocks noGrp="1"/>
              </p:cNvSpPr>
              <p:nvPr>
                <p:ph idx="1"/>
              </p:nvPr>
            </p:nvSpPr>
            <p:spPr>
              <a:xfrm>
                <a:off x="404447" y="1122683"/>
                <a:ext cx="8343900" cy="1558372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2400" dirty="0" smtClean="0"/>
                  <a:t>순매수자수 비율</a:t>
                </a:r>
                <a:r>
                  <a:rPr lang="en-US" altLang="ko-KR" sz="2400" dirty="0" smtClean="0"/>
                  <a:t>(</a:t>
                </a:r>
                <a14:m>
                  <m:oMath xmlns:m="http://schemas.openxmlformats.org/officeDocument/2006/math">
                    <m:r>
                      <a:rPr lang="en-US" altLang="ko-KR" sz="2400" b="0" i="1" dirty="0" smtClean="0">
                        <a:latin typeface="Cambria Math" panose="02040503050406030204" pitchFamily="18" charset="0"/>
                      </a:rPr>
                      <m:t>𝐻𝐷</m:t>
                    </m:r>
                  </m:oMath>
                </a14:m>
                <a:r>
                  <a:rPr lang="en-US" altLang="ko-KR" sz="2400" dirty="0" smtClean="0"/>
                  <a:t>) </a:t>
                </a:r>
                <a:r>
                  <a:rPr lang="ko-KR" altLang="en-US" sz="2400" dirty="0" smtClean="0"/>
                  <a:t>분석</a:t>
                </a:r>
                <a:endParaRPr lang="en-US" altLang="ko-KR" sz="24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sz="2000" dirty="0" smtClean="0"/>
                  <a:t>기업규모 작을수록</a:t>
                </a:r>
                <a:r>
                  <a:rPr lang="en-US" altLang="ko-KR" sz="2000" dirty="0" smtClean="0"/>
                  <a:t>, </a:t>
                </a:r>
                <a:r>
                  <a:rPr lang="ko-KR" altLang="en-US" sz="2000" dirty="0"/>
                  <a:t>성장성 높을수록 </a:t>
                </a:r>
                <a:r>
                  <a:rPr lang="ko-KR" altLang="en-US" sz="2000" dirty="0" smtClean="0"/>
                  <a:t>매수군집거래 높음</a:t>
                </a:r>
                <a:endParaRPr lang="en-US" altLang="ko-KR" sz="20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ko-KR" altLang="en-US" sz="2000" dirty="0" smtClean="0"/>
                  <a:t>정보비대칭이 클수록 매수 </a:t>
                </a:r>
                <a:r>
                  <a:rPr lang="ko-KR" altLang="en-US" sz="2000" dirty="0" err="1" smtClean="0"/>
                  <a:t>군집거래가</a:t>
                </a:r>
                <a:r>
                  <a:rPr lang="ko-KR" altLang="en-US" sz="2000" dirty="0" smtClean="0"/>
                  <a:t> 발생</a:t>
                </a:r>
                <a:endParaRPr lang="en-US" altLang="ko-KR" sz="2000" dirty="0" smtClean="0"/>
              </a:p>
            </p:txBody>
          </p:sp>
        </mc:Choice>
        <mc:Fallback>
          <p:sp>
            <p:nvSpPr>
              <p:cNvPr id="7" name="내용 개체 틀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4447" y="1122683"/>
                <a:ext cx="8343900" cy="1558372"/>
              </a:xfrm>
              <a:blipFill>
                <a:blip r:embed="rId3"/>
                <a:stretch>
                  <a:fillRect l="-950" b="-273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498772"/>
              </p:ext>
            </p:extLst>
          </p:nvPr>
        </p:nvGraphicFramePr>
        <p:xfrm>
          <a:off x="1118065" y="2681288"/>
          <a:ext cx="6924675" cy="378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워크시트" r:id="rId4" imgW="4924523" imgH="2790720" progId="Excel.Sheet.12">
                  <p:embed/>
                </p:oleObj>
              </mc:Choice>
              <mc:Fallback>
                <p:oleObj name="워크시트" r:id="rId4" imgW="4924523" imgH="27907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8065" y="2681288"/>
                        <a:ext cx="6924675" cy="3781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09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282479"/>
            <a:ext cx="8343900" cy="1052345"/>
          </a:xfrm>
        </p:spPr>
        <p:txBody>
          <a:bodyPr>
            <a:noAutofit/>
          </a:bodyPr>
          <a:lstStyle/>
          <a:p>
            <a:r>
              <a:rPr lang="ko-KR" altLang="en-US" sz="2400" dirty="0" err="1" smtClean="0"/>
              <a:t>주가동시성</a:t>
            </a:r>
            <a:r>
              <a:rPr lang="ko-KR" altLang="en-US" sz="2400" dirty="0" smtClean="0"/>
              <a:t> ⇩ ⇋ 기업 고유 정보 주가 반영 ⇧</a:t>
            </a:r>
            <a:endParaRPr lang="en-US" altLang="ko-KR" sz="2400" dirty="0" smtClean="0"/>
          </a:p>
          <a:p>
            <a:r>
              <a:rPr lang="ko-KR" altLang="en-US" sz="2400" dirty="0" err="1" smtClean="0"/>
              <a:t>애널리스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보고서 </a:t>
            </a:r>
            <a:r>
              <a:rPr lang="ko-KR" altLang="en-US" sz="2400" dirty="0" smtClean="0"/>
              <a:t>⇩ </a:t>
            </a:r>
            <a:r>
              <a:rPr lang="ko-KR" altLang="en-US" sz="2400" dirty="0"/>
              <a:t>⇋ 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정보비대칭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⇧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13</a:t>
            </a:fld>
            <a:endParaRPr lang="ko-KR" altLang="en-US"/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538601"/>
              </p:ext>
            </p:extLst>
          </p:nvPr>
        </p:nvGraphicFramePr>
        <p:xfrm>
          <a:off x="1104715" y="2495550"/>
          <a:ext cx="6945313" cy="382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" name="워크시트" r:id="rId3" imgW="4943433" imgH="2790720" progId="Excel.Sheet.12">
                  <p:embed/>
                </p:oleObj>
              </mc:Choice>
              <mc:Fallback>
                <p:oleObj name="워크시트" r:id="rId3" imgW="4943433" imgH="27907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4715" y="2495550"/>
                        <a:ext cx="6945313" cy="3825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78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420426"/>
            <a:ext cx="8343900" cy="1627920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내부자 매수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도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군집거래는 단기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및 장기 성과가 높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낮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음</a:t>
            </a:r>
            <a:endParaRPr lang="en-US" altLang="ko-KR" sz="2400" dirty="0" smtClean="0"/>
          </a:p>
          <a:p>
            <a:r>
              <a:rPr lang="ko-KR" altLang="en-US" sz="2400" dirty="0" err="1" smtClean="0"/>
              <a:t>순매수자수</a:t>
            </a:r>
            <a:r>
              <a:rPr lang="ko-KR" altLang="en-US" sz="2400" dirty="0" smtClean="0"/>
              <a:t> 비율이 높을수록 일관되게 성과 높음</a:t>
            </a:r>
            <a:endParaRPr lang="en-US" altLang="ko-KR" sz="2400" dirty="0" smtClean="0"/>
          </a:p>
          <a:p>
            <a:pPr lvl="1"/>
            <a:r>
              <a:rPr lang="ko-KR" altLang="en-US" sz="2000" dirty="0" smtClean="0"/>
              <a:t>매수 군집거래 정도가 높을수록 장단기 성과 높음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14</a:t>
            </a:fld>
            <a:endParaRPr lang="ko-KR" altLang="en-US"/>
          </a:p>
        </p:txBody>
      </p:sp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342831"/>
              </p:ext>
            </p:extLst>
          </p:nvPr>
        </p:nvGraphicFramePr>
        <p:xfrm>
          <a:off x="1201458" y="3172694"/>
          <a:ext cx="6735181" cy="2693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워크시트" r:id="rId3" imgW="4010123" imgH="1914570" progId="Excel.Sheet.12">
                  <p:embed/>
                </p:oleObj>
              </mc:Choice>
              <mc:Fallback>
                <p:oleObj name="워크시트" r:id="rId3" imgW="4010123" imgH="19145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1458" y="3172694"/>
                        <a:ext cx="6735181" cy="2693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0828" y="5805993"/>
            <a:ext cx="4373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※ </a:t>
            </a:r>
            <a:r>
              <a:rPr lang="ko-KR" altLang="en-US" sz="14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모형별</a:t>
            </a:r>
            <a:r>
              <a:rPr lang="ko-KR" altLang="en-US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분석 결과를 군집거래 변수 기준으로 재정리</a:t>
            </a:r>
            <a:endParaRPr lang="ko-KR" altLang="en-US" sz="14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014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406769"/>
            <a:ext cx="8343900" cy="218868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ko-KR" altLang="en-US" sz="2400" dirty="0" smtClean="0"/>
              <a:t>최대주주 포함된 매수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도</a:t>
            </a:r>
            <a:r>
              <a:rPr lang="en-US" altLang="ko-KR" sz="2400" dirty="0" smtClean="0"/>
              <a:t>)</a:t>
            </a:r>
            <a:r>
              <a:rPr lang="ko-KR" altLang="en-US" sz="2400" dirty="0" err="1" smtClean="0"/>
              <a:t>군집거래의</a:t>
            </a:r>
            <a:r>
              <a:rPr lang="ko-KR" altLang="en-US" sz="2400" dirty="0" smtClean="0"/>
              <a:t> 단기 및 장기 성과가 유의적으로 높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낮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음</a:t>
            </a:r>
            <a:endParaRPr lang="en-US" altLang="ko-KR" sz="2400" dirty="0" smtClean="0"/>
          </a:p>
          <a:p>
            <a:pPr>
              <a:spcBef>
                <a:spcPts val="600"/>
              </a:spcBef>
            </a:pPr>
            <a:r>
              <a:rPr lang="ko-KR" altLang="en-US" sz="2400" dirty="0" smtClean="0"/>
              <a:t>최대주주가 기업의 사적 정보를 상대적으로 많이 보유하고 있음을 간접적으로 의미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15</a:t>
            </a:fld>
            <a:endParaRPr lang="ko-KR" altLang="en-US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817154"/>
              </p:ext>
            </p:extLst>
          </p:nvPr>
        </p:nvGraphicFramePr>
        <p:xfrm>
          <a:off x="1036624" y="3595688"/>
          <a:ext cx="7099300" cy="253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2" name="워크시트" r:id="rId3" imgW="4848346" imgH="1533600" progId="Excel.Sheet.12">
                  <p:embed/>
                </p:oleObj>
              </mc:Choice>
              <mc:Fallback>
                <p:oleObj name="워크시트" r:id="rId3" imgW="4848346" imgH="1533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6624" y="3595688"/>
                        <a:ext cx="7099300" cy="2538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41026" y="6072330"/>
            <a:ext cx="4373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※ </a:t>
            </a:r>
            <a:r>
              <a:rPr lang="ko-KR" altLang="en-US" sz="14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모형별</a:t>
            </a:r>
            <a:r>
              <a:rPr lang="ko-KR" altLang="en-US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분석 결과를 군집거래 변수 기준으로 재정리</a:t>
            </a:r>
            <a:endParaRPr lang="ko-KR" altLang="en-US" sz="14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24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282482"/>
            <a:ext cx="8343900" cy="2111531"/>
          </a:xfrm>
        </p:spPr>
        <p:txBody>
          <a:bodyPr>
            <a:noAutofit/>
          </a:bodyPr>
          <a:lstStyle/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ko-KR" altLang="en-US" sz="2400" dirty="0" smtClean="0"/>
              <a:t>최대주주만의 매수군집거래의 단기 및 장기 성과는 유의적으로 높음</a:t>
            </a:r>
            <a:endParaRPr lang="en-US" altLang="ko-KR" sz="2400" dirty="0" smtClean="0"/>
          </a:p>
          <a:p>
            <a:pPr lvl="1">
              <a:lnSpc>
                <a:spcPts val="3400"/>
              </a:lnSpc>
              <a:spcBef>
                <a:spcPts val="600"/>
              </a:spcBef>
            </a:pPr>
            <a:r>
              <a:rPr lang="ko-KR" altLang="en-US" sz="2000" dirty="0" smtClean="0"/>
              <a:t>최대주주의 기업 정보 우위를 의미</a:t>
            </a:r>
            <a:endParaRPr lang="en-US" altLang="ko-KR" sz="2000" dirty="0" smtClean="0"/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ko-KR" altLang="en-US" sz="2400" dirty="0" err="1" smtClean="0"/>
              <a:t>주요주주나</a:t>
            </a:r>
            <a:r>
              <a:rPr lang="ko-KR" altLang="en-US" sz="2400" dirty="0" smtClean="0"/>
              <a:t> 임원의 경우 대부분 유의적이지 않음</a:t>
            </a:r>
            <a:endParaRPr lang="en-US" altLang="ko-KR" sz="24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16</a:t>
            </a:fld>
            <a:endParaRPr lang="ko-KR" altLang="en-US"/>
          </a:p>
        </p:txBody>
      </p:sp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079416"/>
              </p:ext>
            </p:extLst>
          </p:nvPr>
        </p:nvGraphicFramePr>
        <p:xfrm>
          <a:off x="1281173" y="3314253"/>
          <a:ext cx="6583362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5" name="워크시트" r:id="rId3" imgW="4495823" imgH="1914570" progId="Excel.Sheet.12">
                  <p:embed/>
                </p:oleObj>
              </mc:Choice>
              <mc:Fallback>
                <p:oleObj name="워크시트" r:id="rId3" imgW="4495823" imgH="19145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1173" y="3314253"/>
                        <a:ext cx="6583362" cy="280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9603" y="6054571"/>
            <a:ext cx="4373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※ </a:t>
            </a:r>
            <a:r>
              <a:rPr lang="ko-KR" altLang="en-US" sz="14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모형별</a:t>
            </a:r>
            <a:r>
              <a:rPr lang="ko-KR" altLang="en-US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분석 결과를 군집거래 변수 기준으로 재정리</a:t>
            </a:r>
            <a:endParaRPr lang="ko-KR" altLang="en-US" sz="14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050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264726"/>
            <a:ext cx="8343900" cy="2055524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최대주주만의 매도군집거래의 장단기 성과 모두 유의적으로 낮음</a:t>
            </a:r>
            <a:endParaRPr lang="en-US" altLang="ko-KR" sz="2400" dirty="0" smtClean="0"/>
          </a:p>
          <a:p>
            <a:pPr>
              <a:spcBef>
                <a:spcPts val="0"/>
              </a:spcBef>
            </a:pPr>
            <a:r>
              <a:rPr lang="ko-KR" altLang="en-US" sz="2400" dirty="0" smtClean="0"/>
              <a:t>주요주주는 장기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임원의 경우는 단기 성과만 유의적으로 낮게 나타나 제한적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17</a:t>
            </a:fld>
            <a:endParaRPr lang="ko-KR" altLang="en-US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607318"/>
              </p:ext>
            </p:extLst>
          </p:nvPr>
        </p:nvGraphicFramePr>
        <p:xfrm>
          <a:off x="1244600" y="3359334"/>
          <a:ext cx="6664325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워크시트" r:id="rId3" imgW="4552821" imgH="1914570" progId="Excel.Sheet.12">
                  <p:embed/>
                </p:oleObj>
              </mc:Choice>
              <mc:Fallback>
                <p:oleObj name="워크시트" r:id="rId3" imgW="4552821" imgH="19145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44600" y="3359334"/>
                        <a:ext cx="6664325" cy="280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54097" y="6098958"/>
            <a:ext cx="4373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※ </a:t>
            </a:r>
            <a:r>
              <a:rPr lang="ko-KR" altLang="en-US" sz="14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모형별</a:t>
            </a:r>
            <a:r>
              <a:rPr lang="ko-KR" altLang="en-US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분석 결과를 군집거래 변수 기준으로 재정리</a:t>
            </a:r>
            <a:endParaRPr lang="ko-KR" altLang="en-US" sz="14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212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추가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406769"/>
            <a:ext cx="8343900" cy="4949581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ko-KR" altLang="en-US" dirty="0" smtClean="0"/>
              <a:t>군집거래 </a:t>
            </a:r>
            <a:r>
              <a:rPr lang="ko-KR" altLang="en-US" dirty="0" err="1" smtClean="0"/>
              <a:t>측정시</a:t>
            </a:r>
            <a:r>
              <a:rPr lang="ko-KR" altLang="en-US" dirty="0" smtClean="0"/>
              <a:t> 기업별 통상적인 내부자거래를 통제하기 위해 </a:t>
            </a:r>
            <a:r>
              <a:rPr lang="en-US" altLang="ko-KR" dirty="0" smtClean="0"/>
              <a:t>mean-adjusted value </a:t>
            </a:r>
            <a:r>
              <a:rPr lang="ko-KR" altLang="en-US" dirty="0" smtClean="0"/>
              <a:t>이용</a:t>
            </a:r>
            <a:endParaRPr lang="en-US" altLang="ko-KR" dirty="0" smtClean="0"/>
          </a:p>
          <a:p>
            <a:pPr>
              <a:lnSpc>
                <a:spcPts val="4000"/>
              </a:lnSpc>
            </a:pPr>
            <a:r>
              <a:rPr lang="ko-KR" altLang="en-US" dirty="0" smtClean="0"/>
              <a:t>군집거래 간격</a:t>
            </a:r>
            <a:r>
              <a:rPr lang="en-US" altLang="ko-KR" dirty="0"/>
              <a:t> </a:t>
            </a:r>
            <a:r>
              <a:rPr lang="ko-KR" altLang="en-US" dirty="0" smtClean="0"/>
              <a:t>조정</a:t>
            </a:r>
            <a:endParaRPr lang="en-US" altLang="ko-KR" dirty="0" smtClean="0"/>
          </a:p>
          <a:p>
            <a:pPr lvl="1">
              <a:lnSpc>
                <a:spcPts val="4000"/>
              </a:lnSpc>
            </a:pPr>
            <a:r>
              <a:rPr lang="en-US" altLang="ko-KR" dirty="0" smtClean="0"/>
              <a:t>daily, weekly, quarterly</a:t>
            </a:r>
          </a:p>
          <a:p>
            <a:pPr>
              <a:lnSpc>
                <a:spcPts val="4000"/>
              </a:lnSpc>
            </a:pPr>
            <a:r>
              <a:rPr lang="ko-KR" altLang="en-US" dirty="0" smtClean="0"/>
              <a:t>장기 </a:t>
            </a:r>
            <a:r>
              <a:rPr lang="ko-KR" altLang="en-US" dirty="0" err="1" smtClean="0"/>
              <a:t>초과수익</a:t>
            </a:r>
            <a:r>
              <a:rPr lang="ko-KR" altLang="en-US" dirty="0" smtClean="0"/>
              <a:t> 측정</a:t>
            </a:r>
            <a:endParaRPr lang="en-US" altLang="ko-KR" dirty="0" smtClean="0"/>
          </a:p>
          <a:p>
            <a:pPr lvl="1">
              <a:lnSpc>
                <a:spcPts val="4000"/>
              </a:lnSpc>
            </a:pPr>
            <a:r>
              <a:rPr lang="en-US" altLang="ko-KR" dirty="0" smtClean="0"/>
              <a:t>CAPM, FF 3-factor, 4-factor</a:t>
            </a:r>
          </a:p>
          <a:p>
            <a:pPr>
              <a:lnSpc>
                <a:spcPts val="4000"/>
              </a:lnSpc>
            </a:pPr>
            <a:r>
              <a:rPr lang="ko-KR" altLang="en-US" dirty="0" err="1" smtClean="0"/>
              <a:t>대응표본</a:t>
            </a:r>
            <a:r>
              <a:rPr lang="ko-KR" altLang="en-US" dirty="0" smtClean="0"/>
              <a:t> 설정</a:t>
            </a:r>
            <a:endParaRPr lang="en-US" altLang="ko-KR" dirty="0" smtClean="0"/>
          </a:p>
          <a:p>
            <a:pPr lvl="1">
              <a:lnSpc>
                <a:spcPts val="4000"/>
              </a:lnSpc>
            </a:pPr>
            <a:r>
              <a:rPr lang="en-US" altLang="ko-KR" dirty="0" smtClean="0"/>
              <a:t>PSM(propensity scoring method) </a:t>
            </a:r>
            <a:r>
              <a:rPr lang="ko-KR" altLang="en-US" dirty="0" smtClean="0"/>
              <a:t>활용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77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207363"/>
            <a:ext cx="8343900" cy="5105513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ko-KR" altLang="en-US" sz="2630" dirty="0" smtClean="0"/>
              <a:t>내부자 매수</a:t>
            </a:r>
            <a:r>
              <a:rPr lang="en-US" altLang="ko-KR" sz="2630" dirty="0" smtClean="0"/>
              <a:t>(</a:t>
            </a:r>
            <a:r>
              <a:rPr lang="ko-KR" altLang="en-US" sz="2630" dirty="0" smtClean="0"/>
              <a:t>도</a:t>
            </a:r>
            <a:r>
              <a:rPr lang="en-US" altLang="ko-KR" sz="2630" dirty="0" smtClean="0"/>
              <a:t>)</a:t>
            </a:r>
            <a:r>
              <a:rPr lang="ko-KR" altLang="en-US" sz="2630" dirty="0" smtClean="0"/>
              <a:t>군집거래 이후 단기</a:t>
            </a:r>
            <a:r>
              <a:rPr lang="en-US" altLang="ko-KR" sz="2630" dirty="0" smtClean="0"/>
              <a:t>, </a:t>
            </a:r>
            <a:r>
              <a:rPr lang="ko-KR" altLang="en-US" sz="2630" dirty="0" smtClean="0"/>
              <a:t>장기성과 유의적으로 높</a:t>
            </a:r>
            <a:r>
              <a:rPr lang="en-US" altLang="ko-KR" sz="2630" dirty="0" smtClean="0"/>
              <a:t>(</a:t>
            </a:r>
            <a:r>
              <a:rPr lang="ko-KR" altLang="en-US" sz="2630" dirty="0" smtClean="0"/>
              <a:t>낮</a:t>
            </a:r>
            <a:r>
              <a:rPr lang="en-US" altLang="ko-KR" sz="2630" dirty="0" smtClean="0"/>
              <a:t>)</a:t>
            </a:r>
            <a:r>
              <a:rPr lang="ko-KR" altLang="en-US" sz="2630" dirty="0" smtClean="0"/>
              <a:t>음</a:t>
            </a:r>
            <a:endParaRPr lang="en-US" altLang="ko-KR" sz="2630" dirty="0" smtClean="0"/>
          </a:p>
          <a:p>
            <a:pPr>
              <a:lnSpc>
                <a:spcPts val="4000"/>
              </a:lnSpc>
            </a:pPr>
            <a:r>
              <a:rPr lang="ko-KR" altLang="en-US" sz="2630" dirty="0" smtClean="0"/>
              <a:t>최대주주 관여할수록 매수</a:t>
            </a:r>
            <a:r>
              <a:rPr lang="en-US" altLang="ko-KR" sz="2630" dirty="0" smtClean="0"/>
              <a:t>(</a:t>
            </a:r>
            <a:r>
              <a:rPr lang="ko-KR" altLang="en-US" sz="2630" dirty="0" smtClean="0"/>
              <a:t>도</a:t>
            </a:r>
            <a:r>
              <a:rPr lang="en-US" altLang="ko-KR" sz="2630" dirty="0" smtClean="0"/>
              <a:t>)</a:t>
            </a:r>
            <a:r>
              <a:rPr lang="ko-KR" altLang="en-US" sz="2630" dirty="0" err="1" smtClean="0"/>
              <a:t>군집거래의</a:t>
            </a:r>
            <a:r>
              <a:rPr lang="ko-KR" altLang="en-US" sz="2630" dirty="0" smtClean="0"/>
              <a:t> 단기</a:t>
            </a:r>
            <a:r>
              <a:rPr lang="en-US" altLang="ko-KR" sz="2630" dirty="0" smtClean="0"/>
              <a:t>, </a:t>
            </a:r>
            <a:r>
              <a:rPr lang="ko-KR" altLang="en-US" sz="2630" dirty="0" err="1" smtClean="0"/>
              <a:t>장기성과가</a:t>
            </a:r>
            <a:r>
              <a:rPr lang="ko-KR" altLang="en-US" sz="2630" dirty="0" smtClean="0"/>
              <a:t> 높</a:t>
            </a:r>
            <a:r>
              <a:rPr lang="en-US" altLang="ko-KR" sz="2630" dirty="0" smtClean="0"/>
              <a:t>(</a:t>
            </a:r>
            <a:r>
              <a:rPr lang="ko-KR" altLang="en-US" sz="2630" dirty="0" smtClean="0"/>
              <a:t>낮</a:t>
            </a:r>
            <a:r>
              <a:rPr lang="en-US" altLang="ko-KR" sz="2630" dirty="0" smtClean="0"/>
              <a:t>)</a:t>
            </a:r>
            <a:r>
              <a:rPr lang="ko-KR" altLang="en-US" sz="2630" dirty="0" smtClean="0"/>
              <a:t>음</a:t>
            </a:r>
            <a:endParaRPr lang="en-US" altLang="ko-KR" sz="2630" dirty="0" smtClean="0"/>
          </a:p>
          <a:p>
            <a:pPr>
              <a:lnSpc>
                <a:spcPts val="4000"/>
              </a:lnSpc>
            </a:pPr>
            <a:r>
              <a:rPr lang="ko-KR" altLang="en-US" sz="2630" dirty="0" smtClean="0"/>
              <a:t>최대주주만 </a:t>
            </a:r>
            <a:r>
              <a:rPr lang="ko-KR" altLang="en-US" sz="2630" dirty="0" err="1" smtClean="0"/>
              <a:t>군집거래한</a:t>
            </a:r>
            <a:r>
              <a:rPr lang="ko-KR" altLang="en-US" sz="2630" dirty="0" smtClean="0"/>
              <a:t> 경우 매도</a:t>
            </a:r>
            <a:r>
              <a:rPr lang="en-US" altLang="ko-KR" sz="2630" dirty="0" smtClean="0"/>
              <a:t>, </a:t>
            </a:r>
            <a:r>
              <a:rPr lang="ko-KR" altLang="en-US" sz="2630" dirty="0" smtClean="0"/>
              <a:t>매수 모두 향후 주가에 가장 큰 영향</a:t>
            </a:r>
            <a:endParaRPr lang="en-US" altLang="ko-KR" sz="2630" dirty="0" smtClean="0"/>
          </a:p>
          <a:p>
            <a:pPr lvl="1">
              <a:lnSpc>
                <a:spcPts val="4000"/>
              </a:lnSpc>
            </a:pPr>
            <a:r>
              <a:rPr lang="ko-KR" altLang="en-US" dirty="0" smtClean="0"/>
              <a:t>주요주주 및 임원의 경우는 다소 제한적</a:t>
            </a:r>
            <a:endParaRPr lang="en-US" altLang="ko-KR" dirty="0" smtClean="0"/>
          </a:p>
          <a:p>
            <a:pPr>
              <a:lnSpc>
                <a:spcPts val="4000"/>
              </a:lnSpc>
            </a:pPr>
            <a:r>
              <a:rPr lang="ko-KR" altLang="en-US" sz="2630" dirty="0" smtClean="0"/>
              <a:t>즉</a:t>
            </a:r>
            <a:r>
              <a:rPr lang="en-US" altLang="ko-KR" sz="2630" dirty="0" smtClean="0"/>
              <a:t>, </a:t>
            </a:r>
            <a:r>
              <a:rPr lang="ko-KR" altLang="en-US" sz="2630" dirty="0" smtClean="0"/>
              <a:t>내부자의 군집거래는 상대적으로 정보가치 높으며 특히</a:t>
            </a:r>
            <a:r>
              <a:rPr lang="en-US" altLang="ko-KR" sz="2630" dirty="0" smtClean="0"/>
              <a:t>, </a:t>
            </a:r>
            <a:r>
              <a:rPr lang="ko-KR" altLang="en-US" sz="2630" dirty="0" smtClean="0"/>
              <a:t>최대주주가 정보 </a:t>
            </a:r>
            <a:r>
              <a:rPr lang="ko-KR" altLang="en-US" sz="2630" smtClean="0"/>
              <a:t>우위에 있을 것으로 예상</a:t>
            </a:r>
            <a:endParaRPr lang="en-US" altLang="ko-KR" sz="263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653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내부자 거래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-355600">
              <a:lnSpc>
                <a:spcPct val="150000"/>
              </a:lnSpc>
            </a:pPr>
            <a:r>
              <a:rPr lang="ko-KR" altLang="en-US" dirty="0" smtClean="0"/>
              <a:t>내부자 거래</a:t>
            </a:r>
            <a:r>
              <a:rPr lang="en-US" altLang="ko-KR" dirty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주요 주주나 임직원 등이 회사의 중요정보를 거래에 이용하는 것을 의미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/>
              <a:t>공개 정보 이용 </a:t>
            </a:r>
            <a:r>
              <a:rPr lang="en-US" altLang="ko-KR" dirty="0"/>
              <a:t>: </a:t>
            </a:r>
            <a:r>
              <a:rPr lang="ko-KR" altLang="en-US" dirty="0"/>
              <a:t>합법적 거래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ko-KR" altLang="en-US" dirty="0" smtClean="0"/>
              <a:t>다만 지분변동 </a:t>
            </a:r>
            <a:r>
              <a:rPr lang="ko-KR" altLang="en-US" dirty="0"/>
              <a:t>보고 의무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미공개 정보 이용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불공정 거래 행위로 규제대상</a:t>
            </a:r>
            <a:endParaRPr lang="en-US" altLang="ko-KR" dirty="0" smtClean="0"/>
          </a:p>
          <a:p>
            <a:pPr lvl="2">
              <a:lnSpc>
                <a:spcPct val="150000"/>
              </a:lnSpc>
            </a:pPr>
            <a:r>
              <a:rPr lang="ko-KR" altLang="en-US" dirty="0" smtClean="0"/>
              <a:t>미공개 정보 이용의 위법성 입증이 사실상 쉽지 않음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내부자 거래는 일반투자자 거래에 비해 유리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기업의 미공개 정보를 상대적으로 많이 보유하기 때문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ko-KR" altLang="en-US" dirty="0" smtClean="0"/>
              <a:t>대체로 초과수익이 발생하는 것으로 알려져 있음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dirty="0" smtClean="0">
                <a:latin typeface="Segoe Script" panose="020B0504020000000003" pitchFamily="34" charset="0"/>
              </a:rPr>
              <a:t>감사합니다</a:t>
            </a:r>
            <a:r>
              <a:rPr lang="en-US" altLang="ko-KR" sz="7200" dirty="0" smtClean="0">
                <a:latin typeface="Segoe Script" panose="020B0504020000000003" pitchFamily="34" charset="0"/>
              </a:rPr>
              <a:t>.</a:t>
            </a:r>
            <a:endParaRPr lang="ko-KR" altLang="en-US" sz="7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내부자 거래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dirty="0" smtClean="0"/>
              <a:t>내부자 거래 규제에 대한 두 시각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규제 찬성론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일반 투자자에게 손해 유발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공정성 결여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규제 완화론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효율적 가격 발견 및 자원 배분에 기여</a:t>
            </a:r>
            <a:endParaRPr lang="en-US" altLang="ko-KR" dirty="0" smtClean="0"/>
          </a:p>
          <a:p>
            <a:r>
              <a:rPr lang="ko-KR" altLang="en-US" dirty="0" smtClean="0"/>
              <a:t>재무 분야 </a:t>
            </a:r>
            <a:r>
              <a:rPr lang="ko-KR" altLang="en-US" i="1" dirty="0" smtClean="0"/>
              <a:t>과거</a:t>
            </a:r>
            <a:r>
              <a:rPr lang="ko-KR" altLang="en-US" dirty="0" smtClean="0"/>
              <a:t> 연구방향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초과 수익 발생 여부 </a:t>
            </a:r>
            <a:endParaRPr lang="en-US" altLang="ko-KR" dirty="0"/>
          </a:p>
          <a:p>
            <a:pPr lvl="2"/>
            <a:r>
              <a:rPr lang="ko-KR" altLang="en-US" dirty="0" smtClean="0"/>
              <a:t>일관되게 양</a:t>
            </a:r>
            <a:r>
              <a:rPr lang="en-US" altLang="ko-KR" dirty="0" smtClean="0"/>
              <a:t>(+)</a:t>
            </a:r>
            <a:r>
              <a:rPr lang="ko-KR" altLang="en-US" dirty="0" smtClean="0"/>
              <a:t>의 초과 수익 발생 확인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초과 수익 발생 원인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정보 측면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미공개 내부 정보 이용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전략 측면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마켓 타이밍</a:t>
            </a:r>
            <a:r>
              <a:rPr lang="en-US" altLang="ko-KR" dirty="0" smtClean="0"/>
              <a:t>(market timing) </a:t>
            </a:r>
            <a:r>
              <a:rPr lang="ko-KR" altLang="en-US" dirty="0" smtClean="0"/>
              <a:t>전략 이용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 측면이 </a:t>
            </a:r>
            <a:r>
              <a:rPr lang="en-US" altLang="ko-KR" dirty="0" smtClean="0"/>
              <a:t>mutually exclusive </a:t>
            </a:r>
            <a:r>
              <a:rPr lang="ko-KR" altLang="en-US" dirty="0" smtClean="0"/>
              <a:t>하지는 않음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885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내부자 거래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재무 분야 </a:t>
            </a:r>
            <a:r>
              <a:rPr lang="ko-KR" altLang="en-US" i="1" dirty="0" smtClean="0"/>
              <a:t>최근</a:t>
            </a:r>
            <a:r>
              <a:rPr lang="ko-KR" altLang="en-US" dirty="0" smtClean="0"/>
              <a:t> 연구방향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초과 수익 분석결과 혼재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시장 효율성 증대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관련 제도 및 규제 강화 영향 때문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계층별 영향 분석 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CEO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CFO,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최대주주가 상대적 정보 우위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거래 패턴 분석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통상적</a:t>
            </a:r>
            <a:r>
              <a:rPr lang="en-US" altLang="ko-KR" dirty="0" smtClean="0"/>
              <a:t>(</a:t>
            </a:r>
            <a:r>
              <a:rPr lang="ko-KR" altLang="en-US" dirty="0" smtClean="0"/>
              <a:t>재량적</a:t>
            </a:r>
            <a:r>
              <a:rPr lang="en-US" altLang="ko-KR" dirty="0" smtClean="0"/>
              <a:t>)</a:t>
            </a:r>
            <a:r>
              <a:rPr lang="ko-KR" altLang="en-US" dirty="0" smtClean="0"/>
              <a:t> 거래 </a:t>
            </a:r>
            <a:r>
              <a:rPr lang="en-US" altLang="ko-KR" dirty="0" smtClean="0"/>
              <a:t>vs. </a:t>
            </a:r>
            <a:r>
              <a:rPr lang="ko-KR" altLang="en-US" dirty="0"/>
              <a:t>비</a:t>
            </a:r>
            <a:r>
              <a:rPr lang="en-US" altLang="ko-KR" dirty="0"/>
              <a:t>(</a:t>
            </a:r>
            <a:r>
              <a:rPr lang="ko-KR" altLang="en-US" dirty="0"/>
              <a:t>非</a:t>
            </a:r>
            <a:r>
              <a:rPr lang="en-US" altLang="ko-KR" dirty="0" smtClean="0"/>
              <a:t>)</a:t>
            </a:r>
            <a:r>
              <a:rPr lang="ko-KR" altLang="en-US" dirty="0" smtClean="0"/>
              <a:t>통상적</a:t>
            </a:r>
            <a:r>
              <a:rPr lang="en-US" altLang="ko-KR" dirty="0" smtClean="0"/>
              <a:t>(</a:t>
            </a:r>
            <a:r>
              <a:rPr lang="ko-KR" altLang="en-US" dirty="0"/>
              <a:t>비</a:t>
            </a:r>
            <a:r>
              <a:rPr lang="en-US" altLang="ko-KR" dirty="0"/>
              <a:t>(</a:t>
            </a:r>
            <a:r>
              <a:rPr lang="ko-KR" altLang="en-US" dirty="0"/>
              <a:t>非</a:t>
            </a:r>
            <a:r>
              <a:rPr lang="en-US" altLang="ko-KR" dirty="0" smtClean="0"/>
              <a:t>)</a:t>
            </a:r>
            <a:r>
              <a:rPr lang="ko-KR" altLang="en-US" dirty="0" smtClean="0"/>
              <a:t>재량적</a:t>
            </a:r>
            <a:r>
              <a:rPr lang="en-US" altLang="ko-KR" dirty="0" smtClean="0"/>
              <a:t>)</a:t>
            </a:r>
            <a:r>
              <a:rPr lang="ko-KR" altLang="en-US" dirty="0" smtClean="0"/>
              <a:t> 거래</a:t>
            </a:r>
            <a:endParaRPr lang="en-US" altLang="ko-KR" dirty="0" smtClean="0"/>
          </a:p>
          <a:p>
            <a:r>
              <a:rPr lang="ko-KR" altLang="en-US" dirty="0" smtClean="0"/>
              <a:t>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최근 연구들은 계층이나 거래 패턴 등 다양한 관점에서 내부자 정보 가치 고찰 중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096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 동기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3428999"/>
            <a:ext cx="8343900" cy="2883875"/>
          </a:xfrm>
        </p:spPr>
        <p:txBody>
          <a:bodyPr/>
          <a:lstStyle/>
          <a:p>
            <a:r>
              <a:rPr lang="ko-KR" altLang="en-US" dirty="0" smtClean="0"/>
              <a:t>특정 기간에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두 명 이상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의 임원이 집중적으로</a:t>
            </a:r>
            <a:r>
              <a:rPr lang="en-US" altLang="ko-KR" dirty="0"/>
              <a:t> </a:t>
            </a:r>
            <a:r>
              <a:rPr lang="ko-KR" altLang="en-US" dirty="0" smtClean="0"/>
              <a:t>주식을 사들인다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일정기간 다수의 투자자가 특정 주식에 동일한 매매를 한다고 기술하므로 군집거래</a:t>
            </a:r>
            <a:r>
              <a:rPr lang="en-US" altLang="ko-KR" dirty="0" smtClean="0"/>
              <a:t>(herding)</a:t>
            </a:r>
            <a:r>
              <a:rPr lang="ko-KR" altLang="en-US" dirty="0" smtClean="0"/>
              <a:t>를 의미</a:t>
            </a:r>
            <a:endParaRPr lang="en-US" altLang="ko-KR" dirty="0" smtClean="0"/>
          </a:p>
          <a:p>
            <a:r>
              <a:rPr lang="ko-KR" altLang="en-US" dirty="0" smtClean="0"/>
              <a:t>과연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일반투자자처럼 내부자도 군집거래를 할까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04447" y="1452236"/>
            <a:ext cx="8343900" cy="16445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CC"/>
            </a:solidFill>
          </a:ln>
        </p:spPr>
        <p:txBody>
          <a:bodyPr wrap="square" lIns="108000" tIns="36000" rIns="108000" bIns="36000" rtlCol="0" anchor="ctr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altLang="ko-KR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“</a:t>
            </a:r>
            <a:r>
              <a:rPr lang="ko-KR" altLang="en-US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최대주주</a:t>
            </a:r>
            <a:r>
              <a:rPr lang="en-US" altLang="ko-KR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임원 등 기업 </a:t>
            </a:r>
            <a:r>
              <a:rPr lang="en-US" altLang="ko-KR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‘</a:t>
            </a:r>
            <a:r>
              <a:rPr lang="ko-KR" altLang="en-US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내부자들</a:t>
            </a:r>
            <a:r>
              <a:rPr lang="en-US" altLang="ko-KR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’</a:t>
            </a:r>
            <a:r>
              <a:rPr lang="ko-KR" altLang="en-US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자기 회사 주식을 집중적으로 산 경우에 해당 회사의 주가가 시장 평균 상승률을 넘기며 뚜렷하게 오른 것으로 나타났다</a:t>
            </a:r>
            <a:r>
              <a:rPr lang="en-US" altLang="ko-KR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……… </a:t>
            </a:r>
            <a:r>
              <a:rPr lang="ko-KR" altLang="en-US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임원들의 매매 날짜를 유심히 살펴볼 필요가 있으며 특정 기간에 두 명 이상의 임원이 집중적으로 주식을 사들이는 종목은 주가가 저점에 있을 개연성이 크다</a:t>
            </a:r>
            <a:r>
              <a:rPr lang="en-US" altLang="ko-KR" i="1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r>
              <a:rPr lang="en-US" altLang="ko-KR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” </a:t>
            </a:r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조선일보 </a:t>
            </a:r>
            <a:r>
              <a:rPr lang="en-US" altLang="ko-KR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2016. 4. 19</a:t>
            </a:r>
            <a:r>
              <a:rPr lang="en-US" altLang="ko-KR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endParaRPr lang="en-US" altLang="ko-KR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54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 동기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ko-KR" altLang="en-US" dirty="0" smtClean="0"/>
              <a:t>자본시장에서 군집거래 행태는 다양하게 연구 중</a:t>
            </a:r>
            <a:endParaRPr lang="en-US" altLang="ko-KR" dirty="0" smtClean="0"/>
          </a:p>
          <a:p>
            <a:pPr lvl="1">
              <a:lnSpc>
                <a:spcPts val="4000"/>
              </a:lnSpc>
            </a:pPr>
            <a:r>
              <a:rPr lang="ko-KR" altLang="en-US" dirty="0" smtClean="0"/>
              <a:t>군집거래 원인</a:t>
            </a:r>
            <a:endParaRPr lang="en-US" altLang="ko-KR" dirty="0" smtClean="0"/>
          </a:p>
          <a:p>
            <a:pPr lvl="2">
              <a:lnSpc>
                <a:spcPts val="4000"/>
              </a:lnSpc>
            </a:pPr>
            <a:r>
              <a:rPr lang="ko-KR" altLang="en-US" dirty="0" smtClean="0"/>
              <a:t>정보 요인 </a:t>
            </a:r>
            <a:r>
              <a:rPr lang="en-US" altLang="ko-KR" dirty="0" smtClean="0"/>
              <a:t>: investigative herding, information cascade</a:t>
            </a:r>
          </a:p>
          <a:p>
            <a:pPr lvl="2">
              <a:lnSpc>
                <a:spcPts val="4000"/>
              </a:lnSpc>
            </a:pPr>
            <a:r>
              <a:rPr lang="ko-KR" altLang="en-US" dirty="0" smtClean="0"/>
              <a:t>비</a:t>
            </a:r>
            <a:r>
              <a:rPr lang="en-US" altLang="ko-KR" dirty="0" smtClean="0"/>
              <a:t>(</a:t>
            </a:r>
            <a:r>
              <a:rPr lang="ko-KR" altLang="en-US" dirty="0" smtClean="0"/>
              <a:t>非</a:t>
            </a:r>
            <a:r>
              <a:rPr lang="en-US" altLang="ko-KR" dirty="0" smtClean="0"/>
              <a:t>)</a:t>
            </a:r>
            <a:r>
              <a:rPr lang="ko-KR" altLang="en-US" dirty="0" smtClean="0"/>
              <a:t>정보 요인 </a:t>
            </a:r>
            <a:r>
              <a:rPr lang="en-US" altLang="ko-KR" dirty="0" smtClean="0"/>
              <a:t>: reputational and  characteristic herding</a:t>
            </a:r>
          </a:p>
          <a:p>
            <a:pPr lvl="1">
              <a:lnSpc>
                <a:spcPts val="4000"/>
              </a:lnSpc>
            </a:pPr>
            <a:r>
              <a:rPr lang="ko-KR" altLang="en-US" dirty="0" smtClean="0"/>
              <a:t>군집거래 집단</a:t>
            </a:r>
            <a:endParaRPr lang="en-US" altLang="ko-KR" dirty="0" smtClean="0"/>
          </a:p>
          <a:p>
            <a:pPr lvl="2">
              <a:lnSpc>
                <a:spcPts val="4000"/>
              </a:lnSpc>
            </a:pPr>
            <a:r>
              <a:rPr lang="ko-KR" altLang="en-US" dirty="0" smtClean="0"/>
              <a:t>개인투자자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기관투자자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연기금 펀드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뮤추얼펀드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펀드매니저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애널리스트 </a:t>
            </a:r>
            <a:endParaRPr lang="en-US" altLang="ko-KR" dirty="0" smtClean="0"/>
          </a:p>
          <a:p>
            <a:pPr>
              <a:lnSpc>
                <a:spcPts val="4000"/>
              </a:lnSpc>
            </a:pPr>
            <a:r>
              <a:rPr lang="ko-KR" altLang="en-US" dirty="0" smtClean="0"/>
              <a:t>그런데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내부자 군집거래 연구는 거의 전무한 상태</a:t>
            </a:r>
            <a:endParaRPr lang="en-US" altLang="ko-KR" dirty="0" smtClean="0"/>
          </a:p>
          <a:p>
            <a:pPr lvl="1">
              <a:lnSpc>
                <a:spcPts val="4000"/>
              </a:lnSpc>
            </a:pPr>
            <a:r>
              <a:rPr lang="ko-KR" altLang="en-US" dirty="0" smtClean="0"/>
              <a:t>상세 거래내역 자료 접근의 한계</a:t>
            </a:r>
            <a:r>
              <a:rPr lang="en-US" altLang="ko-KR" dirty="0" smtClean="0"/>
              <a:t>?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108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 동기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406769"/>
            <a:ext cx="8343900" cy="4851988"/>
          </a:xfrm>
        </p:spPr>
        <p:txBody>
          <a:bodyPr>
            <a:noAutofit/>
          </a:bodyPr>
          <a:lstStyle/>
          <a:p>
            <a:pPr>
              <a:lnSpc>
                <a:spcPts val="4500"/>
              </a:lnSpc>
            </a:pPr>
            <a:r>
              <a:rPr lang="ko-KR" altLang="en-US" dirty="0" smtClean="0"/>
              <a:t>내부자도 군집거래 </a:t>
            </a:r>
            <a:r>
              <a:rPr lang="ko-KR" altLang="en-US" dirty="0"/>
              <a:t>가능성 충분히 </a:t>
            </a:r>
            <a:r>
              <a:rPr lang="ko-KR" altLang="en-US" dirty="0" smtClean="0"/>
              <a:t>존재</a:t>
            </a:r>
            <a:endParaRPr lang="en-US" altLang="ko-KR" dirty="0" smtClean="0"/>
          </a:p>
          <a:p>
            <a:pPr lvl="1">
              <a:lnSpc>
                <a:spcPts val="4500"/>
              </a:lnSpc>
            </a:pPr>
            <a:r>
              <a:rPr lang="ko-KR" altLang="en-US" dirty="0" smtClean="0"/>
              <a:t>외부 투자자와</a:t>
            </a:r>
            <a:r>
              <a:rPr lang="en-US" altLang="ko-KR" dirty="0" smtClean="0"/>
              <a:t> </a:t>
            </a:r>
            <a:r>
              <a:rPr lang="ko-KR" altLang="en-US" dirty="0" smtClean="0"/>
              <a:t>달리 </a:t>
            </a:r>
            <a:r>
              <a:rPr lang="ko-KR" altLang="en-US" dirty="0" err="1" smtClean="0"/>
              <a:t>내부정보에</a:t>
            </a:r>
            <a:r>
              <a:rPr lang="ko-KR" altLang="en-US" dirty="0" smtClean="0"/>
              <a:t> 접근할 수 있지만</a:t>
            </a:r>
            <a:r>
              <a:rPr lang="en-US" altLang="ko-KR" dirty="0" smtClean="0"/>
              <a:t>, </a:t>
            </a:r>
          </a:p>
          <a:p>
            <a:pPr lvl="1">
              <a:lnSpc>
                <a:spcPts val="4500"/>
              </a:lnSpc>
            </a:pPr>
            <a:r>
              <a:rPr lang="ko-KR" altLang="en-US" dirty="0" smtClean="0"/>
              <a:t>지위에 따라 </a:t>
            </a:r>
            <a:r>
              <a:rPr lang="ko-KR" altLang="en-US" dirty="0" err="1" smtClean="0"/>
              <a:t>사적정보가</a:t>
            </a:r>
            <a:r>
              <a:rPr lang="ko-KR" altLang="en-US" dirty="0" smtClean="0"/>
              <a:t> 이질적</a:t>
            </a:r>
            <a:r>
              <a:rPr lang="en-US" altLang="ko-KR" dirty="0" smtClean="0"/>
              <a:t>(heterogeneous)</a:t>
            </a:r>
          </a:p>
          <a:p>
            <a:pPr>
              <a:lnSpc>
                <a:spcPts val="4500"/>
              </a:lnSpc>
            </a:pPr>
            <a:r>
              <a:rPr lang="ko-KR" altLang="en-US" dirty="0" smtClean="0"/>
              <a:t>내부자 군집거래 발생 근거</a:t>
            </a:r>
            <a:endParaRPr lang="en-US" altLang="ko-KR" dirty="0" smtClean="0"/>
          </a:p>
          <a:p>
            <a:pPr lvl="1">
              <a:lnSpc>
                <a:spcPts val="4500"/>
              </a:lnSpc>
            </a:pPr>
            <a:r>
              <a:rPr lang="ko-KR" altLang="en-US" dirty="0" smtClean="0"/>
              <a:t>최대주주가 업무 관련자나 가족 등과 </a:t>
            </a:r>
            <a:r>
              <a:rPr lang="ko-KR" altLang="en-US" dirty="0" err="1" smtClean="0"/>
              <a:t>사적정보</a:t>
            </a:r>
            <a:r>
              <a:rPr lang="ko-KR" altLang="en-US" dirty="0" smtClean="0"/>
              <a:t> 교류</a:t>
            </a:r>
            <a:endParaRPr lang="en-US" altLang="ko-KR" dirty="0" smtClean="0"/>
          </a:p>
          <a:p>
            <a:pPr lvl="1">
              <a:lnSpc>
                <a:spcPts val="4500"/>
              </a:lnSpc>
            </a:pPr>
            <a:r>
              <a:rPr lang="ko-KR" altLang="en-US" dirty="0" smtClean="0"/>
              <a:t>내부자들이 </a:t>
            </a:r>
            <a:r>
              <a:rPr lang="ko-KR" altLang="en-US" dirty="0" err="1" smtClean="0"/>
              <a:t>사적정보를</a:t>
            </a:r>
            <a:r>
              <a:rPr lang="ko-KR" altLang="en-US" dirty="0" smtClean="0"/>
              <a:t> 동시적으로 인지</a:t>
            </a:r>
            <a:r>
              <a:rPr lang="en-US" altLang="ko-KR" dirty="0" smtClean="0"/>
              <a:t>,</a:t>
            </a:r>
            <a:r>
              <a:rPr lang="ko-KR" altLang="en-US" dirty="0" smtClean="0"/>
              <a:t> 분석 및 거래</a:t>
            </a:r>
            <a:endParaRPr lang="en-US" altLang="ko-KR" dirty="0" smtClean="0"/>
          </a:p>
          <a:p>
            <a:pPr lvl="1">
              <a:lnSpc>
                <a:spcPts val="4500"/>
              </a:lnSpc>
            </a:pPr>
            <a:r>
              <a:rPr lang="ko-KR" altLang="en-US" dirty="0" smtClean="0"/>
              <a:t>정보 적은 </a:t>
            </a:r>
            <a:r>
              <a:rPr lang="ko-KR" altLang="en-US" dirty="0" smtClean="0"/>
              <a:t>내부자가 정보 우위 내부자의 거래행태를 통해 추론된 정보를 기반으로 단순히 거래 모방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029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국내 내부자 </a:t>
            </a:r>
            <a:r>
              <a:rPr lang="ko-KR" altLang="en-US" dirty="0" err="1" smtClean="0"/>
              <a:t>군집거래의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사적정보</a:t>
            </a:r>
            <a:r>
              <a:rPr lang="ko-KR" altLang="en-US" dirty="0" smtClean="0"/>
              <a:t> 가능성 검증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최근 연구</a:t>
            </a:r>
            <a:r>
              <a:rPr lang="en-US" altLang="ko-KR" dirty="0" smtClean="0"/>
              <a:t>,</a:t>
            </a:r>
            <a:r>
              <a:rPr lang="ko-KR" altLang="en-US" dirty="0" smtClean="0"/>
              <a:t> 통상적인 내부자거래는 정보가치 미약 언급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즉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통상적이지 않은 군집거래는 정보가치가 클 것으로 예상</a:t>
            </a:r>
            <a:endParaRPr lang="en-US" altLang="ko-KR" dirty="0" smtClean="0"/>
          </a:p>
          <a:p>
            <a:r>
              <a:rPr lang="ko-KR" altLang="en-US" dirty="0" smtClean="0"/>
              <a:t>내부자 </a:t>
            </a:r>
            <a:r>
              <a:rPr lang="ko-KR" altLang="en-US" dirty="0" err="1" smtClean="0"/>
              <a:t>군집거래의</a:t>
            </a:r>
            <a:r>
              <a:rPr lang="ko-KR" altLang="en-US" dirty="0" smtClean="0"/>
              <a:t> 성과 측면에서 검증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매수 및 매도 </a:t>
            </a:r>
            <a:r>
              <a:rPr lang="ko-KR" altLang="en-US" dirty="0" err="1" smtClean="0"/>
              <a:t>군집거래의</a:t>
            </a:r>
            <a:r>
              <a:rPr lang="ko-KR" altLang="en-US" dirty="0" smtClean="0"/>
              <a:t> 장단기 성과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최대주주 계층 포함 여부의 영향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더불어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내부자 계층별</a:t>
            </a:r>
            <a:r>
              <a:rPr lang="en-US" altLang="ko-KR" dirty="0" smtClean="0"/>
              <a:t>(</a:t>
            </a:r>
            <a:r>
              <a:rPr lang="ko-KR" altLang="en-US" dirty="0" smtClean="0"/>
              <a:t>최대주주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주요주주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임원</a:t>
            </a:r>
            <a:r>
              <a:rPr lang="en-US" altLang="ko-KR" dirty="0" smtClean="0"/>
              <a:t>) </a:t>
            </a:r>
            <a:r>
              <a:rPr lang="ko-KR" altLang="en-US" dirty="0" smtClean="0"/>
              <a:t>상대적 영향력 비교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45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표본 구성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4447" y="1282479"/>
            <a:ext cx="8343900" cy="4906106"/>
          </a:xfrm>
        </p:spPr>
        <p:txBody>
          <a:bodyPr>
            <a:noAutofit/>
          </a:bodyPr>
          <a:lstStyle/>
          <a:p>
            <a:r>
              <a:rPr lang="ko-KR" altLang="en-US" dirty="0" smtClean="0"/>
              <a:t>연구기간 </a:t>
            </a:r>
            <a:r>
              <a:rPr lang="en-US" altLang="ko-KR" dirty="0" smtClean="0"/>
              <a:t>: 2003</a:t>
            </a:r>
            <a:r>
              <a:rPr lang="ko-KR" altLang="en-US" dirty="0" smtClean="0"/>
              <a:t>년</a:t>
            </a:r>
            <a:r>
              <a:rPr lang="en-US" altLang="ko-KR" dirty="0" smtClean="0"/>
              <a:t>~2015</a:t>
            </a:r>
            <a:r>
              <a:rPr lang="ko-KR" altLang="en-US" dirty="0" smtClean="0"/>
              <a:t>년까지 유가증권 및 코스닥시장의 내부자 거래가 있는 비</a:t>
            </a:r>
            <a:r>
              <a:rPr lang="en-US" altLang="ko-KR" dirty="0" smtClean="0"/>
              <a:t>(</a:t>
            </a:r>
            <a:r>
              <a:rPr lang="ko-KR" altLang="en-US" dirty="0" smtClean="0"/>
              <a:t>非</a:t>
            </a:r>
            <a:r>
              <a:rPr lang="en-US" altLang="ko-KR" dirty="0" smtClean="0"/>
              <a:t>)</a:t>
            </a:r>
            <a:r>
              <a:rPr lang="ko-KR" altLang="en-US" dirty="0" smtClean="0"/>
              <a:t>금융업 기업</a:t>
            </a:r>
            <a:endParaRPr lang="en-US" altLang="ko-KR" dirty="0" smtClean="0"/>
          </a:p>
          <a:p>
            <a:r>
              <a:rPr lang="ko-KR" altLang="en-US" dirty="0" smtClean="0"/>
              <a:t>내부자거래는 </a:t>
            </a:r>
            <a:r>
              <a:rPr lang="en-US" altLang="ko-KR" dirty="0" smtClean="0"/>
              <a:t>DART</a:t>
            </a:r>
            <a:r>
              <a:rPr lang="ko-KR" altLang="en-US" dirty="0" smtClean="0"/>
              <a:t>의 지분 공시 변동 자료 이용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Crawling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Parsing</a:t>
            </a:r>
            <a:r>
              <a:rPr lang="ko-KR" altLang="en-US" dirty="0" smtClean="0"/>
              <a:t>을 </a:t>
            </a:r>
            <a:r>
              <a:rPr lang="ko-KR" altLang="en-US" dirty="0"/>
              <a:t>통해 </a:t>
            </a:r>
            <a:r>
              <a:rPr lang="ko-KR" altLang="en-US" dirty="0" smtClean="0"/>
              <a:t>추출 및 가공</a:t>
            </a:r>
            <a:endParaRPr lang="en-US" altLang="ko-KR" dirty="0"/>
          </a:p>
          <a:p>
            <a:pPr lvl="1"/>
            <a:r>
              <a:rPr lang="ko-KR" altLang="en-US" dirty="0" smtClean="0"/>
              <a:t>일부는 </a:t>
            </a:r>
            <a:r>
              <a:rPr lang="en-US" altLang="ko-KR" dirty="0" err="1" smtClean="0"/>
              <a:t>FnGuide</a:t>
            </a:r>
            <a:r>
              <a:rPr lang="ko-KR" altLang="en-US" dirty="0" smtClean="0"/>
              <a:t>에서 홈페이지에서 수집</a:t>
            </a:r>
            <a:endParaRPr lang="en-US" altLang="ko-KR" dirty="0" smtClean="0"/>
          </a:p>
          <a:p>
            <a:r>
              <a:rPr lang="ko-KR" altLang="en-US" dirty="0" smtClean="0"/>
              <a:t>내부자거래 거래량이 월 평균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주 미만일 경우 분석에서 제외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Jategaonkar</a:t>
            </a:r>
            <a:r>
              <a:rPr lang="en-US" altLang="ko-KR" dirty="0" smtClean="0"/>
              <a:t>, 2013)</a:t>
            </a:r>
          </a:p>
          <a:p>
            <a:r>
              <a:rPr lang="ko-KR" altLang="en-US" dirty="0" smtClean="0"/>
              <a:t>총</a:t>
            </a:r>
            <a:r>
              <a:rPr lang="en-US" altLang="ko-KR" dirty="0" smtClean="0"/>
              <a:t> 45,636</a:t>
            </a:r>
            <a:r>
              <a:rPr lang="ko-KR" altLang="en-US" dirty="0" smtClean="0"/>
              <a:t>개 </a:t>
            </a:r>
            <a:r>
              <a:rPr lang="en-US" altLang="ko-KR" dirty="0" smtClean="0"/>
              <a:t>firm-monthly</a:t>
            </a:r>
            <a:r>
              <a:rPr lang="ko-KR" altLang="en-US" dirty="0" smtClean="0"/>
              <a:t>에 대해 </a:t>
            </a:r>
            <a:r>
              <a:rPr lang="en-US" altLang="ko-KR" dirty="0" smtClean="0"/>
              <a:t>255,836</a:t>
            </a:r>
            <a:r>
              <a:rPr lang="ko-KR" altLang="en-US" dirty="0" smtClean="0"/>
              <a:t>건의 내부자 거래내역 자료 이용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86409-4158-437D-95DC-4CA0AD886F08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2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941</TotalTime>
  <Words>961</Words>
  <Application>Microsoft Office PowerPoint</Application>
  <PresentationFormat>화면 슬라이드 쇼(4:3)</PresentationFormat>
  <Paragraphs>149</Paragraphs>
  <Slides>20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32" baseType="lpstr">
      <vt:lpstr>맑은 고딕</vt:lpstr>
      <vt:lpstr>함초롬바탕</vt:lpstr>
      <vt:lpstr>Arial</vt:lpstr>
      <vt:lpstr>Book Antiqua</vt:lpstr>
      <vt:lpstr>Calibri</vt:lpstr>
      <vt:lpstr>Calibri Light</vt:lpstr>
      <vt:lpstr>Cambria Math</vt:lpstr>
      <vt:lpstr>Segoe Script</vt:lpstr>
      <vt:lpstr>Wingdings</vt:lpstr>
      <vt:lpstr>Office 테마</vt:lpstr>
      <vt:lpstr>Microsoft Excel 워크시트</vt:lpstr>
      <vt:lpstr>Equation</vt:lpstr>
      <vt:lpstr>기업의 내부자 거래</vt:lpstr>
      <vt:lpstr>내부자 거래</vt:lpstr>
      <vt:lpstr>내부자 거래</vt:lpstr>
      <vt:lpstr>내부자 거래</vt:lpstr>
      <vt:lpstr>연구 동기</vt:lpstr>
      <vt:lpstr>연구 동기</vt:lpstr>
      <vt:lpstr>연구 동기</vt:lpstr>
      <vt:lpstr>연구 목적</vt:lpstr>
      <vt:lpstr>표본 구성</vt:lpstr>
      <vt:lpstr>주요 변수</vt:lpstr>
      <vt:lpstr>주요 변수</vt:lpstr>
      <vt:lpstr>분석 결과</vt:lpstr>
      <vt:lpstr>분석 결과</vt:lpstr>
      <vt:lpstr>분석 결과</vt:lpstr>
      <vt:lpstr>분석 결과</vt:lpstr>
      <vt:lpstr>분석 결과</vt:lpstr>
      <vt:lpstr>분석 결과</vt:lpstr>
      <vt:lpstr>추가 분석</vt:lpstr>
      <vt:lpstr>결론</vt:lpstr>
      <vt:lpstr>감사합니다.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내부자 군집거래 (Insider Herding)</dc:title>
  <dc:creator>Soon</dc:creator>
  <cp:lastModifiedBy>Soon</cp:lastModifiedBy>
  <cp:revision>97</cp:revision>
  <dcterms:created xsi:type="dcterms:W3CDTF">2019-04-15T00:32:47Z</dcterms:created>
  <dcterms:modified xsi:type="dcterms:W3CDTF">2019-04-24T00:28:41Z</dcterms:modified>
</cp:coreProperties>
</file>