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9"/>
  </p:notesMasterIdLst>
  <p:handoutMasterIdLst>
    <p:handoutMasterId r:id="rId20"/>
  </p:handoutMasterIdLst>
  <p:sldIdLst>
    <p:sldId id="257" r:id="rId2"/>
    <p:sldId id="304" r:id="rId3"/>
    <p:sldId id="338" r:id="rId4"/>
    <p:sldId id="339" r:id="rId5"/>
    <p:sldId id="340" r:id="rId6"/>
    <p:sldId id="331" r:id="rId7"/>
    <p:sldId id="332" r:id="rId8"/>
    <p:sldId id="341" r:id="rId9"/>
    <p:sldId id="342" r:id="rId10"/>
    <p:sldId id="343" r:id="rId11"/>
    <p:sldId id="344" r:id="rId12"/>
    <p:sldId id="350" r:id="rId13"/>
    <p:sldId id="351" r:id="rId14"/>
    <p:sldId id="352" r:id="rId15"/>
    <p:sldId id="347" r:id="rId16"/>
    <p:sldId id="348" r:id="rId17"/>
    <p:sldId id="345" r:id="rId18"/>
  </p:sldIdLst>
  <p:sldSz cx="9144000" cy="6858000" type="screen4x3"/>
  <p:notesSz cx="6889750" cy="100187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86D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23" autoAdjust="0"/>
    <p:restoredTop sz="94660"/>
  </p:normalViewPr>
  <p:slideViewPr>
    <p:cSldViewPr>
      <p:cViewPr>
        <p:scale>
          <a:sx n="94" d="100"/>
          <a:sy n="94" d="100"/>
        </p:scale>
        <p:origin x="-2124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093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50093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5DB490C-8EC6-4178-818E-81AA26B0DA5E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5558" cy="50093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902597" y="9516038"/>
            <a:ext cx="2985558" cy="50093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5A4DE0CE-EAFD-44D7-8C35-FA2D6AD511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635378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093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0936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873814A-2806-46DE-94A6-2857C3915199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5" y="4758889"/>
            <a:ext cx="5511800" cy="4508421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5558" cy="50093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597" y="9516038"/>
            <a:ext cx="2985558" cy="500936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DD05050E-04A0-4687-BF81-5BCFA46211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458244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265422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1999459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10150" cy="37576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419FC-61E7-4530-ABDA-4B4881499DAA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08218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10150" cy="37576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419FC-61E7-4530-ABDA-4B4881499DAA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2794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508878" y="646658"/>
            <a:ext cx="3592800" cy="190470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marL="415495" indent="-41549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6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Frutiger55Roman" pitchFamily="34" charset="0"/>
              </a:rPr>
              <a:t>Investor Relations 2018</a:t>
            </a:r>
            <a:endParaRPr lang="ko-KR" altLang="en-US" sz="6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atin typeface="Frutiger55Roman" pitchFamily="34" charset="0"/>
            </a:endParaRPr>
          </a:p>
        </p:txBody>
      </p:sp>
      <p:pic>
        <p:nvPicPr>
          <p:cNvPr id="3" name="그림 2" descr="코리아센터.em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603532" y="824082"/>
            <a:ext cx="1106637" cy="112488"/>
          </a:xfrm>
          <a:prstGeom prst="rect">
            <a:avLst/>
          </a:prstGeom>
        </p:spPr>
      </p:pic>
      <p:cxnSp>
        <p:nvCxnSpPr>
          <p:cNvPr id="4" name="직선 연결선 3"/>
          <p:cNvCxnSpPr/>
          <p:nvPr userDrawn="1"/>
        </p:nvCxnSpPr>
        <p:spPr>
          <a:xfrm>
            <a:off x="0" y="190664"/>
            <a:ext cx="395998" cy="40566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 userDrawn="1"/>
        </p:nvSpPr>
        <p:spPr>
          <a:xfrm>
            <a:off x="395999" y="596562"/>
            <a:ext cx="48037" cy="4921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ko-KR" altLang="en-US" sz="10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30" pitchFamily="18" charset="-127"/>
              <a:ea typeface="-윤고딕330" pitchFamily="18" charset="-127"/>
              <a:sym typeface="HY견고딕" pitchFamily="18" charset="-127"/>
            </a:endParaRPr>
          </a:p>
        </p:txBody>
      </p:sp>
      <p:sp>
        <p:nvSpPr>
          <p:cNvPr id="6" name="Rectangle 17"/>
          <p:cNvSpPr>
            <a:spLocks noChangeArrowheads="1"/>
          </p:cNvSpPr>
          <p:nvPr userDrawn="1"/>
        </p:nvSpPr>
        <p:spPr bwMode="auto">
          <a:xfrm flipH="1">
            <a:off x="4922433" y="6349093"/>
            <a:ext cx="3787736" cy="16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1898" rIns="0" bIns="41898"/>
          <a:lstStyle/>
          <a:p>
            <a:pPr marL="0" marR="0" indent="0" algn="r" defTabSz="914294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600" i="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Frutiger55Roman" pitchFamily="34" charset="0"/>
                <a:cs typeface="Arial" pitchFamily="34" charset="0"/>
              </a:rPr>
              <a:t>KOREACENTER CO., LTD.</a:t>
            </a:r>
            <a:r>
              <a:rPr lang="en-US" altLang="ko-KR" sz="600" i="0" baseline="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Frutiger55Roman" pitchFamily="34" charset="0"/>
                <a:cs typeface="Arial" pitchFamily="34" charset="0"/>
              </a:rPr>
              <a:t>  </a:t>
            </a:r>
            <a:fld id="{2BB8872E-4CE4-4DE7-BA1A-F3F28E5123FF}" type="slidenum">
              <a:rPr lang="en-US" altLang="ko-KR" sz="600" i="0" smtClean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Frutiger55Roman" pitchFamily="34" charset="0"/>
                <a:cs typeface="Arial" pitchFamily="34" charset="0"/>
              </a:rPr>
              <a:pPr marL="0" marR="0" indent="0" algn="r" defTabSz="914294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altLang="ko-KR" sz="600" i="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atin typeface="Frutiger55Roman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990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9930973-927E-4E22-95AF-EA06CCB32B81}" type="datetimeFigureOut">
              <a:rPr lang="ko-KR" altLang="en-US" smtClean="0"/>
              <a:pPr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269A4E0-AF4B-4FB0-A356-BDB425986CE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ctr" rtl="0" eaLnBrk="1" latinLnBrk="1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emf"/><Relationship Id="rId18" Type="http://schemas.openxmlformats.org/officeDocument/2006/relationships/image" Target="../media/image31.jpeg"/><Relationship Id="rId26" Type="http://schemas.openxmlformats.org/officeDocument/2006/relationships/image" Target="../media/image39.png"/><Relationship Id="rId39" Type="http://schemas.openxmlformats.org/officeDocument/2006/relationships/image" Target="../media/image52.emf"/><Relationship Id="rId3" Type="http://schemas.openxmlformats.org/officeDocument/2006/relationships/image" Target="../media/image16.emf"/><Relationship Id="rId21" Type="http://schemas.openxmlformats.org/officeDocument/2006/relationships/image" Target="../media/image34.jpeg"/><Relationship Id="rId34" Type="http://schemas.openxmlformats.org/officeDocument/2006/relationships/image" Target="../media/image47.png"/><Relationship Id="rId42" Type="http://schemas.openxmlformats.org/officeDocument/2006/relationships/image" Target="../media/image55.emf"/><Relationship Id="rId7" Type="http://schemas.openxmlformats.org/officeDocument/2006/relationships/image" Target="../media/image20.png"/><Relationship Id="rId12" Type="http://schemas.openxmlformats.org/officeDocument/2006/relationships/image" Target="../media/image25.emf"/><Relationship Id="rId17" Type="http://schemas.openxmlformats.org/officeDocument/2006/relationships/image" Target="../media/image30.jpeg"/><Relationship Id="rId25" Type="http://schemas.openxmlformats.org/officeDocument/2006/relationships/image" Target="../media/image38.jpeg"/><Relationship Id="rId33" Type="http://schemas.openxmlformats.org/officeDocument/2006/relationships/image" Target="../media/image46.png"/><Relationship Id="rId38" Type="http://schemas.openxmlformats.org/officeDocument/2006/relationships/image" Target="../media/image51.png"/><Relationship Id="rId46" Type="http://schemas.openxmlformats.org/officeDocument/2006/relationships/image" Target="../media/image5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29" Type="http://schemas.openxmlformats.org/officeDocument/2006/relationships/image" Target="../media/image42.emf"/><Relationship Id="rId41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11" Type="http://schemas.openxmlformats.org/officeDocument/2006/relationships/image" Target="../media/image24.emf"/><Relationship Id="rId24" Type="http://schemas.openxmlformats.org/officeDocument/2006/relationships/image" Target="../media/image37.jpeg"/><Relationship Id="rId32" Type="http://schemas.openxmlformats.org/officeDocument/2006/relationships/image" Target="../media/image45.png"/><Relationship Id="rId37" Type="http://schemas.openxmlformats.org/officeDocument/2006/relationships/image" Target="../media/image50.png"/><Relationship Id="rId40" Type="http://schemas.openxmlformats.org/officeDocument/2006/relationships/image" Target="../media/image53.emf"/><Relationship Id="rId45" Type="http://schemas.openxmlformats.org/officeDocument/2006/relationships/image" Target="../media/image58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36" Type="http://schemas.openxmlformats.org/officeDocument/2006/relationships/image" Target="../media/image49.png"/><Relationship Id="rId10" Type="http://schemas.openxmlformats.org/officeDocument/2006/relationships/image" Target="../media/image23.emf"/><Relationship Id="rId19" Type="http://schemas.openxmlformats.org/officeDocument/2006/relationships/image" Target="../media/image32.jpeg"/><Relationship Id="rId31" Type="http://schemas.openxmlformats.org/officeDocument/2006/relationships/image" Target="../media/image44.png"/><Relationship Id="rId44" Type="http://schemas.openxmlformats.org/officeDocument/2006/relationships/image" Target="../media/image57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Relationship Id="rId14" Type="http://schemas.openxmlformats.org/officeDocument/2006/relationships/image" Target="../media/image27.emf"/><Relationship Id="rId22" Type="http://schemas.openxmlformats.org/officeDocument/2006/relationships/image" Target="../media/image35.png"/><Relationship Id="rId27" Type="http://schemas.openxmlformats.org/officeDocument/2006/relationships/image" Target="../media/image40.png"/><Relationship Id="rId30" Type="http://schemas.openxmlformats.org/officeDocument/2006/relationships/image" Target="../media/image43.png"/><Relationship Id="rId35" Type="http://schemas.openxmlformats.org/officeDocument/2006/relationships/image" Target="../media/image48.png"/><Relationship Id="rId43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qy7hAMPbW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47664" y="1474689"/>
            <a:ext cx="7344816" cy="1949916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/>
            <a:r>
              <a:rPr lang="en-US" altLang="ko-KR" sz="4800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latin typeface="HY견고딕" pitchFamily="18" charset="-127"/>
                <a:ea typeface="HY견고딕" pitchFamily="18" charset="-127"/>
              </a:rPr>
              <a:t>Understanding IFRS and US GAAP</a:t>
            </a:r>
            <a:endParaRPr lang="ko-KR" altLang="en-US" sz="4800" dirty="0">
              <a:ln/>
              <a:solidFill>
                <a:schemeClr val="tx1">
                  <a:lumMod val="95000"/>
                  <a:lumOff val="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0" y="2500306"/>
            <a:ext cx="2000232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0" y="2571744"/>
            <a:ext cx="1928794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131840" y="5397023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err="1" smtClean="0"/>
              <a:t>Hyewon</a:t>
            </a:r>
            <a:r>
              <a:rPr lang="en-US" altLang="ko-KR" sz="2400" b="1" dirty="0" smtClean="0"/>
              <a:t> Paik</a:t>
            </a:r>
          </a:p>
          <a:p>
            <a:pPr algn="ctr"/>
            <a:r>
              <a:rPr lang="en-US" altLang="ko-KR" sz="2400" b="1" dirty="0" smtClean="0"/>
              <a:t>2019.5.15</a:t>
            </a:r>
            <a:endParaRPr lang="ko-KR" altLang="en-US" sz="2400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8986" y="4178534"/>
            <a:ext cx="3182491" cy="2389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IFRS vs US GAAP</a:t>
            </a:r>
          </a:p>
          <a:p>
            <a:pPr marL="0" indent="0">
              <a:buNone/>
            </a:pP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484784"/>
            <a:ext cx="2857500" cy="16002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484784"/>
            <a:ext cx="3209925" cy="1428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320057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IFRS</a:t>
            </a:r>
            <a:endParaRPr lang="ko-KR" alt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320841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US GAAP</a:t>
            </a:r>
            <a:endParaRPr lang="ko-KR" alt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30849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b="1" dirty="0" smtClean="0"/>
              <a:t>≠</a:t>
            </a:r>
            <a:endParaRPr lang="ko-KR" alt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5323042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ko-KR" sz="2000" b="1" dirty="0"/>
              <a:t>Convergence between IFRS and US </a:t>
            </a:r>
            <a:r>
              <a:rPr lang="en-US" altLang="ko-KR" sz="2000" b="1" dirty="0" smtClean="0"/>
              <a:t>GAAP is</a:t>
            </a:r>
            <a:r>
              <a:rPr lang="ko-KR" altLang="en-US" sz="2000" b="1" dirty="0"/>
              <a:t> </a:t>
            </a:r>
            <a:r>
              <a:rPr lang="en-US" altLang="ko-KR" sz="2000" b="1" dirty="0" smtClean="0"/>
              <a:t>still progress</a:t>
            </a:r>
            <a:endParaRPr lang="ko-KR" altLang="en-US" sz="20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95" t="17151" r="41236" b="6792"/>
          <a:stretch/>
        </p:blipFill>
        <p:spPr bwMode="auto">
          <a:xfrm>
            <a:off x="611560" y="3861048"/>
            <a:ext cx="1872854" cy="252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220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85192" y="836712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Research Interests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611560" y="3140968"/>
            <a:ext cx="1800200" cy="72008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경영</a:t>
            </a:r>
            <a:r>
              <a:rPr lang="ko-KR" altLang="en-US" sz="2000" b="1" dirty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자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5868144" y="3156003"/>
            <a:ext cx="1800200" cy="72008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투자자</a:t>
            </a:r>
            <a:endParaRPr lang="ko-KR" altLang="en-US" sz="2000" b="1" dirty="0">
              <a:solidFill>
                <a:schemeClr val="accent1">
                  <a:lumMod val="75000"/>
                </a:schemeClr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3275856" y="3140968"/>
            <a:ext cx="1800200" cy="72008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재무분석가</a:t>
            </a:r>
            <a:endParaRPr lang="ko-KR" altLang="en-US" sz="2000" b="1" dirty="0">
              <a:solidFill>
                <a:schemeClr val="accent1">
                  <a:lumMod val="75000"/>
                </a:schemeClr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7" name="폭발 2 6"/>
          <p:cNvSpPr/>
          <p:nvPr/>
        </p:nvSpPr>
        <p:spPr>
          <a:xfrm>
            <a:off x="2555776" y="1340768"/>
            <a:ext cx="3312368" cy="151216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IFRS</a:t>
            </a:r>
            <a:endParaRPr lang="ko-KR" altLang="en-US" sz="28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6879" y="4149080"/>
            <a:ext cx="31694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회계정보의 투명성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b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비교가능성 증가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경영자의 재량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이익조정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(earnings management)</a:t>
            </a:r>
          </a:p>
          <a:p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회계이익의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질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(quality)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4149080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이익예측정확도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84284" y="413312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주가반응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 flipH="1">
            <a:off x="1511660" y="2612379"/>
            <a:ext cx="1368152" cy="481113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>
            <a:endCxn id="6" idx="0"/>
          </p:cNvCxnSpPr>
          <p:nvPr/>
        </p:nvCxnSpPr>
        <p:spPr>
          <a:xfrm>
            <a:off x="4175956" y="2612379"/>
            <a:ext cx="0" cy="528589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/>
          <p:nvPr/>
        </p:nvCxnSpPr>
        <p:spPr>
          <a:xfrm>
            <a:off x="5292080" y="2369574"/>
            <a:ext cx="1297498" cy="723918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3873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23528" y="570009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Research Interests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635896" y="3441526"/>
            <a:ext cx="1800200" cy="72008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경영</a:t>
            </a:r>
            <a:r>
              <a:rPr lang="ko-KR" altLang="en-US" sz="2000" b="1" dirty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자</a:t>
            </a:r>
          </a:p>
        </p:txBody>
      </p:sp>
      <p:sp>
        <p:nvSpPr>
          <p:cNvPr id="7" name="폭발 2 6"/>
          <p:cNvSpPr/>
          <p:nvPr/>
        </p:nvSpPr>
        <p:spPr>
          <a:xfrm>
            <a:off x="827584" y="1182020"/>
            <a:ext cx="3312368" cy="165097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IFRS</a:t>
            </a:r>
            <a:endParaRPr lang="ko-KR" altLang="en-US" sz="28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4411634"/>
            <a:ext cx="55806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회계정보의 투명성</a:t>
            </a:r>
            <a:endParaRPr lang="en-US" altLang="ko-KR" sz="20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비교가능성 증가</a:t>
            </a:r>
            <a:endParaRPr lang="en-US" altLang="ko-KR" sz="20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회계이익의</a:t>
            </a:r>
            <a:r>
              <a:rPr lang="en-US" altLang="ko-KR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질</a:t>
            </a:r>
            <a:r>
              <a:rPr lang="en-US" altLang="ko-KR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(quality)</a:t>
            </a:r>
            <a:endParaRPr lang="ko-KR" altLang="en-US" sz="20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</a:t>
            </a:r>
            <a:r>
              <a:rPr lang="ko-KR" altLang="en-US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경영자의 재량으로 인한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lang="ko-KR" altLang="en-US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이익조정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(earnings management)</a:t>
            </a:r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2699792" y="2492896"/>
            <a:ext cx="1836204" cy="899143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폭발 2 13"/>
          <p:cNvSpPr/>
          <p:nvPr/>
        </p:nvSpPr>
        <p:spPr>
          <a:xfrm>
            <a:off x="5425615" y="1074344"/>
            <a:ext cx="3312368" cy="172819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US GAAP</a:t>
            </a:r>
            <a:endParaRPr lang="ko-KR" altLang="en-US" sz="28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cxnSp>
        <p:nvCxnSpPr>
          <p:cNvPr id="15" name="직선 화살표 연결선 14"/>
          <p:cNvCxnSpPr/>
          <p:nvPr/>
        </p:nvCxnSpPr>
        <p:spPr>
          <a:xfrm flipH="1">
            <a:off x="4682108" y="2708920"/>
            <a:ext cx="1415170" cy="683119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360168" y="1844824"/>
            <a:ext cx="643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VS</a:t>
            </a:r>
            <a:endParaRPr lang="ko-KR" altLang="en-US" sz="2400" b="1" dirty="0">
              <a:solidFill>
                <a:srgbClr val="FF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775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r" eaLnBrk="1" hangingPunct="1"/>
            <a:fld id="{0A36AA42-69E6-4114-974A-9B8DB934DCA2}" type="slidenum">
              <a:rPr lang="en-US" altLang="ko-KR" sz="1300" smtClean="0"/>
              <a:pPr algn="r" eaLnBrk="1" hangingPunct="1"/>
              <a:t>13</a:t>
            </a:fld>
            <a:endParaRPr lang="en-US" altLang="ko-KR" sz="13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369888" y="44450"/>
            <a:ext cx="8615362" cy="627063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ko-KR" altLang="en-US" smtClean="0">
                <a:ea typeface="돋움" pitchFamily="50" charset="-127"/>
              </a:rPr>
              <a:t>       				</a:t>
            </a:r>
            <a:endParaRPr lang="ko-KR" altLang="en-US" sz="1600" smtClean="0">
              <a:ea typeface="돋움" pitchFamily="50" charset="-127"/>
            </a:endParaRPr>
          </a:p>
        </p:txBody>
      </p:sp>
      <p:sp>
        <p:nvSpPr>
          <p:cNvPr id="4101" name="Text Box 56"/>
          <p:cNvSpPr txBox="1">
            <a:spLocks noChangeArrowheads="1"/>
          </p:cNvSpPr>
          <p:nvPr/>
        </p:nvSpPr>
        <p:spPr bwMode="auto">
          <a:xfrm>
            <a:off x="5875213" y="1000125"/>
            <a:ext cx="1446783" cy="501650"/>
          </a:xfrm>
          <a:prstGeom prst="rect">
            <a:avLst/>
          </a:prstGeom>
          <a:noFill/>
          <a:ln w="28575" algn="ctr">
            <a:solidFill>
              <a:srgbClr val="66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r>
              <a:rPr lang="ko-KR" altLang="en-US" sz="1400" dirty="0" smtClean="0"/>
              <a:t>재무비율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  <p:sp>
        <p:nvSpPr>
          <p:cNvPr id="4102" name="TextBox 35"/>
          <p:cNvSpPr txBox="1">
            <a:spLocks noChangeArrowheads="1"/>
          </p:cNvSpPr>
          <p:nvPr/>
        </p:nvSpPr>
        <p:spPr bwMode="auto">
          <a:xfrm>
            <a:off x="5759150" y="3084512"/>
            <a:ext cx="1978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r>
              <a:rPr lang="en-US" altLang="ko-KR" sz="1400" dirty="0"/>
              <a:t>De Franco et al.(2011)</a:t>
            </a:r>
            <a:endParaRPr lang="ko-KR" altLang="en-US" sz="1400" dirty="0"/>
          </a:p>
        </p:txBody>
      </p:sp>
      <p:sp>
        <p:nvSpPr>
          <p:cNvPr id="4104" name="TextBox 44"/>
          <p:cNvSpPr txBox="1">
            <a:spLocks noChangeArrowheads="1"/>
          </p:cNvSpPr>
          <p:nvPr/>
        </p:nvSpPr>
        <p:spPr bwMode="auto">
          <a:xfrm>
            <a:off x="1612603" y="1250950"/>
            <a:ext cx="15192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r>
              <a:rPr lang="ko-KR" altLang="en-US" sz="1400" dirty="0" smtClean="0"/>
              <a:t> </a:t>
            </a:r>
            <a:r>
              <a:rPr lang="en-US" altLang="ko-KR" sz="1400" dirty="0" smtClean="0"/>
              <a:t>K-IFRS</a:t>
            </a:r>
            <a:r>
              <a:rPr lang="ko-KR" altLang="en-US" sz="1400" dirty="0"/>
              <a:t> </a:t>
            </a:r>
            <a:r>
              <a:rPr lang="ko-KR" altLang="en-US" sz="1400" dirty="0" smtClean="0"/>
              <a:t>로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작성한 재무제표</a:t>
            </a:r>
            <a:endParaRPr lang="ko-KR" altLang="en-US" sz="1400" dirty="0"/>
          </a:p>
        </p:txBody>
      </p:sp>
      <p:sp>
        <p:nvSpPr>
          <p:cNvPr id="4105" name="Line 7"/>
          <p:cNvSpPr>
            <a:spLocks noChangeShapeType="1"/>
          </p:cNvSpPr>
          <p:nvPr/>
        </p:nvSpPr>
        <p:spPr bwMode="auto">
          <a:xfrm>
            <a:off x="3614638" y="1942290"/>
            <a:ext cx="1727200" cy="0"/>
          </a:xfrm>
          <a:prstGeom prst="line">
            <a:avLst/>
          </a:prstGeom>
          <a:noFill/>
          <a:ln w="57150">
            <a:solidFill>
              <a:srgbClr val="666699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ko-KR" altLang="en-US"/>
          </a:p>
        </p:txBody>
      </p:sp>
      <p:sp>
        <p:nvSpPr>
          <p:cNvPr id="4111" name="Rectangle 59"/>
          <p:cNvSpPr>
            <a:spLocks noChangeArrowheads="1"/>
          </p:cNvSpPr>
          <p:nvPr/>
        </p:nvSpPr>
        <p:spPr bwMode="auto">
          <a:xfrm>
            <a:off x="1070619" y="4690150"/>
            <a:ext cx="7389813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285750" indent="-285750"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eaLnBrk="1" latinLnBrk="0" hangingPunct="1">
              <a:buFont typeface="Wingdings" pitchFamily="2" charset="2"/>
              <a:buChar char="ü"/>
            </a:pPr>
            <a:endParaRPr lang="en-US" altLang="ko-KR" sz="1400" i="1" dirty="0"/>
          </a:p>
          <a:p>
            <a:pPr eaLnBrk="1" latinLnBrk="0" hangingPunct="1">
              <a:buFont typeface="Wingdings" pitchFamily="2" charset="2"/>
              <a:buChar char="ü"/>
            </a:pPr>
            <a:r>
              <a:rPr lang="en-US" altLang="ko-KR" sz="1400" i="1" dirty="0" smtClean="0"/>
              <a:t>IFRS</a:t>
            </a:r>
            <a:r>
              <a:rPr lang="ko-KR" altLang="en-US" sz="1400" i="1" dirty="0" smtClean="0"/>
              <a:t>도입 이후 회계이익의 질이 향상되는 등 긍정적인 영향을 보고함</a:t>
            </a:r>
            <a:r>
              <a:rPr lang="en-US" altLang="ko-KR" sz="1400" i="1" dirty="0" smtClean="0"/>
              <a:t>.</a:t>
            </a:r>
            <a:br>
              <a:rPr lang="en-US" altLang="ko-KR" sz="1400" i="1" dirty="0" smtClean="0"/>
            </a:br>
            <a:r>
              <a:rPr lang="ko-KR" altLang="en-US" sz="1400" i="1" dirty="0" smtClean="0"/>
              <a:t> </a:t>
            </a:r>
            <a:endParaRPr lang="en-US" altLang="ko-KR" sz="1400" i="1" dirty="0" smtClean="0"/>
          </a:p>
          <a:p>
            <a:pPr eaLnBrk="1" latinLnBrk="0" hangingPunct="1">
              <a:buFont typeface="Wingdings" pitchFamily="2" charset="2"/>
              <a:buChar char="ü"/>
            </a:pPr>
            <a:r>
              <a:rPr lang="ko-KR" altLang="en-US" sz="1400" i="1" dirty="0" smtClean="0"/>
              <a:t>개념체계 </a:t>
            </a:r>
            <a:r>
              <a:rPr lang="ko-KR" altLang="en-US" sz="1400" i="1" dirty="0"/>
              <a:t>에서 말하고 있는 회계정보의 질적 특성 중 비교가능성 개념을 다룸</a:t>
            </a:r>
            <a:r>
              <a:rPr lang="en-US" altLang="ko-KR" sz="1400" i="1" dirty="0"/>
              <a:t>. </a:t>
            </a:r>
          </a:p>
          <a:p>
            <a:pPr eaLnBrk="1" latinLnBrk="0" hangingPunct="1">
              <a:buFont typeface="Wingdings" pitchFamily="2" charset="2"/>
              <a:buChar char="ü"/>
            </a:pPr>
            <a:endParaRPr lang="en-US" altLang="ko-KR" sz="1400" i="1" dirty="0"/>
          </a:p>
          <a:p>
            <a:pPr eaLnBrk="1" latinLnBrk="0" hangingPunct="1">
              <a:buFont typeface="Wingdings" pitchFamily="2" charset="2"/>
              <a:buChar char="ü"/>
            </a:pPr>
            <a:r>
              <a:rPr lang="en-US" altLang="ko-KR" sz="1400" i="1" dirty="0"/>
              <a:t>IFRS </a:t>
            </a:r>
            <a:r>
              <a:rPr lang="ko-KR" altLang="en-US" sz="1400" i="1" dirty="0"/>
              <a:t>도입 이후 비교가능성의 문제 중요성이 부각되는 시점에 시사점이 있는 논문</a:t>
            </a:r>
            <a:r>
              <a:rPr lang="en-US" altLang="ko-KR" sz="1400" i="1" dirty="0"/>
              <a:t>.</a:t>
            </a:r>
          </a:p>
          <a:p>
            <a:pPr marL="0" indent="0" eaLnBrk="1" latinLnBrk="0" hangingPunct="1"/>
            <a:endParaRPr lang="en-US" altLang="ko-KR" sz="1400" i="1" dirty="0"/>
          </a:p>
        </p:txBody>
      </p:sp>
      <p:sp>
        <p:nvSpPr>
          <p:cNvPr id="4114" name="AutoShape 28"/>
          <p:cNvSpPr>
            <a:spLocks noChangeArrowheads="1"/>
          </p:cNvSpPr>
          <p:nvPr/>
        </p:nvSpPr>
        <p:spPr bwMode="auto">
          <a:xfrm rot="10800000">
            <a:off x="2887712" y="4293096"/>
            <a:ext cx="2692400" cy="379412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0000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endParaRPr lang="ko-KR" altLang="en-US" sz="1400"/>
          </a:p>
        </p:txBody>
      </p:sp>
      <p:sp>
        <p:nvSpPr>
          <p:cNvPr id="4116" name="TextBox 2"/>
          <p:cNvSpPr txBox="1">
            <a:spLocks noChangeArrowheads="1"/>
          </p:cNvSpPr>
          <p:nvPr/>
        </p:nvSpPr>
        <p:spPr bwMode="auto">
          <a:xfrm>
            <a:off x="1046163" y="3792538"/>
            <a:ext cx="78581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r>
              <a:rPr lang="en-US" altLang="ko-KR" sz="1200" dirty="0" smtClean="0"/>
              <a:t>2011</a:t>
            </a:r>
            <a:r>
              <a:rPr lang="ko-KR" altLang="en-US" sz="1200" dirty="0" smtClean="0"/>
              <a:t>년 </a:t>
            </a:r>
            <a:r>
              <a:rPr lang="en-US" altLang="ko-KR" sz="1200" dirty="0" smtClean="0"/>
              <a:t>IFRS</a:t>
            </a:r>
            <a:r>
              <a:rPr lang="ko-KR" altLang="en-US" sz="1200" dirty="0" smtClean="0"/>
              <a:t>를 </a:t>
            </a:r>
            <a:r>
              <a:rPr lang="ko-KR" altLang="en-US" sz="1200" dirty="0" err="1" smtClean="0"/>
              <a:t>의무도입한</a:t>
            </a:r>
            <a:r>
              <a:rPr lang="ko-KR" altLang="en-US" sz="1200" dirty="0" smtClean="0"/>
              <a:t> 국내 상장기업 중 미국 </a:t>
            </a:r>
            <a:r>
              <a:rPr lang="ko-KR" altLang="en-US" sz="1200" dirty="0" err="1" smtClean="0"/>
              <a:t>나스닥</a:t>
            </a:r>
            <a:r>
              <a:rPr lang="ko-KR" altLang="en-US" sz="1200" dirty="0" smtClean="0"/>
              <a:t> 시장에 상장한 회사들 중심으로 분석</a:t>
            </a:r>
            <a:endParaRPr lang="ko-KR" altLang="en-US" sz="1200" dirty="0"/>
          </a:p>
        </p:txBody>
      </p:sp>
      <p:sp>
        <p:nvSpPr>
          <p:cNvPr id="21" name="TextBox 44"/>
          <p:cNvSpPr txBox="1">
            <a:spLocks noChangeArrowheads="1"/>
          </p:cNvSpPr>
          <p:nvPr/>
        </p:nvSpPr>
        <p:spPr bwMode="auto">
          <a:xfrm>
            <a:off x="1619672" y="2257708"/>
            <a:ext cx="15192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r>
              <a:rPr lang="en-US" altLang="ko-KR" sz="1400" dirty="0" smtClean="0"/>
              <a:t>US GAAP</a:t>
            </a:r>
            <a:r>
              <a:rPr lang="ko-KR" altLang="en-US" sz="1400" dirty="0" smtClean="0"/>
              <a:t>으로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작성한 재무제표</a:t>
            </a:r>
            <a:endParaRPr lang="ko-KR" altLang="en-US" sz="1400" dirty="0"/>
          </a:p>
        </p:txBody>
      </p:sp>
      <p:sp>
        <p:nvSpPr>
          <p:cNvPr id="22" name="TextBox 44"/>
          <p:cNvSpPr txBox="1">
            <a:spLocks noChangeArrowheads="1"/>
          </p:cNvSpPr>
          <p:nvPr/>
        </p:nvSpPr>
        <p:spPr bwMode="auto">
          <a:xfrm>
            <a:off x="1619672" y="1895552"/>
            <a:ext cx="15192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r>
              <a:rPr lang="en-US" altLang="ko-KR" sz="1400" dirty="0" smtClean="0">
                <a:solidFill>
                  <a:srgbClr val="FF0000"/>
                </a:solidFill>
              </a:rPr>
              <a:t>VS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23" name="Text Box 56"/>
          <p:cNvSpPr txBox="1">
            <a:spLocks noChangeArrowheads="1"/>
          </p:cNvSpPr>
          <p:nvPr/>
        </p:nvSpPr>
        <p:spPr bwMode="auto">
          <a:xfrm>
            <a:off x="5875213" y="1701679"/>
            <a:ext cx="1472307" cy="501650"/>
          </a:xfrm>
          <a:prstGeom prst="rect">
            <a:avLst/>
          </a:prstGeom>
          <a:noFill/>
          <a:ln w="28575" algn="ctr">
            <a:solidFill>
              <a:srgbClr val="66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r>
              <a:rPr lang="ko-KR" altLang="en-US" sz="1400" dirty="0" smtClean="0"/>
              <a:t>회계이익의 질</a:t>
            </a:r>
            <a:endParaRPr lang="ko-KR" altLang="en-US" sz="1400" dirty="0"/>
          </a:p>
        </p:txBody>
      </p:sp>
      <p:sp>
        <p:nvSpPr>
          <p:cNvPr id="24" name="Text Box 56"/>
          <p:cNvSpPr txBox="1">
            <a:spLocks noChangeArrowheads="1"/>
          </p:cNvSpPr>
          <p:nvPr/>
        </p:nvSpPr>
        <p:spPr bwMode="auto">
          <a:xfrm>
            <a:off x="5875214" y="2476256"/>
            <a:ext cx="1446782" cy="501650"/>
          </a:xfrm>
          <a:prstGeom prst="rect">
            <a:avLst/>
          </a:prstGeom>
          <a:noFill/>
          <a:ln w="28575" algn="ctr">
            <a:solidFill>
              <a:srgbClr val="66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defRPr kumimoji="1" sz="1600" b="1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algn="l" eaLnBrk="0" hangingPunct="0">
              <a:spcBef>
                <a:spcPct val="20000"/>
              </a:spcBef>
              <a:buSzPct val="120000"/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algn="l" eaLnBrk="0" hangingPunct="0">
              <a:spcBef>
                <a:spcPct val="20000"/>
              </a:spcBef>
              <a:buSzPct val="75000"/>
              <a:buChar char="•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algn="l" eaLnBrk="0" hangingPunct="0">
              <a:spcBef>
                <a:spcPct val="20000"/>
              </a:spcBef>
              <a:buChar char="-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4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r>
              <a:rPr lang="ko-KR" altLang="en-US" sz="1400" dirty="0" smtClean="0"/>
              <a:t>비교가능성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V="1">
            <a:off x="3570956" y="1250950"/>
            <a:ext cx="1770881" cy="523220"/>
          </a:xfrm>
          <a:prstGeom prst="line">
            <a:avLst/>
          </a:prstGeom>
          <a:noFill/>
          <a:ln w="57150">
            <a:solidFill>
              <a:srgbClr val="666699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ko-KR" altLang="en-US"/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>
            <a:off x="3614638" y="2094689"/>
            <a:ext cx="1727200" cy="632391"/>
          </a:xfrm>
          <a:prstGeom prst="line">
            <a:avLst/>
          </a:prstGeom>
          <a:noFill/>
          <a:ln w="57150">
            <a:solidFill>
              <a:srgbClr val="666699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15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67" t="5509" r="7988" b="4215"/>
          <a:stretch/>
        </p:blipFill>
        <p:spPr bwMode="auto">
          <a:xfrm>
            <a:off x="667934" y="1541464"/>
            <a:ext cx="3009822" cy="23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72089" y="458771"/>
            <a:ext cx="482039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1600" b="1" dirty="0" smtClean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endParaRPr lang="en-US" altLang="ko-KR" sz="16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endParaRPr lang="en-US" altLang="ko-KR" sz="1600" b="1" dirty="0" smtClean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endParaRPr lang="en-US" altLang="ko-KR" sz="16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r>
              <a:rPr lang="ko-KR" altLang="en-US" sz="16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국내최대 전자상거래비즈니스전문기업</a:t>
            </a:r>
            <a:endParaRPr lang="ko-KR" altLang="en-US" sz="16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r>
              <a:rPr lang="en-US" altLang="ko-KR" sz="1600" b="1" dirty="0" smtClean="0">
                <a:latin typeface="돋움" panose="020B0600000101010101" pitchFamily="50" charset="-127"/>
                <a:ea typeface="돋움" panose="020B0600000101010101" pitchFamily="50" charset="-127"/>
              </a:rPr>
              <a:t>KOREACENTER</a:t>
            </a:r>
          </a:p>
          <a:p>
            <a:endParaRPr lang="en-US" altLang="ko-KR" sz="16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-2000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년 국내최초로 전자상거래 통합솔루션 </a:t>
            </a:r>
            <a:r>
              <a:rPr lang="ko-KR" altLang="en-US" sz="1600" dirty="0" err="1" smtClean="0">
                <a:latin typeface="돋움" panose="020B0600000101010101" pitchFamily="50" charset="-127"/>
                <a:ea typeface="돋움" panose="020B0600000101010101" pitchFamily="50" charset="-127"/>
              </a:rPr>
              <a:t>메이크샵서비스를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시작으로 </a:t>
            </a:r>
            <a:r>
              <a:rPr lang="ko-KR" altLang="en-US" sz="1600" dirty="0" err="1" smtClean="0">
                <a:latin typeface="돋움" panose="020B0600000101010101" pitchFamily="50" charset="-127"/>
                <a:ea typeface="돋움" panose="020B0600000101010101" pitchFamily="50" charset="-127"/>
              </a:rPr>
              <a:t>임대형쇼핑몰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ASP 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제공</a:t>
            </a:r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endParaRPr lang="en-US" altLang="ko-KR" sz="16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endParaRPr lang="en-US" altLang="ko-KR" sz="1600" dirty="0" smtClean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-2009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년 ‘</a:t>
            </a:r>
            <a:r>
              <a:rPr lang="ko-KR" altLang="en-US" sz="1600" dirty="0" err="1">
                <a:latin typeface="돋움" panose="020B0600000101010101" pitchFamily="50" charset="-127"/>
                <a:ea typeface="돋움" panose="020B0600000101010101" pitchFamily="50" charset="-127"/>
              </a:rPr>
              <a:t>국경없는마켓</a:t>
            </a:r>
            <a:r>
              <a:rPr lang="ko-KR" altLang="en-US" sz="1600" dirty="0">
                <a:latin typeface="돋움" panose="020B0600000101010101" pitchFamily="50" charset="-127"/>
                <a:ea typeface="돋움" panose="020B0600000101010101" pitchFamily="50" charset="-127"/>
              </a:rPr>
              <a:t>’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이라 불리는 해외직구시장에 해외배송대행서비스인 </a:t>
            </a:r>
            <a:r>
              <a:rPr lang="ko-KR" altLang="en-US" sz="1600" dirty="0" err="1" smtClean="0">
                <a:latin typeface="돋움" panose="020B0600000101010101" pitchFamily="50" charset="-127"/>
                <a:ea typeface="돋움" panose="020B0600000101010101" pitchFamily="50" charset="-127"/>
              </a:rPr>
              <a:t>몰테일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오픈</a:t>
            </a:r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endParaRPr lang="en-US" altLang="ko-KR" sz="16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endParaRPr lang="en-US" altLang="ko-KR" sz="1600" dirty="0" smtClean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-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전자상거래 수출시장을 지원해온 노하우를 바탕으로 해외물류센터인프라구축</a:t>
            </a:r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국내최대규모의 배송대행서비스</a:t>
            </a:r>
            <a:endParaRPr lang="en-US" altLang="ko-KR" sz="16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5" y="4818639"/>
            <a:ext cx="2834541" cy="121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6186790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미국법인회사</a:t>
            </a:r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:US GAAP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으로</a:t>
            </a:r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재무제표 작성</a:t>
            </a:r>
            <a:endParaRPr lang="ko-KR" altLang="en-US" sz="16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1580" y="879096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코스닥 상장 예정</a:t>
            </a:r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:</a:t>
            </a:r>
          </a:p>
          <a:p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IFRS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로</a:t>
            </a:r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재무제표</a:t>
            </a:r>
            <a:r>
              <a:rPr lang="en-US" altLang="ko-KR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1600" dirty="0" smtClean="0">
                <a:latin typeface="돋움" panose="020B0600000101010101" pitchFamily="50" charset="-127"/>
                <a:ea typeface="돋움" panose="020B0600000101010101" pitchFamily="50" charset="-127"/>
              </a:rPr>
              <a:t>작성</a:t>
            </a:r>
            <a:endParaRPr lang="ko-KR" altLang="en-US" sz="16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2195736" y="4077072"/>
            <a:ext cx="0" cy="669559"/>
          </a:xfrm>
          <a:prstGeom prst="straightConnector1">
            <a:avLst/>
          </a:prstGeom>
          <a:ln w="635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내용 개체 틀 1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사례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(IFRS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와 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US GAAP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재무제표</a:t>
            </a:r>
            <a:r>
              <a:rPr lang="en-US" altLang="ko-KR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4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endParaRPr lang="ko-KR" altLang="en-US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611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그림 91" descr="1111.emf"/>
          <p:cNvPicPr>
            <a:picLocks noChangeAspect="1"/>
          </p:cNvPicPr>
          <p:nvPr/>
        </p:nvPicPr>
        <p:blipFill>
          <a:blip r:embed="rId3" cstate="print"/>
          <a:srcRect r="19386"/>
          <a:stretch>
            <a:fillRect/>
          </a:stretch>
        </p:blipFill>
        <p:spPr>
          <a:xfrm>
            <a:off x="6896061" y="5736846"/>
            <a:ext cx="266957" cy="339241"/>
          </a:xfrm>
          <a:prstGeom prst="rect">
            <a:avLst/>
          </a:prstGeom>
        </p:spPr>
      </p:pic>
      <p:pic>
        <p:nvPicPr>
          <p:cNvPr id="120" name="그림 119">
            <a:extLst>
              <a:ext uri="{FF2B5EF4-FFF2-40B4-BE49-F238E27FC236}">
                <a16:creationId xmlns="" xmlns:a16="http://schemas.microsoft.com/office/drawing/2014/main" id="{B881F55A-196C-4DE0-8C12-B544280C1B69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9605" y="3115573"/>
            <a:ext cx="1047696" cy="615083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1989172" y="2905529"/>
            <a:ext cx="1195177" cy="1672804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endParaRPr lang="ko-KR" altLang="en-US" sz="10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30" pitchFamily="18" charset="-127"/>
              <a:ea typeface="-윤고딕330" pitchFamily="18" charset="-127"/>
              <a:sym typeface="HY견고딕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315609" y="2905529"/>
            <a:ext cx="1195177" cy="1672804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endParaRPr lang="ko-KR" altLang="en-US" sz="10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30" pitchFamily="18" charset="-127"/>
              <a:ea typeface="-윤고딕330" pitchFamily="18" charset="-127"/>
              <a:sym typeface="HY견고딕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642046" y="2905529"/>
            <a:ext cx="1195177" cy="1672804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endParaRPr lang="ko-KR" altLang="en-US" sz="10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30" pitchFamily="18" charset="-127"/>
              <a:ea typeface="-윤고딕330" pitchFamily="18" charset="-127"/>
              <a:sym typeface="HY견고딕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976458" y="2905529"/>
            <a:ext cx="1195177" cy="1672804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endParaRPr lang="ko-KR" altLang="en-US" sz="10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30" pitchFamily="18" charset="-127"/>
              <a:ea typeface="-윤고딕330" pitchFamily="18" charset="-127"/>
              <a:sym typeface="HY견고딕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302896" y="2905529"/>
            <a:ext cx="1195177" cy="1672804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endParaRPr lang="ko-KR" altLang="en-US" sz="10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30" pitchFamily="18" charset="-127"/>
              <a:ea typeface="-윤고딕330" pitchFamily="18" charset="-127"/>
              <a:sym typeface="HY견고딕" pitchFamily="18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54311" y="4904055"/>
            <a:ext cx="1195177" cy="1208444"/>
          </a:xfrm>
          <a:prstGeom prst="rect">
            <a:avLst/>
          </a:prstGeom>
          <a:noFill/>
          <a:ln w="12700">
            <a:solidFill>
              <a:srgbClr val="0A66AB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4.6</a:t>
            </a:r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조 원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ko-KR" altLang="en-US" sz="900" kern="0" spc="-55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거래액</a:t>
            </a:r>
            <a:endParaRPr lang="ko-KR" altLang="en-US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989172" y="4904055"/>
            <a:ext cx="1195177" cy="1208444"/>
          </a:xfrm>
          <a:prstGeom prst="rect">
            <a:avLst/>
          </a:prstGeom>
          <a:noFill/>
          <a:ln w="12700">
            <a:solidFill>
              <a:srgbClr val="0A66AB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500</a:t>
            </a:r>
            <a:r>
              <a:rPr lang="ko-KR" altLang="en-US" sz="900" kern="0" spc="-55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여개</a:t>
            </a:r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 </a:t>
            </a:r>
            <a:r>
              <a:rPr lang="ko-KR" altLang="en-US" sz="900" kern="0" spc="-55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어카운트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endParaRPr lang="en-US" altLang="ko-KR" sz="5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-윤고딕320" panose="02030504000101010101" pitchFamily="18" charset="-127"/>
              <a:ea typeface="-윤고딕320" panose="02030504000101010101" pitchFamily="18" charset="-127"/>
              <a:sym typeface="HY견고딕" pitchFamily="18" charset="-127"/>
            </a:endParaRPr>
          </a:p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모든 판매자 공급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endParaRPr lang="en-US" altLang="ko-KR" sz="2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ko-KR" altLang="en-US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직접판매 </a:t>
            </a:r>
            <a:r>
              <a:rPr lang="en-US" altLang="ko-KR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+ </a:t>
            </a:r>
            <a:r>
              <a:rPr lang="ko-KR" altLang="en-US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대형마켓공급</a:t>
            </a:r>
            <a:endParaRPr lang="en-US" altLang="ko-KR" sz="7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-윤고딕320" panose="02030504000101010101" pitchFamily="18" charset="-127"/>
              <a:ea typeface="-윤고딕320" panose="02030504000101010101" pitchFamily="18" charset="-127"/>
              <a:sym typeface="HY견고딕" pitchFamily="18" charset="-127"/>
            </a:endParaRPr>
          </a:p>
          <a:p>
            <a:pPr algn="ctr"/>
            <a:r>
              <a:rPr lang="en-US" altLang="ko-KR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+ </a:t>
            </a:r>
            <a:r>
              <a:rPr lang="ko-KR" altLang="en-US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글로벌마켓</a:t>
            </a:r>
            <a:r>
              <a:rPr lang="en-US" altLang="ko-KR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(B2B)</a:t>
            </a:r>
          </a:p>
          <a:p>
            <a:pPr algn="ctr"/>
            <a:r>
              <a:rPr lang="en-US" altLang="ko-KR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+ </a:t>
            </a:r>
            <a:r>
              <a:rPr lang="ko-KR" altLang="en-US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기업 </a:t>
            </a:r>
            <a:r>
              <a:rPr lang="en-US" altLang="ko-KR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+ </a:t>
            </a:r>
            <a:r>
              <a:rPr lang="ko-KR" altLang="en-US" sz="7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소상공인</a:t>
            </a:r>
            <a:endParaRPr lang="en-US" altLang="ko-KR" sz="7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-윤고딕320" panose="02030504000101010101" pitchFamily="18" charset="-127"/>
              <a:ea typeface="-윤고딕320" panose="02030504000101010101" pitchFamily="18" charset="-127"/>
              <a:sym typeface="HY견고딕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315609" y="4904055"/>
            <a:ext cx="1195177" cy="1208444"/>
          </a:xfrm>
          <a:prstGeom prst="rect">
            <a:avLst/>
          </a:prstGeom>
          <a:noFill/>
          <a:ln w="12700">
            <a:solidFill>
              <a:srgbClr val="0A66AB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글로벌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5</a:t>
            </a:r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개국</a:t>
            </a:r>
            <a:r>
              <a:rPr lang="ko-KR" altLang="en-US" sz="11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 </a:t>
            </a:r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7</a:t>
            </a:r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개 도시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5976458" y="4904055"/>
            <a:ext cx="1195177" cy="1208444"/>
          </a:xfrm>
          <a:prstGeom prst="rect">
            <a:avLst/>
          </a:prstGeom>
          <a:noFill/>
          <a:ln w="12700">
            <a:solidFill>
              <a:srgbClr val="0A66AB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5</a:t>
            </a:r>
            <a:r>
              <a:rPr lang="ko-KR" altLang="en-US" sz="900" kern="0" spc="-137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천만개</a:t>
            </a:r>
            <a:r>
              <a:rPr lang="ko-KR" altLang="en-US" sz="900" kern="0" spc="-137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 이상의 </a:t>
            </a:r>
            <a:r>
              <a:rPr lang="ko-KR" altLang="en-US" sz="900" kern="0" spc="-137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소호상품</a:t>
            </a:r>
            <a:endParaRPr lang="en-US" altLang="ko-KR" sz="200" kern="0" spc="-137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1</a:t>
            </a:r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천만 이상의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해외직구 회원데이터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endParaRPr lang="en-US" altLang="ko-KR" sz="2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95%</a:t>
            </a:r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이상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국내 택배정보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7302896" y="4904055"/>
            <a:ext cx="1195177" cy="1208444"/>
          </a:xfrm>
          <a:prstGeom prst="rect">
            <a:avLst/>
          </a:prstGeom>
          <a:noFill/>
          <a:ln w="12700">
            <a:solidFill>
              <a:srgbClr val="0A66AB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2.5</a:t>
            </a:r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억 개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상품 표준화 </a:t>
            </a:r>
            <a:r>
              <a:rPr lang="en-US" altLang="ko-KR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DB</a:t>
            </a:r>
          </a:p>
          <a:p>
            <a:pPr algn="ctr"/>
            <a:endParaRPr lang="en-US" altLang="ko-KR" sz="2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하루 평균 </a:t>
            </a:r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200</a:t>
            </a:r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만개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검색 </a:t>
            </a:r>
            <a:r>
              <a:rPr lang="ko-KR" altLang="en-US" sz="900" kern="0" spc="-55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쿼리량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54311" y="2905529"/>
            <a:ext cx="1195177" cy="1672804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endParaRPr lang="ko-KR" altLang="en-US" sz="10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30" pitchFamily="18" charset="-127"/>
              <a:ea typeface="-윤고딕330" pitchFamily="18" charset="-127"/>
              <a:sym typeface="HY견고딕" pitchFamily="18" charset="-127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2467499" y="4532071"/>
            <a:ext cx="237668" cy="312436"/>
            <a:chOff x="1319485" y="4722066"/>
            <a:chExt cx="262012" cy="336230"/>
          </a:xfrm>
        </p:grpSpPr>
        <p:sp>
          <p:nvSpPr>
            <p:cNvPr id="41" name="아래쪽 화살표 40"/>
            <p:cNvSpPr/>
            <p:nvPr/>
          </p:nvSpPr>
          <p:spPr>
            <a:xfrm>
              <a:off x="1319485" y="4733924"/>
              <a:ext cx="262012" cy="324372"/>
            </a:xfrm>
            <a:prstGeom prst="downArrow">
              <a:avLst>
                <a:gd name="adj1" fmla="val 60906"/>
                <a:gd name="adj2" fmla="val 43182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340296" y="4722066"/>
              <a:ext cx="220390" cy="45719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3793935" y="4532071"/>
            <a:ext cx="237668" cy="312436"/>
            <a:chOff x="1319485" y="4722066"/>
            <a:chExt cx="262012" cy="336230"/>
          </a:xfrm>
        </p:grpSpPr>
        <p:sp>
          <p:nvSpPr>
            <p:cNvPr id="44" name="아래쪽 화살표 43"/>
            <p:cNvSpPr/>
            <p:nvPr/>
          </p:nvSpPr>
          <p:spPr>
            <a:xfrm>
              <a:off x="1319485" y="4733924"/>
              <a:ext cx="262012" cy="324372"/>
            </a:xfrm>
            <a:prstGeom prst="downArrow">
              <a:avLst>
                <a:gd name="adj1" fmla="val 60906"/>
                <a:gd name="adj2" fmla="val 43182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340296" y="4722066"/>
              <a:ext cx="220390" cy="45719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5120372" y="4532071"/>
            <a:ext cx="237668" cy="312436"/>
            <a:chOff x="1319485" y="4722066"/>
            <a:chExt cx="262012" cy="336230"/>
          </a:xfrm>
        </p:grpSpPr>
        <p:sp>
          <p:nvSpPr>
            <p:cNvPr id="47" name="아래쪽 화살표 46"/>
            <p:cNvSpPr/>
            <p:nvPr/>
          </p:nvSpPr>
          <p:spPr>
            <a:xfrm>
              <a:off x="1319485" y="4733924"/>
              <a:ext cx="262012" cy="324372"/>
            </a:xfrm>
            <a:prstGeom prst="downArrow">
              <a:avLst>
                <a:gd name="adj1" fmla="val 60906"/>
                <a:gd name="adj2" fmla="val 43182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340296" y="4722066"/>
              <a:ext cx="220390" cy="45719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6454785" y="4532071"/>
            <a:ext cx="237668" cy="312436"/>
            <a:chOff x="1319485" y="4722066"/>
            <a:chExt cx="262012" cy="336230"/>
          </a:xfrm>
        </p:grpSpPr>
        <p:sp>
          <p:nvSpPr>
            <p:cNvPr id="50" name="아래쪽 화살표 49"/>
            <p:cNvSpPr/>
            <p:nvPr/>
          </p:nvSpPr>
          <p:spPr>
            <a:xfrm>
              <a:off x="1319485" y="4733924"/>
              <a:ext cx="262012" cy="324372"/>
            </a:xfrm>
            <a:prstGeom prst="downArrow">
              <a:avLst>
                <a:gd name="adj1" fmla="val 60906"/>
                <a:gd name="adj2" fmla="val 43182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1340296" y="4722066"/>
              <a:ext cx="220390" cy="45719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</p:grpSp>
      <p:grpSp>
        <p:nvGrpSpPr>
          <p:cNvPr id="52" name="그룹 51"/>
          <p:cNvGrpSpPr/>
          <p:nvPr/>
        </p:nvGrpSpPr>
        <p:grpSpPr>
          <a:xfrm>
            <a:off x="7781222" y="4532071"/>
            <a:ext cx="237668" cy="312436"/>
            <a:chOff x="1319485" y="4722066"/>
            <a:chExt cx="262012" cy="336230"/>
          </a:xfrm>
        </p:grpSpPr>
        <p:sp>
          <p:nvSpPr>
            <p:cNvPr id="53" name="아래쪽 화살표 52"/>
            <p:cNvSpPr/>
            <p:nvPr/>
          </p:nvSpPr>
          <p:spPr>
            <a:xfrm>
              <a:off x="1319485" y="4733924"/>
              <a:ext cx="262012" cy="324372"/>
            </a:xfrm>
            <a:prstGeom prst="downArrow">
              <a:avLst>
                <a:gd name="adj1" fmla="val 60906"/>
                <a:gd name="adj2" fmla="val 43182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1340296" y="4722066"/>
              <a:ext cx="220390" cy="45719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1133086" y="4532071"/>
            <a:ext cx="237668" cy="312436"/>
            <a:chOff x="1319485" y="4722066"/>
            <a:chExt cx="262012" cy="336230"/>
          </a:xfrm>
        </p:grpSpPr>
        <p:sp>
          <p:nvSpPr>
            <p:cNvPr id="37" name="아래쪽 화살표 36"/>
            <p:cNvSpPr/>
            <p:nvPr/>
          </p:nvSpPr>
          <p:spPr>
            <a:xfrm>
              <a:off x="1319485" y="4733924"/>
              <a:ext cx="262012" cy="324372"/>
            </a:xfrm>
            <a:prstGeom prst="downArrow">
              <a:avLst>
                <a:gd name="adj1" fmla="val 60906"/>
                <a:gd name="adj2" fmla="val 43182"/>
              </a:avLst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340296" y="4722066"/>
              <a:ext cx="220390" cy="45719"/>
            </a:xfrm>
            <a:prstGeom prst="rect">
              <a:avLst/>
            </a:prstGeom>
            <a:solidFill>
              <a:schemeClr val="bg1"/>
            </a:solidFill>
          </p:spPr>
          <p:txBody>
            <a:bodyPr lIns="0" tIns="0" rIns="0" bIns="0" rtlCol="0" anchor="ctr">
              <a:noAutofit/>
            </a:bodyPr>
            <a:lstStyle/>
            <a:p>
              <a:pPr algn="ctr"/>
              <a:endParaRPr lang="ko-KR" altLang="en-US" sz="10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30" pitchFamily="18" charset="-127"/>
                <a:ea typeface="-윤고딕330" pitchFamily="18" charset="-127"/>
                <a:sym typeface="HY견고딕" pitchFamily="18" charset="-127"/>
              </a:endParaRPr>
            </a:p>
          </p:txBody>
        </p:sp>
      </p:grpSp>
      <p:sp>
        <p:nvSpPr>
          <p:cNvPr id="55" name="직사각형 54"/>
          <p:cNvSpPr/>
          <p:nvPr/>
        </p:nvSpPr>
        <p:spPr>
          <a:xfrm>
            <a:off x="726719" y="2802686"/>
            <a:ext cx="1055949" cy="216437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ko-KR" sz="1100" kern="0" spc="-137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e-commerce</a:t>
            </a:r>
            <a:r>
              <a:rPr lang="en-US" altLang="ko-KR" sz="11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 </a:t>
            </a:r>
            <a:r>
              <a:rPr lang="ko-KR" altLang="en-US" sz="11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솔루션</a:t>
            </a:r>
          </a:p>
          <a:p>
            <a:pPr algn="ctr"/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( 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쇼핑몰 플랫폼 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)</a:t>
            </a:r>
          </a:p>
        </p:txBody>
      </p:sp>
      <p:sp>
        <p:nvSpPr>
          <p:cNvPr id="56" name="직사각형 55"/>
          <p:cNvSpPr/>
          <p:nvPr/>
        </p:nvSpPr>
        <p:spPr>
          <a:xfrm>
            <a:off x="2058681" y="2802686"/>
            <a:ext cx="1061291" cy="216437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ko-KR" altLang="en-US" sz="11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상품 </a:t>
            </a:r>
            <a:r>
              <a:rPr lang="ko-KR" altLang="en-US" sz="1100" kern="0" spc="-55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소싱</a:t>
            </a:r>
            <a:r>
              <a:rPr lang="en-US" altLang="ko-KR" sz="11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/</a:t>
            </a:r>
            <a:r>
              <a:rPr lang="ko-KR" altLang="en-US" sz="11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공급</a:t>
            </a:r>
          </a:p>
          <a:p>
            <a:pPr algn="ctr"/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( 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글로벌기업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/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대형마켓 外 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3384054" y="2802686"/>
            <a:ext cx="1061291" cy="216437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ko-KR" altLang="en-US" sz="11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물류센터</a:t>
            </a:r>
          </a:p>
          <a:p>
            <a:pPr algn="ctr"/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( 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글로벌 거점 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)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4713384" y="2802686"/>
            <a:ext cx="1061291" cy="216437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ko-KR" altLang="en-US" sz="11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마케팅</a:t>
            </a:r>
          </a:p>
          <a:p>
            <a:pPr algn="ctr"/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( 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포털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, SNS 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외 다수 채널 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)</a:t>
            </a:r>
            <a:endParaRPr lang="ko-KR" altLang="en-US" sz="8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20" panose="02030504000101010101" pitchFamily="18" charset="-127"/>
              <a:ea typeface="-윤고딕320" panose="02030504000101010101" pitchFamily="18" charset="-127"/>
              <a:sym typeface="HY견고딕" pitchFamily="18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6043398" y="2802686"/>
            <a:ext cx="1061291" cy="216437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ko-KR" altLang="en-US" sz="11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쇼핑 </a:t>
            </a:r>
            <a:r>
              <a:rPr lang="ko-KR" altLang="en-US" sz="1100" kern="0" spc="-55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빅데이터</a:t>
            </a:r>
            <a:endParaRPr lang="ko-KR" altLang="en-US" sz="11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( 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상품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/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회원 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)</a:t>
            </a:r>
          </a:p>
        </p:txBody>
      </p:sp>
      <p:pic>
        <p:nvPicPr>
          <p:cNvPr id="63" name="그림 6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035" b="30035"/>
          <a:stretch/>
        </p:blipFill>
        <p:spPr>
          <a:xfrm>
            <a:off x="869804" y="3971546"/>
            <a:ext cx="793071" cy="243299"/>
          </a:xfrm>
          <a:prstGeom prst="rect">
            <a:avLst/>
          </a:prstGeom>
        </p:spPr>
      </p:pic>
      <p:pic>
        <p:nvPicPr>
          <p:cNvPr id="78" name="Picture 3" descr="D:\6 공유\[2018.08] 코리아센터 IPO\회사자료\IR자료 이미지_디자인팀\로고\서비스\[테일리스트]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518962" y="3142933"/>
            <a:ext cx="785485" cy="249062"/>
          </a:xfrm>
          <a:prstGeom prst="rect">
            <a:avLst/>
          </a:prstGeom>
          <a:noFill/>
        </p:spPr>
      </p:pic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27138" y="3452607"/>
            <a:ext cx="331683" cy="61320"/>
          </a:xfrm>
          <a:prstGeom prst="rect">
            <a:avLst/>
          </a:prstGeom>
          <a:noFill/>
        </p:spPr>
      </p:pic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47572" y="3430205"/>
            <a:ext cx="258049" cy="106772"/>
          </a:xfrm>
          <a:prstGeom prst="rect">
            <a:avLst/>
          </a:prstGeom>
          <a:noFill/>
        </p:spPr>
      </p:pic>
      <p:pic>
        <p:nvPicPr>
          <p:cNvPr id="83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38605" y="3564142"/>
            <a:ext cx="317752" cy="152482"/>
          </a:xfrm>
          <a:prstGeom prst="rect">
            <a:avLst/>
          </a:prstGeom>
          <a:noFill/>
        </p:spPr>
      </p:pic>
      <p:pic>
        <p:nvPicPr>
          <p:cNvPr id="87" name="그림 86" descr="1111.emf"/>
          <p:cNvPicPr>
            <a:picLocks noChangeAspect="1"/>
          </p:cNvPicPr>
          <p:nvPr/>
        </p:nvPicPr>
        <p:blipFill>
          <a:blip r:embed="rId10" cstate="print"/>
          <a:srcRect r="12728"/>
          <a:stretch>
            <a:fillRect/>
          </a:stretch>
        </p:blipFill>
        <p:spPr>
          <a:xfrm>
            <a:off x="4249773" y="5738700"/>
            <a:ext cx="252396" cy="332730"/>
          </a:xfrm>
          <a:prstGeom prst="rect">
            <a:avLst/>
          </a:prstGeom>
        </p:spPr>
      </p:pic>
      <p:pic>
        <p:nvPicPr>
          <p:cNvPr id="89" name="그림 88" descr="1111.emf"/>
          <p:cNvPicPr>
            <a:picLocks noChangeAspect="1"/>
          </p:cNvPicPr>
          <p:nvPr/>
        </p:nvPicPr>
        <p:blipFill>
          <a:blip r:embed="rId11" cstate="print"/>
          <a:srcRect r="14202"/>
          <a:stretch>
            <a:fillRect/>
          </a:stretch>
        </p:blipFill>
        <p:spPr>
          <a:xfrm>
            <a:off x="1552736" y="5760182"/>
            <a:ext cx="275061" cy="283819"/>
          </a:xfrm>
          <a:prstGeom prst="rect">
            <a:avLst/>
          </a:prstGeom>
        </p:spPr>
      </p:pic>
      <p:pic>
        <p:nvPicPr>
          <p:cNvPr id="90" name="그림 89" descr="1111.e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90073" y="5780043"/>
            <a:ext cx="200333" cy="283819"/>
          </a:xfrm>
          <a:prstGeom prst="rect">
            <a:avLst/>
          </a:prstGeom>
        </p:spPr>
      </p:pic>
      <p:pic>
        <p:nvPicPr>
          <p:cNvPr id="91" name="그림 90" descr="1111.em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203038" y="5742907"/>
            <a:ext cx="263657" cy="318712"/>
          </a:xfrm>
          <a:prstGeom prst="rect">
            <a:avLst/>
          </a:prstGeom>
        </p:spPr>
      </p:pic>
      <p:pic>
        <p:nvPicPr>
          <p:cNvPr id="93" name="그림 92" descr="1111.em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471849" y="5753048"/>
            <a:ext cx="300244" cy="282292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2110508" y="4320817"/>
            <a:ext cx="953682" cy="265459"/>
            <a:chOff x="2348233" y="4448803"/>
            <a:chExt cx="1127210" cy="340279"/>
          </a:xfrm>
        </p:grpSpPr>
        <p:pic>
          <p:nvPicPr>
            <p:cNvPr id="102" name="Picture 3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2348233" y="4468451"/>
              <a:ext cx="264791" cy="81685"/>
            </a:xfrm>
            <a:prstGeom prst="rect">
              <a:avLst/>
            </a:prstGeom>
            <a:noFill/>
          </p:spPr>
        </p:pic>
        <p:pic>
          <p:nvPicPr>
            <p:cNvPr id="103" name="Picture 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2750904" y="4451980"/>
              <a:ext cx="238945" cy="95578"/>
            </a:xfrm>
            <a:prstGeom prst="rect">
              <a:avLst/>
            </a:prstGeom>
            <a:noFill/>
          </p:spPr>
        </p:pic>
        <p:pic>
          <p:nvPicPr>
            <p:cNvPr id="104" name="Picture 3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3071971" y="4448803"/>
              <a:ext cx="403472" cy="101929"/>
            </a:xfrm>
            <a:prstGeom prst="rect">
              <a:avLst/>
            </a:prstGeom>
            <a:noFill/>
          </p:spPr>
        </p:pic>
        <p:grpSp>
          <p:nvGrpSpPr>
            <p:cNvPr id="112" name="그룹 111"/>
            <p:cNvGrpSpPr/>
            <p:nvPr/>
          </p:nvGrpSpPr>
          <p:grpSpPr>
            <a:xfrm>
              <a:off x="2353406" y="4579130"/>
              <a:ext cx="585083" cy="98206"/>
              <a:chOff x="2366106" y="4388067"/>
              <a:chExt cx="585083" cy="98206"/>
            </a:xfrm>
          </p:grpSpPr>
          <p:pic>
            <p:nvPicPr>
              <p:cNvPr id="113" name="Picture 3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66106" y="4388067"/>
                <a:ext cx="242855" cy="98206"/>
              </a:xfrm>
              <a:prstGeom prst="rect">
                <a:avLst/>
              </a:prstGeom>
              <a:noFill/>
            </p:spPr>
          </p:pic>
          <p:pic>
            <p:nvPicPr>
              <p:cNvPr id="114" name="Picture 3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708333" y="4391635"/>
                <a:ext cx="242856" cy="91071"/>
              </a:xfrm>
              <a:prstGeom prst="rect">
                <a:avLst/>
              </a:prstGeom>
              <a:noFill/>
            </p:spPr>
          </p:pic>
        </p:grpSp>
        <p:pic>
          <p:nvPicPr>
            <p:cNvPr id="94" name="Picture 3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2982303" y="4469863"/>
              <a:ext cx="478828" cy="319219"/>
            </a:xfrm>
            <a:prstGeom prst="rect">
              <a:avLst/>
            </a:prstGeom>
            <a:noFill/>
          </p:spPr>
        </p:pic>
      </p:grpSp>
      <p:cxnSp>
        <p:nvCxnSpPr>
          <p:cNvPr id="118" name="직선 연결선 117"/>
          <p:cNvCxnSpPr/>
          <p:nvPr/>
        </p:nvCxnSpPr>
        <p:spPr>
          <a:xfrm>
            <a:off x="2062173" y="3786883"/>
            <a:ext cx="1048320" cy="0"/>
          </a:xfrm>
          <a:prstGeom prst="line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</p:cxnSp>
      <p:grpSp>
        <p:nvGrpSpPr>
          <p:cNvPr id="136" name="그룹 135"/>
          <p:cNvGrpSpPr/>
          <p:nvPr/>
        </p:nvGrpSpPr>
        <p:grpSpPr>
          <a:xfrm>
            <a:off x="3510321" y="3519107"/>
            <a:ext cx="802768" cy="814083"/>
            <a:chOff x="5294440" y="3617099"/>
            <a:chExt cx="979702" cy="969834"/>
          </a:xfrm>
        </p:grpSpPr>
        <p:grpSp>
          <p:nvGrpSpPr>
            <p:cNvPr id="132" name="그룹 131"/>
            <p:cNvGrpSpPr/>
            <p:nvPr/>
          </p:nvGrpSpPr>
          <p:grpSpPr>
            <a:xfrm>
              <a:off x="5294440" y="3617099"/>
              <a:ext cx="979702" cy="452210"/>
              <a:chOff x="5294440" y="3617099"/>
              <a:chExt cx="979702" cy="452210"/>
            </a:xfrm>
          </p:grpSpPr>
          <p:sp>
            <p:nvSpPr>
              <p:cNvPr id="130" name="모서리가 둥근 직사각형 129"/>
              <p:cNvSpPr/>
              <p:nvPr/>
            </p:nvSpPr>
            <p:spPr>
              <a:xfrm>
                <a:off x="5294440" y="3617099"/>
                <a:ext cx="451886" cy="4522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/>
                <a:r>
                  <a:rPr lang="ko-KR" altLang="en-US" sz="800" kern="0" spc="-55" dirty="0">
                    <a:gradFill>
                      <a:gsLst>
                        <a:gs pos="0">
                          <a:schemeClr val="tx1"/>
                        </a:gs>
                        <a:gs pos="100000">
                          <a:schemeClr val="tx1"/>
                        </a:gs>
                      </a:gsLst>
                      <a:lin ang="5400000" scaled="0"/>
                    </a:gradFill>
                    <a:latin typeface="-윤고딕320" pitchFamily="18" charset="-127"/>
                    <a:ea typeface="-윤고딕320" pitchFamily="18" charset="-127"/>
                    <a:sym typeface="HY견고딕" pitchFamily="18" charset="-127"/>
                  </a:rPr>
                  <a:t>물류</a:t>
                </a:r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>
                <a:off x="5822256" y="3617099"/>
                <a:ext cx="451886" cy="4522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/>
                <a:r>
                  <a:rPr lang="ko-KR" altLang="en-US" sz="800" kern="0" spc="-55" dirty="0">
                    <a:gradFill>
                      <a:gsLst>
                        <a:gs pos="0">
                          <a:schemeClr val="tx1"/>
                        </a:gs>
                        <a:gs pos="100000">
                          <a:schemeClr val="tx1"/>
                        </a:gs>
                      </a:gsLst>
                      <a:lin ang="5400000" scaled="0"/>
                    </a:gradFill>
                    <a:latin typeface="-윤고딕320" pitchFamily="18" charset="-127"/>
                    <a:ea typeface="-윤고딕320" pitchFamily="18" charset="-127"/>
                    <a:sym typeface="HY견고딕" pitchFamily="18" charset="-127"/>
                  </a:rPr>
                  <a:t>배송</a:t>
                </a:r>
              </a:p>
            </p:txBody>
          </p:sp>
        </p:grpSp>
        <p:grpSp>
          <p:nvGrpSpPr>
            <p:cNvPr id="133" name="그룹 132"/>
            <p:cNvGrpSpPr/>
            <p:nvPr/>
          </p:nvGrpSpPr>
          <p:grpSpPr>
            <a:xfrm>
              <a:off x="5294440" y="4134723"/>
              <a:ext cx="979702" cy="452210"/>
              <a:chOff x="5294440" y="3617099"/>
              <a:chExt cx="979702" cy="452210"/>
            </a:xfrm>
          </p:grpSpPr>
          <p:sp>
            <p:nvSpPr>
              <p:cNvPr id="134" name="모서리가 둥근 직사각형 133"/>
              <p:cNvSpPr/>
              <p:nvPr/>
            </p:nvSpPr>
            <p:spPr>
              <a:xfrm>
                <a:off x="5294440" y="3617099"/>
                <a:ext cx="451886" cy="4522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/>
                <a:r>
                  <a:rPr lang="en-US" altLang="ko-KR" sz="800" kern="0" spc="-55" dirty="0">
                    <a:gradFill>
                      <a:gsLst>
                        <a:gs pos="0">
                          <a:schemeClr val="tx1"/>
                        </a:gs>
                        <a:gs pos="100000">
                          <a:schemeClr val="tx1"/>
                        </a:gs>
                      </a:gsLst>
                      <a:lin ang="5400000" scaled="0"/>
                    </a:gradFill>
                    <a:latin typeface="-윤고딕320" pitchFamily="18" charset="-127"/>
                    <a:ea typeface="-윤고딕320" pitchFamily="18" charset="-127"/>
                    <a:sym typeface="HY견고딕" pitchFamily="18" charset="-127"/>
                  </a:rPr>
                  <a:t>CS</a:t>
                </a:r>
                <a:endParaRPr lang="ko-KR" altLang="en-US" sz="800" kern="0" spc="-55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-윤고딕320" pitchFamily="18" charset="-127"/>
                  <a:ea typeface="-윤고딕320" pitchFamily="18" charset="-127"/>
                  <a:sym typeface="HY견고딕" pitchFamily="18" charset="-127"/>
                </a:endParaRPr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>
                <a:off x="5822256" y="3617099"/>
                <a:ext cx="451886" cy="45221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txBody>
              <a:bodyPr lIns="0" tIns="0" rIns="0" bIns="0" rtlCol="0" anchor="ctr">
                <a:noAutofit/>
              </a:bodyPr>
              <a:lstStyle/>
              <a:p>
                <a:pPr algn="ctr"/>
                <a:r>
                  <a:rPr lang="ko-KR" altLang="en-US" sz="800" kern="0" spc="-55" dirty="0">
                    <a:gradFill>
                      <a:gsLst>
                        <a:gs pos="0">
                          <a:schemeClr val="tx1"/>
                        </a:gs>
                        <a:gs pos="100000">
                          <a:schemeClr val="tx1"/>
                        </a:gs>
                      </a:gsLst>
                      <a:lin ang="5400000" scaled="0"/>
                    </a:gradFill>
                    <a:latin typeface="-윤고딕320" pitchFamily="18" charset="-127"/>
                    <a:ea typeface="-윤고딕320" pitchFamily="18" charset="-127"/>
                    <a:sym typeface="HY견고딕" pitchFamily="18" charset="-127"/>
                  </a:rPr>
                  <a:t>반품</a:t>
                </a:r>
              </a:p>
            </p:txBody>
          </p:sp>
        </p:grpSp>
      </p:grpSp>
      <p:sp>
        <p:nvSpPr>
          <p:cNvPr id="101" name="텍스트 개체 틀 1"/>
          <p:cNvSpPr txBox="1">
            <a:spLocks/>
          </p:cNvSpPr>
          <p:nvPr/>
        </p:nvSpPr>
        <p:spPr>
          <a:xfrm>
            <a:off x="508837" y="1167669"/>
            <a:ext cx="8429761" cy="230401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/>
          <a:p>
            <a:pPr marL="331691" indent="-331691">
              <a:spcBef>
                <a:spcPts val="92"/>
              </a:spcBef>
              <a:defRPr/>
            </a:pPr>
            <a:r>
              <a:rPr lang="en-US" altLang="ko-KR" sz="1400" spc="-55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E-commerce Total Solution</a:t>
            </a:r>
            <a:endParaRPr lang="ko-KR" altLang="en-US" sz="1400" spc="-55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2700000" scaled="0"/>
              </a:gradFill>
              <a:latin typeface="Frutiger45-Light" pitchFamily="34" charset="0"/>
              <a:ea typeface="-윤고딕320" pitchFamily="18" charset="-127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0" y="1628398"/>
            <a:ext cx="9144000" cy="950801"/>
          </a:xfrm>
          <a:prstGeom prst="rect">
            <a:avLst/>
          </a:prstGeom>
          <a:solidFill>
            <a:srgbClr val="EAF0F7"/>
          </a:solidFill>
        </p:spPr>
        <p:txBody>
          <a:bodyPr lIns="0" tIns="0" rIns="0" bIns="0" rtlCol="0" anchor="ctr">
            <a:noAutofit/>
          </a:bodyPr>
          <a:lstStyle/>
          <a:p>
            <a:pPr algn="ctr"/>
            <a:endParaRPr lang="ko-KR" altLang="en-US" sz="10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30" pitchFamily="18" charset="-127"/>
              <a:ea typeface="-윤고딕330" pitchFamily="18" charset="-127"/>
              <a:sym typeface="HY견고딕" pitchFamily="18" charset="-127"/>
            </a:endParaRPr>
          </a:p>
        </p:txBody>
      </p:sp>
      <p:sp>
        <p:nvSpPr>
          <p:cNvPr id="106" name="텍스트 개체 틀 1"/>
          <p:cNvSpPr txBox="1">
            <a:spLocks/>
          </p:cNvSpPr>
          <p:nvPr/>
        </p:nvSpPr>
        <p:spPr>
          <a:xfrm>
            <a:off x="357119" y="1724816"/>
            <a:ext cx="8429761" cy="75796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/>
          <a:p>
            <a:pPr marL="331691" indent="-331691" algn="ctr">
              <a:spcBef>
                <a:spcPts val="275"/>
              </a:spcBef>
              <a:defRPr/>
            </a:pPr>
            <a:r>
              <a:rPr lang="en-US" altLang="ko-KR" sz="150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‘ </a:t>
            </a:r>
            <a:r>
              <a:rPr lang="ko-KR" altLang="en-US" sz="1500" spc="-55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이커머스</a:t>
            </a:r>
            <a:r>
              <a:rPr lang="ko-KR" altLang="en-US" sz="150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 </a:t>
            </a:r>
            <a:r>
              <a:rPr lang="ko-KR" altLang="en-US" sz="1500" spc="-55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토탈</a:t>
            </a:r>
            <a:r>
              <a:rPr lang="ko-KR" altLang="en-US" sz="150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 솔루션 </a:t>
            </a:r>
            <a:r>
              <a:rPr lang="en-US" altLang="ko-KR" sz="150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’</a:t>
            </a:r>
          </a:p>
          <a:p>
            <a:pPr marL="331691" indent="-331691" algn="ctr">
              <a:spcBef>
                <a:spcPts val="275"/>
              </a:spcBef>
              <a:defRPr/>
            </a:pP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모든 사업자를 대상으로 쇼핑몰 운영</a:t>
            </a:r>
            <a:r>
              <a:rPr lang="en-US" altLang="ko-KR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, 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마케팅</a:t>
            </a:r>
            <a:r>
              <a:rPr lang="en-US" altLang="ko-KR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, 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상품 분석</a:t>
            </a:r>
            <a:r>
              <a:rPr lang="en-US" altLang="ko-KR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, 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상품 </a:t>
            </a:r>
            <a:r>
              <a:rPr lang="ko-KR" altLang="en-US" sz="1100" spc="-55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소싱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 및 공급</a:t>
            </a:r>
            <a:r>
              <a:rPr lang="en-US" altLang="ko-KR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, 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물류</a:t>
            </a:r>
            <a:r>
              <a:rPr lang="en-US" altLang="ko-KR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, 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글로벌 배송대행</a:t>
            </a:r>
            <a:r>
              <a:rPr lang="en-US" altLang="ko-KR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, CS 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등</a:t>
            </a:r>
            <a:endParaRPr lang="en-US" altLang="ko-KR" sz="110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2700000" scaled="0"/>
              </a:gradFill>
              <a:latin typeface="Frutiger45-Light" pitchFamily="34" charset="0"/>
              <a:ea typeface="-윤고딕320" pitchFamily="18" charset="-127"/>
            </a:endParaRPr>
          </a:p>
          <a:p>
            <a:pPr marL="331691" indent="-331691" algn="ctr">
              <a:spcBef>
                <a:spcPts val="275"/>
              </a:spcBef>
              <a:defRPr/>
            </a:pP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판매자의 </a:t>
            </a:r>
            <a:r>
              <a:rPr lang="ko-KR" altLang="en-US" sz="1100" spc="-55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니즈에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 맞춘 </a:t>
            </a:r>
            <a:r>
              <a:rPr lang="ko-KR" altLang="en-US" sz="1100" spc="-55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이커머스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 </a:t>
            </a:r>
            <a:r>
              <a:rPr lang="ko-KR" altLang="en-US" sz="1100" spc="-55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커스텀</a:t>
            </a:r>
            <a:r>
              <a:rPr lang="ko-KR" altLang="en-US" sz="110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 서비스 제공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2111200" y="4013029"/>
            <a:ext cx="944239" cy="255104"/>
            <a:chOff x="2386434" y="4325647"/>
            <a:chExt cx="1040958" cy="274532"/>
          </a:xfrm>
        </p:grpSpPr>
        <p:grpSp>
          <p:nvGrpSpPr>
            <p:cNvPr id="3" name="그룹 2"/>
            <p:cNvGrpSpPr/>
            <p:nvPr/>
          </p:nvGrpSpPr>
          <p:grpSpPr>
            <a:xfrm>
              <a:off x="2386434" y="4325647"/>
              <a:ext cx="1040958" cy="274532"/>
              <a:chOff x="2347874" y="3878195"/>
              <a:chExt cx="1116049" cy="327007"/>
            </a:xfrm>
          </p:grpSpPr>
          <p:pic>
            <p:nvPicPr>
              <p:cNvPr id="95" name="Picture 3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62906" y="3977694"/>
                <a:ext cx="244481" cy="79630"/>
              </a:xfrm>
              <a:prstGeom prst="rect">
                <a:avLst/>
              </a:prstGeom>
              <a:noFill/>
            </p:spPr>
          </p:pic>
          <p:pic>
            <p:nvPicPr>
              <p:cNvPr id="96" name="Picture 3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676748" y="3878195"/>
                <a:ext cx="348559" cy="278629"/>
              </a:xfrm>
              <a:prstGeom prst="rect">
                <a:avLst/>
              </a:prstGeom>
              <a:noFill/>
            </p:spPr>
          </p:pic>
          <p:pic>
            <p:nvPicPr>
              <p:cNvPr id="97" name="Picture 3"/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081136" y="3945961"/>
                <a:ext cx="382787" cy="143097"/>
              </a:xfrm>
              <a:prstGeom prst="rect">
                <a:avLst/>
              </a:prstGeom>
              <a:noFill/>
            </p:spPr>
          </p:pic>
          <p:pic>
            <p:nvPicPr>
              <p:cNvPr id="99" name="Picture 3"/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47874" y="4097999"/>
                <a:ext cx="309451" cy="107203"/>
              </a:xfrm>
              <a:prstGeom prst="rect">
                <a:avLst/>
              </a:prstGeom>
              <a:noFill/>
            </p:spPr>
          </p:pic>
          <p:pic>
            <p:nvPicPr>
              <p:cNvPr id="100" name="Picture 3"/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068095" y="4092588"/>
                <a:ext cx="367708" cy="110461"/>
              </a:xfrm>
              <a:prstGeom prst="rect">
                <a:avLst/>
              </a:prstGeom>
              <a:noFill/>
            </p:spPr>
          </p:pic>
        </p:grpSp>
        <p:pic>
          <p:nvPicPr>
            <p:cNvPr id="1026" name="Picture 2" descr="í°ëª¬ ë¡ê³ ì ëí ì´ë¯¸ì§ ê²ìê²°ê³¼"/>
            <p:cNvPicPr>
              <a:picLocks noChangeAspect="1" noChangeArrowheads="1"/>
            </p:cNvPicPr>
            <p:nvPr/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1422" t="39925" r="11422" b="39925"/>
            <a:stretch/>
          </p:blipFill>
          <p:spPr bwMode="auto">
            <a:xfrm>
              <a:off x="2743852" y="4524807"/>
              <a:ext cx="234858" cy="61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2124455" y="3834881"/>
            <a:ext cx="974747" cy="198290"/>
            <a:chOff x="2404222" y="4114236"/>
            <a:chExt cx="1074591" cy="213391"/>
          </a:xfrm>
        </p:grpSpPr>
        <p:grpSp>
          <p:nvGrpSpPr>
            <p:cNvPr id="8" name="그룹 7"/>
            <p:cNvGrpSpPr/>
            <p:nvPr/>
          </p:nvGrpSpPr>
          <p:grpSpPr>
            <a:xfrm>
              <a:off x="2404222" y="4114236"/>
              <a:ext cx="1074591" cy="213391"/>
              <a:chOff x="2404222" y="4114236"/>
              <a:chExt cx="1074591" cy="213391"/>
            </a:xfrm>
          </p:grpSpPr>
          <p:grpSp>
            <p:nvGrpSpPr>
              <p:cNvPr id="4" name="그룹 3"/>
              <p:cNvGrpSpPr/>
              <p:nvPr/>
            </p:nvGrpSpPr>
            <p:grpSpPr>
              <a:xfrm>
                <a:off x="2404222" y="4114236"/>
                <a:ext cx="1074591" cy="212674"/>
                <a:chOff x="2369921" y="3450193"/>
                <a:chExt cx="1152111" cy="253322"/>
              </a:xfrm>
            </p:grpSpPr>
            <p:pic>
              <p:nvPicPr>
                <p:cNvPr id="1027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27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 t="33925" b="33925"/>
                <a:stretch/>
              </p:blipFill>
              <p:spPr bwMode="auto">
                <a:xfrm>
                  <a:off x="2659035" y="3450193"/>
                  <a:ext cx="453517" cy="109352"/>
                </a:xfrm>
                <a:prstGeom prst="rect">
                  <a:avLst/>
                </a:prstGeom>
                <a:noFill/>
              </p:spPr>
            </p:pic>
            <p:pic>
              <p:nvPicPr>
                <p:cNvPr id="69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28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 t="30818" b="30818"/>
                <a:stretch/>
              </p:blipFill>
              <p:spPr bwMode="auto">
                <a:xfrm>
                  <a:off x="2731684" y="3584886"/>
                  <a:ext cx="412290" cy="118629"/>
                </a:xfrm>
                <a:prstGeom prst="rect">
                  <a:avLst/>
                </a:prstGeom>
                <a:noFill/>
              </p:spPr>
            </p:pic>
            <p:pic>
              <p:nvPicPr>
                <p:cNvPr id="70" name="Picture 3" descr="D:\6 공유\[2018.08] 코리아센터 IPO\회사자료\IR자료 이미지_디자인팀\로고\서비스\[테일리스트].png"/>
                <p:cNvPicPr>
                  <a:picLocks noChangeAspect="1" noChangeArrowheads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2369921" y="3600492"/>
                  <a:ext cx="299512" cy="96498"/>
                </a:xfrm>
                <a:prstGeom prst="rect">
                  <a:avLst/>
                </a:prstGeom>
                <a:noFill/>
              </p:spPr>
            </p:pic>
            <p:pic>
              <p:nvPicPr>
                <p:cNvPr id="7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30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 t="35230" b="35230"/>
                <a:stretch/>
              </p:blipFill>
              <p:spPr bwMode="auto">
                <a:xfrm>
                  <a:off x="3042628" y="3455885"/>
                  <a:ext cx="479404" cy="10620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31" cstate="print"/>
              <a:stretch>
                <a:fillRect/>
              </a:stretch>
            </p:blipFill>
            <p:spPr>
              <a:xfrm>
                <a:off x="3173766" y="4220259"/>
                <a:ext cx="242255" cy="107368"/>
              </a:xfrm>
              <a:prstGeom prst="rect">
                <a:avLst/>
              </a:prstGeom>
            </p:spPr>
          </p:pic>
        </p:grp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2404410" y="4130029"/>
              <a:ext cx="297824" cy="78659"/>
            </a:xfrm>
            <a:prstGeom prst="rect">
              <a:avLst/>
            </a:prstGeom>
          </p:spPr>
        </p:pic>
      </p:grpSp>
      <p:sp>
        <p:nvSpPr>
          <p:cNvPr id="107" name="직사각형 106"/>
          <p:cNvSpPr/>
          <p:nvPr/>
        </p:nvSpPr>
        <p:spPr>
          <a:xfrm>
            <a:off x="7373691" y="2802686"/>
            <a:ext cx="1061291" cy="216437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ko-KR" altLang="en-US" sz="11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가격 비교</a:t>
            </a:r>
          </a:p>
          <a:p>
            <a:pPr algn="ctr"/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( </a:t>
            </a:r>
            <a:r>
              <a:rPr lang="ko-KR" altLang="en-US" sz="800" kern="0" spc="-55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빅데이터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 플랫폼 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)</a:t>
            </a:r>
          </a:p>
        </p:txBody>
      </p:sp>
      <p:pic>
        <p:nvPicPr>
          <p:cNvPr id="108" name="Picture 3" descr="D:\6 공유\[2018.08] 코리아센터 IPO\회사자료\IR자료 이미지_디자인팀\로고\서비스\[테일리스트]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7649034" y="3367974"/>
            <a:ext cx="490868" cy="162011"/>
          </a:xfrm>
          <a:prstGeom prst="rect">
            <a:avLst/>
          </a:prstGeom>
          <a:noFill/>
        </p:spPr>
      </p:pic>
      <p:sp>
        <p:nvSpPr>
          <p:cNvPr id="121" name="직사각형 120"/>
          <p:cNvSpPr/>
          <p:nvPr/>
        </p:nvSpPr>
        <p:spPr>
          <a:xfrm>
            <a:off x="4642046" y="4904055"/>
            <a:ext cx="1195177" cy="1208444"/>
          </a:xfrm>
          <a:prstGeom prst="rect">
            <a:avLst/>
          </a:prstGeom>
          <a:noFill/>
          <a:ln w="12700">
            <a:solidFill>
              <a:srgbClr val="0A66AB"/>
            </a:solidFill>
          </a:ln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페이스북</a:t>
            </a:r>
            <a:r>
              <a:rPr lang="en-US" altLang="ko-KR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, </a:t>
            </a:r>
            <a:r>
              <a:rPr lang="ko-KR" altLang="en-US" sz="900" kern="0" spc="-55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인스타그램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공식파트너</a:t>
            </a:r>
            <a:endParaRPr lang="en-US" altLang="ko-KR" sz="900" kern="0" spc="-55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5400000" scaled="0"/>
              </a:gradFill>
              <a:latin typeface="Frutiger65" pitchFamily="34" charset="0"/>
              <a:ea typeface="-윤고딕340" pitchFamily="18" charset="-127"/>
              <a:sym typeface="HY견고딕" pitchFamily="18" charset="-127"/>
            </a:endParaRPr>
          </a:p>
          <a:p>
            <a:pPr algn="ctr"/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국내 유일</a:t>
            </a:r>
            <a:r>
              <a:rPr lang="ko-KR" altLang="en-US" sz="10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 </a:t>
            </a:r>
            <a:r>
              <a:rPr lang="en-US" altLang="ko-KR" sz="16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3</a:t>
            </a:r>
            <a:r>
              <a:rPr lang="ko-KR" altLang="en-US" sz="900" kern="0" spc="-55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5400000" scaled="0"/>
                </a:gradFill>
                <a:latin typeface="Frutiger65" pitchFamily="34" charset="0"/>
                <a:ea typeface="-윤고딕340" pitchFamily="18" charset="-127"/>
                <a:sym typeface="HY견고딕" pitchFamily="18" charset="-127"/>
              </a:rPr>
              <a:t>개 사</a:t>
            </a:r>
          </a:p>
        </p:txBody>
      </p:sp>
      <p:pic>
        <p:nvPicPr>
          <p:cNvPr id="12" name="Picture 2" descr="ì¤ë§í¸íë°° pngì ëí ì´ë¯¸ì§ ê²ìê²°ê³¼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4758" y="4392170"/>
            <a:ext cx="385043" cy="11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3" descr="D:\6 공유\[2018.08] 코리아센터 IPO\회사자료\IR자료 이미지_디자인팀\로고\서비스\[테일리스트]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336921" y="3932512"/>
            <a:ext cx="520718" cy="165109"/>
          </a:xfrm>
          <a:prstGeom prst="rect">
            <a:avLst/>
          </a:prstGeom>
          <a:noFill/>
        </p:spPr>
      </p:pic>
      <p:pic>
        <p:nvPicPr>
          <p:cNvPr id="109" name="그림 108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1496" y="3203467"/>
            <a:ext cx="429175" cy="167998"/>
          </a:xfrm>
          <a:prstGeom prst="rect">
            <a:avLst/>
          </a:prstGeom>
        </p:spPr>
      </p:pic>
      <p:pic>
        <p:nvPicPr>
          <p:cNvPr id="110" name="그림 109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7327" y="3193805"/>
            <a:ext cx="391304" cy="193963"/>
          </a:xfrm>
          <a:prstGeom prst="rect">
            <a:avLst/>
          </a:prstGeom>
        </p:spPr>
      </p:pic>
      <p:pic>
        <p:nvPicPr>
          <p:cNvPr id="111" name="그림 110"/>
          <p:cNvPicPr>
            <a:picLocks noChangeAspect="1"/>
          </p:cNvPicPr>
          <p:nvPr/>
        </p:nvPicPr>
        <p:blipFill rotWithShape="1">
          <a:blip r:embed="rId36" cstate="print"/>
          <a:srcRect l="3269" t="50408" r="83682" b="33395"/>
          <a:stretch/>
        </p:blipFill>
        <p:spPr>
          <a:xfrm>
            <a:off x="4780104" y="3745159"/>
            <a:ext cx="405570" cy="166189"/>
          </a:xfrm>
          <a:prstGeom prst="rect">
            <a:avLst/>
          </a:prstGeom>
        </p:spPr>
      </p:pic>
      <p:pic>
        <p:nvPicPr>
          <p:cNvPr id="115" name="그림 114"/>
          <p:cNvPicPr>
            <a:picLocks noChangeAspect="1"/>
          </p:cNvPicPr>
          <p:nvPr/>
        </p:nvPicPr>
        <p:blipFill rotWithShape="1">
          <a:blip r:embed="rId36" cstate="print"/>
          <a:srcRect l="51097" t="50408" r="35854" b="33395"/>
          <a:stretch/>
        </p:blipFill>
        <p:spPr>
          <a:xfrm>
            <a:off x="4767036" y="3925614"/>
            <a:ext cx="405570" cy="166189"/>
          </a:xfrm>
          <a:prstGeom prst="rect">
            <a:avLst/>
          </a:prstGeom>
        </p:spPr>
      </p:pic>
      <p:pic>
        <p:nvPicPr>
          <p:cNvPr id="116" name="그림 115"/>
          <p:cNvPicPr>
            <a:picLocks noChangeAspect="1"/>
          </p:cNvPicPr>
          <p:nvPr/>
        </p:nvPicPr>
        <p:blipFill rotWithShape="1">
          <a:blip r:embed="rId36" cstate="print"/>
          <a:srcRect l="68339" t="50408" r="18612" b="33395"/>
          <a:stretch/>
        </p:blipFill>
        <p:spPr>
          <a:xfrm>
            <a:off x="5316633" y="3913148"/>
            <a:ext cx="405570" cy="166189"/>
          </a:xfrm>
          <a:prstGeom prst="rect">
            <a:avLst/>
          </a:prstGeom>
        </p:spPr>
      </p:pic>
      <p:pic>
        <p:nvPicPr>
          <p:cNvPr id="117" name="그림 116"/>
          <p:cNvPicPr>
            <a:picLocks noChangeAspect="1"/>
          </p:cNvPicPr>
          <p:nvPr/>
        </p:nvPicPr>
        <p:blipFill rotWithShape="1">
          <a:blip r:embed="rId36" cstate="print"/>
          <a:srcRect l="83502" t="50408" r="3449" b="33395"/>
          <a:stretch/>
        </p:blipFill>
        <p:spPr>
          <a:xfrm>
            <a:off x="5283645" y="3747758"/>
            <a:ext cx="405570" cy="166189"/>
          </a:xfrm>
          <a:prstGeom prst="rect">
            <a:avLst/>
          </a:prstGeom>
        </p:spPr>
      </p:pic>
      <p:pic>
        <p:nvPicPr>
          <p:cNvPr id="126" name="그림 125"/>
          <p:cNvPicPr>
            <a:picLocks noChangeAspect="1"/>
          </p:cNvPicPr>
          <p:nvPr/>
        </p:nvPicPr>
        <p:blipFill rotWithShape="1">
          <a:blip r:embed="rId36" cstate="print"/>
          <a:srcRect l="35862" t="77031" r="51089" b="6772"/>
          <a:stretch/>
        </p:blipFill>
        <p:spPr>
          <a:xfrm>
            <a:off x="5289556" y="3581409"/>
            <a:ext cx="405570" cy="166189"/>
          </a:xfrm>
          <a:prstGeom prst="rect">
            <a:avLst/>
          </a:prstGeom>
        </p:spPr>
      </p:pic>
      <p:pic>
        <p:nvPicPr>
          <p:cNvPr id="127" name="그림 126"/>
          <p:cNvPicPr>
            <a:picLocks noChangeAspect="1"/>
          </p:cNvPicPr>
          <p:nvPr/>
        </p:nvPicPr>
        <p:blipFill rotWithShape="1">
          <a:blip r:embed="rId37" cstate="print"/>
          <a:srcRect l="51565" t="77031" r="35386" b="6772"/>
          <a:stretch/>
        </p:blipFill>
        <p:spPr>
          <a:xfrm>
            <a:off x="4764052" y="4269549"/>
            <a:ext cx="446127" cy="182809"/>
          </a:xfrm>
          <a:prstGeom prst="rect">
            <a:avLst/>
          </a:prstGeom>
        </p:spPr>
      </p:pic>
      <p:pic>
        <p:nvPicPr>
          <p:cNvPr id="128" name="그림 127"/>
          <p:cNvPicPr>
            <a:picLocks noChangeAspect="1"/>
          </p:cNvPicPr>
          <p:nvPr/>
        </p:nvPicPr>
        <p:blipFill rotWithShape="1">
          <a:blip r:embed="rId36" cstate="print"/>
          <a:srcRect l="68201" t="77031" r="18750" b="6772"/>
          <a:stretch/>
        </p:blipFill>
        <p:spPr>
          <a:xfrm>
            <a:off x="5311751" y="4100838"/>
            <a:ext cx="405570" cy="166189"/>
          </a:xfrm>
          <a:prstGeom prst="rect">
            <a:avLst/>
          </a:prstGeom>
        </p:spPr>
      </p:pic>
      <p:pic>
        <p:nvPicPr>
          <p:cNvPr id="129" name="그림 128"/>
          <p:cNvPicPr>
            <a:picLocks noChangeAspect="1"/>
          </p:cNvPicPr>
          <p:nvPr/>
        </p:nvPicPr>
        <p:blipFill rotWithShape="1">
          <a:blip r:embed="rId36" cstate="print"/>
          <a:srcRect l="83283" t="77031" r="3668" b="6772"/>
          <a:stretch/>
        </p:blipFill>
        <p:spPr>
          <a:xfrm>
            <a:off x="4773995" y="4108266"/>
            <a:ext cx="405570" cy="166189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8" cstate="print"/>
          <a:stretch>
            <a:fillRect/>
          </a:stretch>
        </p:blipFill>
        <p:spPr>
          <a:xfrm>
            <a:off x="5299087" y="4286403"/>
            <a:ext cx="369225" cy="164604"/>
          </a:xfrm>
          <a:prstGeom prst="rect">
            <a:avLst/>
          </a:prstGeom>
        </p:spPr>
      </p:pic>
      <p:grpSp>
        <p:nvGrpSpPr>
          <p:cNvPr id="26" name="그룹 25"/>
          <p:cNvGrpSpPr/>
          <p:nvPr/>
        </p:nvGrpSpPr>
        <p:grpSpPr>
          <a:xfrm>
            <a:off x="849273" y="3342609"/>
            <a:ext cx="855980" cy="163674"/>
            <a:chOff x="1187755" y="3597173"/>
            <a:chExt cx="943659" cy="176139"/>
          </a:xfrm>
        </p:grpSpPr>
        <p:pic>
          <p:nvPicPr>
            <p:cNvPr id="61" name="그림 60">
              <a:extLst>
                <a:ext uri="{FF2B5EF4-FFF2-40B4-BE49-F238E27FC236}">
                  <a16:creationId xmlns="" xmlns:a16="http://schemas.microsoft.com/office/drawing/2014/main" id="{E66747AA-9030-4FB7-9398-8A7222B87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1187755" y="3614745"/>
              <a:ext cx="728038" cy="140994"/>
            </a:xfrm>
            <a:prstGeom prst="rect">
              <a:avLst/>
            </a:prstGeom>
          </p:spPr>
        </p:pic>
        <p:pic>
          <p:nvPicPr>
            <p:cNvPr id="137" name="Picture 11" descr="D:\6 공유\[2018.08] 나우아이비 IPO\PPT 작업중\PPT\한국.emf"/>
            <p:cNvPicPr>
              <a:picLocks noChangeAspect="1" noChangeArrowheads="1"/>
            </p:cNvPicPr>
            <p:nvPr/>
          </p:nvPicPr>
          <p:blipFill>
            <a:blip r:embed="rId40" cstate="print"/>
            <a:srcRect/>
            <a:stretch>
              <a:fillRect/>
            </a:stretch>
          </p:blipFill>
          <p:spPr bwMode="auto">
            <a:xfrm>
              <a:off x="1955275" y="3597173"/>
              <a:ext cx="176139" cy="176139"/>
            </a:xfrm>
            <a:prstGeom prst="rect">
              <a:avLst/>
            </a:prstGeom>
            <a:noFill/>
            <a:ln w="3175">
              <a:noFill/>
            </a:ln>
            <a:effectLst>
              <a:outerShdw blurRad="38100" sx="90000" sy="90000" algn="ctr" rotWithShape="0">
                <a:schemeClr val="bg1">
                  <a:lumMod val="50000"/>
                </a:schemeClr>
              </a:outerShdw>
            </a:effectLst>
          </p:spPr>
        </p:pic>
      </p:grpSp>
      <p:grpSp>
        <p:nvGrpSpPr>
          <p:cNvPr id="27" name="그룹 26"/>
          <p:cNvGrpSpPr/>
          <p:nvPr/>
        </p:nvGrpSpPr>
        <p:grpSpPr>
          <a:xfrm>
            <a:off x="842976" y="3673658"/>
            <a:ext cx="862277" cy="175899"/>
            <a:chOff x="1180813" y="3953434"/>
            <a:chExt cx="950601" cy="189295"/>
          </a:xfrm>
        </p:grpSpPr>
        <p:grpSp>
          <p:nvGrpSpPr>
            <p:cNvPr id="68" name="그룹 67"/>
            <p:cNvGrpSpPr/>
            <p:nvPr/>
          </p:nvGrpSpPr>
          <p:grpSpPr>
            <a:xfrm>
              <a:off x="1180813" y="3958705"/>
              <a:ext cx="735087" cy="184024"/>
              <a:chOff x="1013070" y="3858230"/>
              <a:chExt cx="866530" cy="216929"/>
            </a:xfrm>
          </p:grpSpPr>
          <p:pic>
            <p:nvPicPr>
              <p:cNvPr id="66" name="그림 65">
                <a:extLst>
                  <a:ext uri="{FF2B5EF4-FFF2-40B4-BE49-F238E27FC236}">
                    <a16:creationId xmlns="" xmlns:a16="http://schemas.microsoft.com/office/drawing/2014/main" id="{E66747AA-9030-4FB7-9398-8A7222B872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9" cstate="print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1021381" y="3858230"/>
                <a:ext cx="858219" cy="166204"/>
              </a:xfrm>
              <a:prstGeom prst="rect">
                <a:avLst/>
              </a:prstGeom>
            </p:spPr>
          </p:pic>
          <p:pic>
            <p:nvPicPr>
              <p:cNvPr id="67" name="그림 66">
                <a:extLst>
                  <a:ext uri="{FF2B5EF4-FFF2-40B4-BE49-F238E27FC236}">
                    <a16:creationId xmlns="" xmlns:a16="http://schemas.microsoft.com/office/drawing/2014/main" id="{E66747AA-9030-4FB7-9398-8A7222B872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1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13070" y="4009705"/>
                <a:ext cx="650632" cy="65454"/>
              </a:xfrm>
              <a:prstGeom prst="rect">
                <a:avLst/>
              </a:prstGeom>
            </p:spPr>
          </p:pic>
        </p:grpSp>
        <p:pic>
          <p:nvPicPr>
            <p:cNvPr id="138" name="Picture 11" descr="D:\6 공유\[2018.08] 나우아이비 IPO\PPT 작업중\PPT\한국.emf"/>
            <p:cNvPicPr>
              <a:picLocks noChangeAspect="1" noChangeArrowheads="1"/>
            </p:cNvPicPr>
            <p:nvPr/>
          </p:nvPicPr>
          <p:blipFill>
            <a:blip r:embed="rId42" cstate="print"/>
            <a:stretch>
              <a:fillRect/>
            </a:stretch>
          </p:blipFill>
          <p:spPr bwMode="auto">
            <a:xfrm>
              <a:off x="1955275" y="3953434"/>
              <a:ext cx="176139" cy="176139"/>
            </a:xfrm>
            <a:prstGeom prst="rect">
              <a:avLst/>
            </a:prstGeom>
            <a:noFill/>
            <a:ln w="3175">
              <a:noFill/>
            </a:ln>
            <a:effectLst>
              <a:outerShdw blurRad="38100" sx="90000" sy="90000" algn="ctr" rotWithShape="0">
                <a:schemeClr val="bg1">
                  <a:lumMod val="50000"/>
                </a:schemeClr>
              </a:outerShdw>
            </a:effectLst>
          </p:spPr>
        </p:pic>
      </p:grpSp>
      <p:pic>
        <p:nvPicPr>
          <p:cNvPr id="149" name="그림 148">
            <a:extLst>
              <a:ext uri="{FF2B5EF4-FFF2-40B4-BE49-F238E27FC236}">
                <a16:creationId xmlns="" xmlns:a16="http://schemas.microsoft.com/office/drawing/2014/main" id="{E66747AA-9030-4FB7-9398-8A7222B8723D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57876" y="3171596"/>
            <a:ext cx="478807" cy="94991"/>
          </a:xfrm>
          <a:prstGeom prst="rect">
            <a:avLst/>
          </a:prstGeom>
        </p:spPr>
      </p:pic>
      <p:pic>
        <p:nvPicPr>
          <p:cNvPr id="151" name="그림 150"/>
          <p:cNvPicPr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4228" b="22057"/>
          <a:stretch/>
        </p:blipFill>
        <p:spPr>
          <a:xfrm>
            <a:off x="6367628" y="3755879"/>
            <a:ext cx="459303" cy="154257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0636" y="3331909"/>
            <a:ext cx="493286" cy="141580"/>
          </a:xfrm>
          <a:prstGeom prst="rect">
            <a:avLst/>
          </a:prstGeom>
        </p:spPr>
      </p:pic>
      <p:pic>
        <p:nvPicPr>
          <p:cNvPr id="152" name="그림 151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5159" y="3525787"/>
            <a:ext cx="404242" cy="160468"/>
          </a:xfrm>
          <a:prstGeom prst="rect">
            <a:avLst/>
          </a:prstGeom>
        </p:spPr>
      </p:pic>
      <p:pic>
        <p:nvPicPr>
          <p:cNvPr id="154" name="그림 153"/>
          <p:cNvPicPr>
            <a:picLocks noChangeAspect="1"/>
          </p:cNvPicPr>
          <p:nvPr/>
        </p:nvPicPr>
        <p:blipFill>
          <a:blip r:embed="rId46" cstate="print"/>
          <a:stretch>
            <a:fillRect/>
          </a:stretch>
        </p:blipFill>
        <p:spPr>
          <a:xfrm>
            <a:off x="6298499" y="4169418"/>
            <a:ext cx="597562" cy="148961"/>
          </a:xfrm>
          <a:prstGeom prst="rect">
            <a:avLst/>
          </a:prstGeom>
        </p:spPr>
      </p:pic>
      <p:pic>
        <p:nvPicPr>
          <p:cNvPr id="122" name="Picture 3" descr="D:\6 공유\[2018.08] 코리아센터 IPO\회사자료\IR자료 이미지_디자인팀\로고\서비스\[테일리스트]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7649034" y="3888191"/>
            <a:ext cx="490868" cy="162011"/>
          </a:xfrm>
          <a:prstGeom prst="rect">
            <a:avLst/>
          </a:prstGeom>
          <a:noFill/>
        </p:spPr>
      </p:pic>
      <p:sp>
        <p:nvSpPr>
          <p:cNvPr id="123" name="직사각형 122"/>
          <p:cNvSpPr/>
          <p:nvPr/>
        </p:nvSpPr>
        <p:spPr>
          <a:xfrm>
            <a:off x="7373691" y="3532494"/>
            <a:ext cx="1061291" cy="216437"/>
          </a:xfrm>
          <a:prstGeom prst="rect">
            <a:avLst/>
          </a:prstGeom>
          <a:noFill/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[ 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가격 비교 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]</a:t>
            </a:r>
          </a:p>
        </p:txBody>
      </p:sp>
      <p:sp>
        <p:nvSpPr>
          <p:cNvPr id="124" name="직사각형 123"/>
          <p:cNvSpPr/>
          <p:nvPr/>
        </p:nvSpPr>
        <p:spPr>
          <a:xfrm>
            <a:off x="7373691" y="4061382"/>
            <a:ext cx="1061291" cy="216437"/>
          </a:xfrm>
          <a:prstGeom prst="rect">
            <a:avLst/>
          </a:prstGeom>
          <a:noFill/>
        </p:spPr>
        <p:txBody>
          <a:bodyPr lIns="0" tIns="0" rIns="0" bIns="0" rtlCol="0" anchor="ctr">
            <a:noAutofit/>
          </a:bodyPr>
          <a:lstStyle/>
          <a:p>
            <a:pPr algn="ctr"/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[ </a:t>
            </a:r>
            <a:r>
              <a:rPr lang="ko-KR" altLang="en-US" sz="800" kern="0" spc="-55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카다로그</a:t>
            </a:r>
            <a:r>
              <a:rPr lang="ko-KR" altLang="en-US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 </a:t>
            </a:r>
            <a:r>
              <a:rPr lang="en-US" altLang="ko-KR" sz="800" kern="0" spc="-55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-윤고딕320" panose="02030504000101010101" pitchFamily="18" charset="-127"/>
                <a:ea typeface="-윤고딕320" panose="02030504000101010101" pitchFamily="18" charset="-127"/>
                <a:sym typeface="HY견고딕" pitchFamily="18" charset="-127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xmlns="" val="140146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텍스트 개체 틀 1"/>
          <p:cNvSpPr txBox="1">
            <a:spLocks/>
          </p:cNvSpPr>
          <p:nvPr/>
        </p:nvSpPr>
        <p:spPr>
          <a:xfrm>
            <a:off x="508837" y="1167669"/>
            <a:ext cx="8429761" cy="230401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/>
          <a:p>
            <a:pPr marL="331691" indent="-331691">
              <a:spcBef>
                <a:spcPts val="92"/>
              </a:spcBef>
              <a:defRPr/>
            </a:pPr>
            <a:r>
              <a:rPr lang="ko-KR" altLang="en-US" sz="1400" spc="-55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글로벌 사업자 대상의 </a:t>
            </a:r>
            <a:r>
              <a:rPr lang="en-US" altLang="ko-KR" sz="1400" spc="-55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‘</a:t>
            </a:r>
            <a:r>
              <a:rPr lang="ko-KR" altLang="en-US" sz="1400" spc="-55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글로벌 오픈 </a:t>
            </a:r>
            <a:r>
              <a:rPr lang="ko-KR" altLang="en-US" sz="1400" spc="-55" dirty="0" err="1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풀필먼트</a:t>
            </a:r>
            <a:r>
              <a:rPr lang="ko-KR" altLang="en-US" sz="1400" spc="-55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 플랫폼 제공</a:t>
            </a:r>
            <a:r>
              <a:rPr lang="en-US" altLang="ko-KR" sz="1400" spc="-55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’</a:t>
            </a:r>
            <a:endParaRPr lang="ko-KR" altLang="en-US" sz="1400" spc="-55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2700000" scaled="0"/>
              </a:gradFill>
              <a:latin typeface="Frutiger45-Light" pitchFamily="34" charset="0"/>
              <a:ea typeface="-윤고딕320" pitchFamily="18" charset="-127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0" y="1628398"/>
            <a:ext cx="9144000" cy="950801"/>
          </a:xfrm>
          <a:prstGeom prst="rect">
            <a:avLst/>
          </a:prstGeom>
          <a:solidFill>
            <a:srgbClr val="EAF0F7"/>
          </a:solidFill>
        </p:spPr>
        <p:txBody>
          <a:bodyPr lIns="0" tIns="0" rIns="0" bIns="0" rtlCol="0" anchor="ctr">
            <a:noAutofit/>
          </a:bodyPr>
          <a:lstStyle/>
          <a:p>
            <a:pPr algn="ctr"/>
            <a:endParaRPr lang="ko-KR" altLang="en-US" sz="1000" kern="0" spc="-55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-윤고딕330" pitchFamily="18" charset="-127"/>
              <a:ea typeface="-윤고딕330" pitchFamily="18" charset="-127"/>
              <a:sym typeface="HY견고딕" pitchFamily="18" charset="-127"/>
            </a:endParaRPr>
          </a:p>
        </p:txBody>
      </p:sp>
      <p:sp>
        <p:nvSpPr>
          <p:cNvPr id="106" name="텍스트 개체 틀 1"/>
          <p:cNvSpPr txBox="1">
            <a:spLocks/>
          </p:cNvSpPr>
          <p:nvPr/>
        </p:nvSpPr>
        <p:spPr>
          <a:xfrm>
            <a:off x="357119" y="1724816"/>
            <a:ext cx="8429761" cy="75796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/>
          <a:p>
            <a:pPr marL="331691" indent="-331691" algn="ctr">
              <a:spcBef>
                <a:spcPts val="275"/>
              </a:spcBef>
              <a:defRPr/>
            </a:pPr>
            <a:r>
              <a:rPr lang="ko-KR" altLang="en-US" sz="130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아마존의 </a:t>
            </a:r>
            <a:r>
              <a:rPr lang="ko-KR" altLang="en-US" sz="1300" spc="-46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풀필먼트</a:t>
            </a:r>
            <a:r>
              <a:rPr lang="ko-KR" altLang="en-US" sz="130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 사업은 </a:t>
            </a:r>
            <a:r>
              <a:rPr lang="ko-KR" altLang="en-US" sz="1300" spc="-46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입점</a:t>
            </a:r>
            <a:r>
              <a:rPr lang="ko-KR" altLang="en-US" sz="130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 사업자 대상으로만 글로벌 생태계를 구축하고 있습니다</a:t>
            </a:r>
            <a:r>
              <a:rPr lang="en-US" altLang="ko-KR" sz="130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. </a:t>
            </a:r>
          </a:p>
          <a:p>
            <a:pPr marL="331691" indent="-331691" algn="ctr">
              <a:spcBef>
                <a:spcPts val="275"/>
              </a:spcBef>
              <a:defRPr/>
            </a:pPr>
            <a:r>
              <a:rPr lang="ko-KR" altLang="en-US" sz="13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코리아센터가 추구하는 </a:t>
            </a:r>
            <a:r>
              <a:rPr lang="ko-KR" altLang="en-US" sz="13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Arial Unicode MS" pitchFamily="50" charset="-127"/>
              </a:rPr>
              <a:t>‘</a:t>
            </a:r>
            <a:r>
              <a:rPr lang="ko-KR" altLang="en-US" sz="13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오픈 </a:t>
            </a:r>
            <a:r>
              <a:rPr lang="ko-KR" altLang="en-US" sz="1300" spc="-46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풀필먼트</a:t>
            </a:r>
            <a:r>
              <a:rPr lang="ko-KR" altLang="en-US" sz="13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 플랫폼</a:t>
            </a:r>
            <a:r>
              <a:rPr lang="ko-KR" altLang="en-US" sz="13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Arial Unicode MS" pitchFamily="50" charset="-127"/>
              </a:rPr>
              <a:t>’</a:t>
            </a:r>
            <a:r>
              <a:rPr lang="ko-KR" altLang="en-US" sz="13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은 글로벌 全 사업자를 대상으로 무한한 </a:t>
            </a:r>
            <a:r>
              <a:rPr lang="ko-KR" altLang="en-US" sz="1300" spc="-46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확장성을</a:t>
            </a:r>
            <a:r>
              <a:rPr lang="ko-KR" altLang="en-US" sz="13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 가지고 있습니다</a:t>
            </a:r>
            <a:r>
              <a:rPr lang="en-US" altLang="ko-KR" sz="13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.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055859" y="3409377"/>
            <a:ext cx="2116518" cy="2168190"/>
          </a:xfrm>
          <a:prstGeom prst="rect">
            <a:avLst/>
          </a:prstGeom>
          <a:solidFill>
            <a:srgbClr val="F2F4FA"/>
          </a:solidFill>
          <a:ln w="9525">
            <a:noFill/>
            <a:miter lim="800000"/>
            <a:headEnd/>
            <a:tailEnd/>
          </a:ln>
        </p:spPr>
        <p:txBody>
          <a:bodyPr vert="horz" wrap="square" lIns="83796" tIns="41898" rIns="83796" bIns="41898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177683" y="3534176"/>
            <a:ext cx="1874210" cy="1918595"/>
          </a:xfrm>
          <a:prstGeom prst="rect">
            <a:avLst/>
          </a:prstGeom>
          <a:solidFill>
            <a:srgbClr val="E4E8F4"/>
          </a:solidFill>
          <a:ln w="9525">
            <a:noFill/>
            <a:miter lim="800000"/>
            <a:headEnd/>
            <a:tailEnd/>
          </a:ln>
        </p:spPr>
        <p:txBody>
          <a:bodyPr vert="horz" wrap="square" lIns="83796" tIns="41898" rIns="83796" bIns="41898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292814" y="3652116"/>
            <a:ext cx="1642611" cy="1682713"/>
          </a:xfrm>
          <a:prstGeom prst="rect">
            <a:avLst/>
          </a:prstGeom>
          <a:solidFill>
            <a:srgbClr val="0A66AB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83796" tIns="41898" rIns="83796" bIns="41898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367"/>
              </a:spcBef>
            </a:pPr>
            <a:r>
              <a:rPr lang="ko-KR" altLang="en-US" sz="1100" spc="-64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-윤고딕340" pitchFamily="18" charset="-127"/>
                <a:ea typeface="-윤고딕340" pitchFamily="18" charset="-127"/>
              </a:rPr>
              <a:t>코리아센터</a:t>
            </a:r>
            <a:endParaRPr lang="en-US" altLang="ko-KR" sz="1100" spc="-64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-윤고딕340" pitchFamily="18" charset="-127"/>
              <a:ea typeface="-윤고딕340" pitchFamily="18" charset="-127"/>
            </a:endParaRPr>
          </a:p>
          <a:p>
            <a:pPr algn="ctr">
              <a:spcBef>
                <a:spcPts val="367"/>
              </a:spcBef>
            </a:pPr>
            <a:r>
              <a:rPr lang="en-US" altLang="ko-KR" spc="-64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-윤고딕340" pitchFamily="18" charset="-127"/>
                <a:ea typeface="-윤고딕340" pitchFamily="18" charset="-127"/>
              </a:rPr>
              <a:t>‘</a:t>
            </a:r>
            <a:r>
              <a:rPr lang="en-US" altLang="ko-KR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OFP</a:t>
            </a:r>
            <a:r>
              <a:rPr lang="en-US" altLang="ko-KR" spc="-64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-윤고딕340" pitchFamily="18" charset="-127"/>
                <a:ea typeface="-윤고딕340" pitchFamily="18" charset="-127"/>
              </a:rPr>
              <a:t>’</a:t>
            </a:r>
            <a:endParaRPr lang="ko-KR" altLang="en-US" spc="-64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5102258" y="3547890"/>
            <a:ext cx="1847435" cy="1892537"/>
          </a:xfrm>
          <a:prstGeom prst="rect">
            <a:avLst/>
          </a:prstGeom>
          <a:solidFill>
            <a:srgbClr val="E7E7E8"/>
          </a:solidFill>
          <a:ln w="9525">
            <a:noFill/>
            <a:miter lim="800000"/>
            <a:headEnd/>
            <a:tailEnd/>
          </a:ln>
        </p:spPr>
        <p:txBody>
          <a:bodyPr vert="horz" wrap="square" lIns="83796" tIns="41898" rIns="83796" bIns="41898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205339" y="3652116"/>
            <a:ext cx="1641272" cy="1682713"/>
          </a:xfrm>
          <a:prstGeom prst="rect">
            <a:avLst/>
          </a:prstGeom>
          <a:solidFill>
            <a:srgbClr val="888888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83796" tIns="41898" rIns="83796" bIns="41898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367"/>
              </a:spcBef>
            </a:pPr>
            <a:r>
              <a:rPr lang="ko-KR" altLang="en-US" sz="1100" spc="-64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-윤고딕340" pitchFamily="18" charset="-127"/>
                <a:ea typeface="-윤고딕340" pitchFamily="18" charset="-127"/>
              </a:rPr>
              <a:t>아마존</a:t>
            </a:r>
            <a:endParaRPr lang="en-US" altLang="ko-KR" sz="1100" spc="-64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-윤고딕340" pitchFamily="18" charset="-127"/>
              <a:ea typeface="-윤고딕340" pitchFamily="18" charset="-127"/>
            </a:endParaRPr>
          </a:p>
          <a:p>
            <a:pPr algn="ctr">
              <a:spcBef>
                <a:spcPts val="367"/>
              </a:spcBef>
            </a:pPr>
            <a:r>
              <a:rPr lang="en-US" altLang="ko-KR" spc="-64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-윤고딕340" pitchFamily="18" charset="-127"/>
                <a:ea typeface="-윤고딕340" pitchFamily="18" charset="-127"/>
              </a:rPr>
              <a:t>‘</a:t>
            </a:r>
            <a:r>
              <a:rPr lang="en-US" altLang="ko-KR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FBA</a:t>
            </a:r>
            <a:r>
              <a:rPr lang="en-US" altLang="ko-KR" spc="-64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  <a:latin typeface="-윤고딕340" pitchFamily="18" charset="-127"/>
                <a:ea typeface="-윤고딕340" pitchFamily="18" charset="-127"/>
              </a:rPr>
              <a:t>’</a:t>
            </a:r>
            <a:endParaRPr lang="ko-KR" altLang="en-US" spc="-64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45" name="텍스트 개체 틀 1"/>
          <p:cNvSpPr txBox="1">
            <a:spLocks/>
          </p:cNvSpPr>
          <p:nvPr/>
        </p:nvSpPr>
        <p:spPr>
          <a:xfrm>
            <a:off x="4170763" y="4181373"/>
            <a:ext cx="848554" cy="424509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/>
          <a:p>
            <a:pPr marL="331691" indent="-331691" algn="ctr">
              <a:spcBef>
                <a:spcPts val="92"/>
              </a:spcBef>
              <a:defRPr/>
            </a:pPr>
            <a:r>
              <a:rPr lang="en-US" altLang="ko-KR" sz="2300" spc="-55" dirty="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0"/>
                </a:gradFill>
                <a:latin typeface="Frutiger55Roman" pitchFamily="34" charset="0"/>
                <a:ea typeface="-윤고딕320" pitchFamily="18" charset="-127"/>
              </a:rPr>
              <a:t>VS.</a:t>
            </a:r>
            <a:endParaRPr lang="ko-KR" altLang="en-US" sz="2300" spc="-55" dirty="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atin typeface="Frutiger55Roman" pitchFamily="34" charset="0"/>
              <a:ea typeface="-윤고딕320" pitchFamily="18" charset="-127"/>
            </a:endParaRPr>
          </a:p>
        </p:txBody>
      </p:sp>
      <p:grpSp>
        <p:nvGrpSpPr>
          <p:cNvPr id="50" name="그룹 49"/>
          <p:cNvGrpSpPr/>
          <p:nvPr/>
        </p:nvGrpSpPr>
        <p:grpSpPr>
          <a:xfrm>
            <a:off x="4571999" y="3027527"/>
            <a:ext cx="211818" cy="2685820"/>
            <a:chOff x="5040312" y="3001814"/>
            <a:chExt cx="0" cy="3650158"/>
          </a:xfrm>
        </p:grpSpPr>
        <p:cxnSp>
          <p:nvCxnSpPr>
            <p:cNvPr id="47" name="직선 연결선 46"/>
            <p:cNvCxnSpPr/>
            <p:nvPr/>
          </p:nvCxnSpPr>
          <p:spPr>
            <a:xfrm>
              <a:off x="5040312" y="3001814"/>
              <a:ext cx="0" cy="1411436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연결선 48"/>
            <p:cNvCxnSpPr/>
            <p:nvPr/>
          </p:nvCxnSpPr>
          <p:spPr>
            <a:xfrm>
              <a:off x="5040312" y="5240536"/>
              <a:ext cx="0" cy="1411436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그룹 65"/>
          <p:cNvGrpSpPr/>
          <p:nvPr/>
        </p:nvGrpSpPr>
        <p:grpSpPr>
          <a:xfrm>
            <a:off x="599153" y="4081120"/>
            <a:ext cx="1225573" cy="818988"/>
            <a:chOff x="660524" y="4376688"/>
            <a:chExt cx="1351109" cy="881360"/>
          </a:xfrm>
        </p:grpSpPr>
        <p:sp>
          <p:nvSpPr>
            <p:cNvPr id="51" name="타원 50"/>
            <p:cNvSpPr/>
            <p:nvPr/>
          </p:nvSpPr>
          <p:spPr>
            <a:xfrm>
              <a:off x="660524" y="4376688"/>
              <a:ext cx="881360" cy="88136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A66AB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ko-KR" altLang="en-US" sz="900" spc="-46" dirty="0">
                  <a:gradFill>
                    <a:gsLst>
                      <a:gs pos="0">
                        <a:srgbClr val="0A66AB"/>
                      </a:gs>
                      <a:gs pos="100000">
                        <a:srgbClr val="0A66AB"/>
                      </a:gs>
                    </a:gsLst>
                    <a:lin ang="2700000" scaled="0"/>
                  </a:gradFill>
                  <a:latin typeface="Frutiger65" pitchFamily="34" charset="0"/>
                  <a:ea typeface="-윤고딕340" pitchFamily="18" charset="-127"/>
                </a:rPr>
                <a:t>글로벌</a:t>
              </a:r>
              <a:endParaRPr lang="en-US" altLang="ko-KR" sz="9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endParaRPr>
            </a:p>
            <a:p>
              <a:pPr algn="ctr"/>
              <a:r>
                <a:rPr lang="ko-KR" altLang="en-US" sz="900" spc="-46" dirty="0" err="1">
                  <a:gradFill>
                    <a:gsLst>
                      <a:gs pos="0">
                        <a:srgbClr val="0A66AB"/>
                      </a:gs>
                      <a:gs pos="100000">
                        <a:srgbClr val="0A66AB"/>
                      </a:gs>
                    </a:gsLst>
                    <a:lin ang="2700000" scaled="0"/>
                  </a:gradFill>
                  <a:latin typeface="Frutiger65" pitchFamily="34" charset="0"/>
                  <a:ea typeface="-윤고딕340" pitchFamily="18" charset="-127"/>
                </a:rPr>
                <a:t>오픈마켓</a:t>
              </a:r>
              <a:endParaRPr lang="en-US" altLang="ko-KR" sz="9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endParaRPr>
            </a:p>
            <a:p>
              <a:pPr algn="ctr"/>
              <a:r>
                <a:rPr lang="ko-KR" altLang="en-US" sz="900" spc="-46" dirty="0">
                  <a:gradFill>
                    <a:gsLst>
                      <a:gs pos="0">
                        <a:srgbClr val="0A66AB"/>
                      </a:gs>
                      <a:gs pos="100000">
                        <a:srgbClr val="0A66AB"/>
                      </a:gs>
                    </a:gsLst>
                    <a:lin ang="2700000" scaled="0"/>
                  </a:gradFill>
                  <a:latin typeface="Frutiger65" pitchFamily="34" charset="0"/>
                  <a:ea typeface="-윤고딕340" pitchFamily="18" charset="-127"/>
                </a:rPr>
                <a:t>셀러</a:t>
              </a:r>
              <a:endParaRPr lang="en-US" altLang="ko-KR" sz="9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endParaRPr>
            </a:p>
          </p:txBody>
        </p:sp>
        <p:cxnSp>
          <p:nvCxnSpPr>
            <p:cNvPr id="54" name="직선 연결선 53"/>
            <p:cNvCxnSpPr/>
            <p:nvPr/>
          </p:nvCxnSpPr>
          <p:spPr>
            <a:xfrm>
              <a:off x="1551134" y="4817368"/>
              <a:ext cx="460499" cy="0"/>
            </a:xfrm>
            <a:prstGeom prst="line">
              <a:avLst/>
            </a:prstGeom>
            <a:solidFill>
              <a:schemeClr val="bg1"/>
            </a:solidFill>
            <a:ln w="12700">
              <a:solidFill>
                <a:srgbClr val="0A66AB"/>
              </a:solidFill>
              <a:miter lim="800000"/>
              <a:headEnd/>
              <a:tailEnd type="stealth"/>
            </a:ln>
          </p:spPr>
        </p:cxnSp>
      </p:grpSp>
      <p:sp>
        <p:nvSpPr>
          <p:cNvPr id="56" name="타원 55"/>
          <p:cNvSpPr/>
          <p:nvPr/>
        </p:nvSpPr>
        <p:spPr>
          <a:xfrm>
            <a:off x="912937" y="3159471"/>
            <a:ext cx="799470" cy="818988"/>
          </a:xfrm>
          <a:prstGeom prst="ellipse">
            <a:avLst/>
          </a:prstGeom>
          <a:solidFill>
            <a:schemeClr val="bg1"/>
          </a:solidFill>
          <a:ln w="12700">
            <a:solidFill>
              <a:srgbClr val="0A66AB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9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자사 플랫폼</a:t>
            </a:r>
          </a:p>
          <a:p>
            <a:pPr algn="ctr"/>
            <a:r>
              <a:rPr lang="ko-KR" altLang="en-US" sz="9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사업자</a:t>
            </a:r>
          </a:p>
        </p:txBody>
      </p:sp>
      <p:sp>
        <p:nvSpPr>
          <p:cNvPr id="57" name="타원 56"/>
          <p:cNvSpPr/>
          <p:nvPr/>
        </p:nvSpPr>
        <p:spPr>
          <a:xfrm>
            <a:off x="912937" y="4982141"/>
            <a:ext cx="799470" cy="818988"/>
          </a:xfrm>
          <a:prstGeom prst="ellipse">
            <a:avLst/>
          </a:prstGeom>
          <a:solidFill>
            <a:schemeClr val="bg1"/>
          </a:solidFill>
          <a:ln w="12700">
            <a:solidFill>
              <a:srgbClr val="0A66AB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9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국내</a:t>
            </a:r>
          </a:p>
          <a:p>
            <a:pPr algn="ctr"/>
            <a:r>
              <a:rPr lang="ko-KR" altLang="en-US" sz="900" spc="-46" dirty="0" err="1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오픈마켓</a:t>
            </a:r>
            <a:endParaRPr lang="ko-KR" altLang="en-US" sz="900" spc="-46" dirty="0">
              <a:gradFill>
                <a:gsLst>
                  <a:gs pos="0">
                    <a:srgbClr val="0A66AB"/>
                  </a:gs>
                  <a:gs pos="100000">
                    <a:srgbClr val="0A66AB"/>
                  </a:gs>
                </a:gsLst>
                <a:lin ang="2700000" scaled="0"/>
              </a:gradFill>
              <a:latin typeface="Frutiger65" pitchFamily="34" charset="0"/>
              <a:ea typeface="-윤고딕340" pitchFamily="18" charset="-127"/>
            </a:endParaRPr>
          </a:p>
          <a:p>
            <a:pPr algn="ctr"/>
            <a:r>
              <a:rPr lang="ko-KR" altLang="en-US" sz="900" spc="-46" dirty="0">
                <a:gradFill>
                  <a:gsLst>
                    <a:gs pos="0">
                      <a:srgbClr val="0A66AB"/>
                    </a:gs>
                    <a:gs pos="100000">
                      <a:srgbClr val="0A66AB"/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rPr>
              <a:t>셀러</a:t>
            </a:r>
          </a:p>
        </p:txBody>
      </p:sp>
      <p:cxnSp>
        <p:nvCxnSpPr>
          <p:cNvPr id="59" name="직선 연결선 58"/>
          <p:cNvCxnSpPr/>
          <p:nvPr/>
        </p:nvCxnSpPr>
        <p:spPr>
          <a:xfrm>
            <a:off x="1647607" y="3797852"/>
            <a:ext cx="252000" cy="172101"/>
          </a:xfrm>
          <a:prstGeom prst="line">
            <a:avLst/>
          </a:prstGeom>
          <a:solidFill>
            <a:schemeClr val="bg1"/>
          </a:solidFill>
          <a:ln w="12700">
            <a:solidFill>
              <a:srgbClr val="0A66AB"/>
            </a:solidFill>
            <a:miter lim="800000"/>
            <a:headEnd/>
            <a:tailEnd type="stealth"/>
          </a:ln>
        </p:spPr>
      </p:cxnSp>
      <p:cxnSp>
        <p:nvCxnSpPr>
          <p:cNvPr id="65" name="직선 연결선 64"/>
          <p:cNvCxnSpPr/>
          <p:nvPr/>
        </p:nvCxnSpPr>
        <p:spPr>
          <a:xfrm flipV="1">
            <a:off x="1647607" y="4982141"/>
            <a:ext cx="252000" cy="172101"/>
          </a:xfrm>
          <a:prstGeom prst="line">
            <a:avLst/>
          </a:prstGeom>
          <a:solidFill>
            <a:schemeClr val="bg1"/>
          </a:solidFill>
          <a:ln w="12700">
            <a:solidFill>
              <a:srgbClr val="0A66AB"/>
            </a:solidFill>
            <a:miter lim="800000"/>
            <a:headEnd/>
            <a:tailEnd type="stealth"/>
          </a:ln>
        </p:spPr>
      </p:cxnSp>
      <p:grpSp>
        <p:nvGrpSpPr>
          <p:cNvPr id="67" name="그룹 66"/>
          <p:cNvGrpSpPr/>
          <p:nvPr/>
        </p:nvGrpSpPr>
        <p:grpSpPr>
          <a:xfrm flipH="1">
            <a:off x="7130881" y="4081120"/>
            <a:ext cx="1398507" cy="818988"/>
            <a:chOff x="660524" y="4376688"/>
            <a:chExt cx="1541757" cy="881360"/>
          </a:xfrm>
        </p:grpSpPr>
        <p:sp>
          <p:nvSpPr>
            <p:cNvPr id="68" name="타원 67"/>
            <p:cNvSpPr/>
            <p:nvPr/>
          </p:nvSpPr>
          <p:spPr>
            <a:xfrm>
              <a:off x="660524" y="4376688"/>
              <a:ext cx="881360" cy="88136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ko-KR" altLang="en-US" sz="900" spc="-46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2700000" scaled="0"/>
                  </a:gradFill>
                  <a:latin typeface="Frutiger65" pitchFamily="34" charset="0"/>
                  <a:ea typeface="-윤고딕340" pitchFamily="18" charset="-127"/>
                </a:rPr>
                <a:t>아마존 </a:t>
              </a:r>
              <a:r>
                <a:rPr lang="ko-KR" altLang="en-US" sz="900" spc="-46" dirty="0" err="1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2700000" scaled="0"/>
                  </a:gradFill>
                  <a:latin typeface="Frutiger65" pitchFamily="34" charset="0"/>
                  <a:ea typeface="-윤고딕340" pitchFamily="18" charset="-127"/>
                </a:rPr>
                <a:t>입점</a:t>
              </a:r>
              <a:endParaRPr lang="ko-KR" altLang="en-US" sz="900" spc="-46" dirty="0">
                <a:gradFill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2700000" scaled="0"/>
                </a:gradFill>
                <a:latin typeface="Frutiger65" pitchFamily="34" charset="0"/>
                <a:ea typeface="-윤고딕340" pitchFamily="18" charset="-127"/>
              </a:endParaRPr>
            </a:p>
            <a:p>
              <a:pPr algn="ctr"/>
              <a:r>
                <a:rPr lang="ko-KR" altLang="en-US" sz="900" spc="-46" dirty="0"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50000"/>
                          <a:lumOff val="50000"/>
                        </a:schemeClr>
                      </a:gs>
                    </a:gsLst>
                    <a:lin ang="2700000" scaled="0"/>
                  </a:gradFill>
                  <a:latin typeface="Frutiger65" pitchFamily="34" charset="0"/>
                  <a:ea typeface="-윤고딕340" pitchFamily="18" charset="-127"/>
                </a:rPr>
                <a:t>사업자</a:t>
              </a:r>
            </a:p>
          </p:txBody>
        </p:sp>
        <p:cxnSp>
          <p:nvCxnSpPr>
            <p:cNvPr id="69" name="직선 연결선 68"/>
            <p:cNvCxnSpPr/>
            <p:nvPr/>
          </p:nvCxnSpPr>
          <p:spPr>
            <a:xfrm>
              <a:off x="1551133" y="4817368"/>
              <a:ext cx="651148" cy="0"/>
            </a:xfrm>
            <a:prstGeom prst="lin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miter lim="800000"/>
              <a:headEnd/>
              <a:tailEnd type="stealth"/>
            </a:ln>
          </p:spPr>
        </p:cxnSp>
      </p:grpSp>
      <p:pic>
        <p:nvPicPr>
          <p:cNvPr id="71" name="그림 7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82980" y="3133853"/>
            <a:ext cx="685991" cy="216788"/>
          </a:xfrm>
          <a:prstGeom prst="rect">
            <a:avLst/>
          </a:prstGeom>
        </p:spPr>
      </p:pic>
      <p:pic>
        <p:nvPicPr>
          <p:cNvPr id="72" name="그림 71" descr="코리아센터.em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60800" y="3162401"/>
            <a:ext cx="1106637" cy="112488"/>
          </a:xfrm>
          <a:prstGeom prst="rect">
            <a:avLst/>
          </a:prstGeom>
        </p:spPr>
      </p:pic>
      <p:sp>
        <p:nvSpPr>
          <p:cNvPr id="27" name="Text Box 2">
            <a:extLst>
              <a:ext uri="{FF2B5EF4-FFF2-40B4-BE49-F238E27FC236}">
                <a16:creationId xmlns="" xmlns:a16="http://schemas.microsoft.com/office/drawing/2014/main" id="{0C0D9778-BAF7-4A74-ADD2-7F4DE54BB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810" y="5812212"/>
            <a:ext cx="5238378" cy="627834"/>
          </a:xfrm>
          <a:prstGeom prst="rect">
            <a:avLst/>
          </a:prstGeom>
        </p:spPr>
        <p:txBody>
          <a:bodyPr lIns="83796" tIns="41898" rIns="83796" bIns="41898" anchor="ctr" anchorCtr="0">
            <a:noAutofit/>
          </a:bodyPr>
          <a:lstStyle>
            <a:defPPr>
              <a:defRPr lang="ko-KR"/>
            </a:defPPr>
            <a:lvl1pPr algn="ctr" defTabSz="914400">
              <a:lnSpc>
                <a:spcPct val="110000"/>
              </a:lnSpc>
              <a:defRPr sz="1900" b="1" spc="-15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2700000" scaled="0"/>
                </a:gradFill>
                <a:latin typeface="+mj-ea"/>
                <a:ea typeface="+mj-ea"/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r>
              <a:rPr lang="ko-KR" altLang="en-US" sz="1100" spc="-46" dirty="0" err="1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풀필먼트란</a:t>
            </a:r>
            <a:r>
              <a:rPr lang="en-US" altLang="ko-KR" sz="110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?</a:t>
            </a:r>
          </a:p>
          <a:p>
            <a:r>
              <a:rPr lang="ko-KR" altLang="en-US" sz="900" b="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상품의 입고부터 재고관리</a:t>
            </a:r>
            <a:r>
              <a:rPr lang="en-US" altLang="ko-KR" sz="900" b="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, </a:t>
            </a:r>
            <a:r>
              <a:rPr lang="ko-KR" altLang="en-US" sz="900" b="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분류</a:t>
            </a:r>
            <a:r>
              <a:rPr lang="en-US" altLang="ko-KR" sz="900" b="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, </a:t>
            </a:r>
            <a:r>
              <a:rPr lang="ko-KR" altLang="en-US" sz="900" b="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배송은 물론 </a:t>
            </a:r>
            <a:r>
              <a:rPr lang="en-US" altLang="ko-KR" sz="900" b="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CS, </a:t>
            </a:r>
            <a:r>
              <a:rPr lang="ko-KR" altLang="en-US" sz="900" b="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반품 등 사후처리까지</a:t>
            </a:r>
            <a:endParaRPr lang="en-US" altLang="ko-KR" sz="900" b="0" spc="-46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2700000" scaled="0"/>
              </a:gradFill>
              <a:latin typeface="Frutiger45-Light" pitchFamily="34" charset="0"/>
              <a:ea typeface="-윤고딕320" pitchFamily="18" charset="-127"/>
            </a:endParaRPr>
          </a:p>
          <a:p>
            <a:r>
              <a:rPr lang="ko-KR" altLang="en-US" sz="900" b="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모든 업무를 일괄적으로 처리하는 서비스 입니다</a:t>
            </a:r>
            <a:r>
              <a:rPr lang="en-US" altLang="ko-KR" sz="900" b="0" spc="-46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2700000" scaled="0"/>
                </a:gradFill>
                <a:latin typeface="Frutiger45-Light" pitchFamily="34" charset="0"/>
                <a:ea typeface="-윤고딕320" pitchFamily="18" charset="-127"/>
              </a:rPr>
              <a:t>.</a:t>
            </a:r>
            <a:endParaRPr lang="en-US" altLang="ko-KR" sz="1100" b="0" spc="-46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2700000" scaled="0"/>
              </a:gradFill>
              <a:latin typeface="Frutiger45-Light" pitchFamily="34" charset="0"/>
              <a:ea typeface="-윤고딕32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43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95" t="11623" r="10696" b="6103"/>
          <a:stretch/>
        </p:blipFill>
        <p:spPr bwMode="auto">
          <a:xfrm>
            <a:off x="190240" y="980728"/>
            <a:ext cx="8835528" cy="508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043608" y="1916832"/>
            <a:ext cx="6984776" cy="64807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3967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26691" y="1988840"/>
            <a:ext cx="8604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altLang="ko-K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IFRS </a:t>
            </a:r>
            <a:r>
              <a:rPr lang="en-US" altLang="ko-KR" sz="2800" b="1" dirty="0" smtClean="0">
                <a:latin typeface="돋움" panose="020B0600000101010101" pitchFamily="50" charset="-127"/>
                <a:ea typeface="돋움" panose="020B0600000101010101" pitchFamily="50" charset="-127"/>
                <a:cs typeface="Verdana" panose="020B0604030504040204" pitchFamily="34" charset="0"/>
              </a:rPr>
              <a:t>(</a:t>
            </a:r>
            <a:r>
              <a:rPr lang="ko-KR" altLang="en-US" sz="2800" b="1" dirty="0" smtClean="0">
                <a:latin typeface="돋움" panose="020B0600000101010101" pitchFamily="50" charset="-127"/>
                <a:ea typeface="돋움" panose="020B0600000101010101" pitchFamily="50" charset="-127"/>
                <a:cs typeface="Verdana" panose="020B0604030504040204" pitchFamily="34" charset="0"/>
              </a:rPr>
              <a:t>국제회계기준</a:t>
            </a:r>
            <a:r>
              <a:rPr lang="en-US" altLang="ko-KR" sz="2800" b="1" dirty="0" smtClean="0">
                <a:latin typeface="돋움" panose="020B0600000101010101" pitchFamily="50" charset="-127"/>
                <a:ea typeface="돋움" panose="020B0600000101010101" pitchFamily="50" charset="-127"/>
                <a:cs typeface="Verdana" panose="020B0604030504040204" pitchFamily="34" charset="0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altLang="ko-K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ko-KR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IFRS </a:t>
            </a:r>
            <a:r>
              <a:rPr lang="en-US" altLang="ko-K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vs GAAP</a:t>
            </a:r>
            <a:r>
              <a:rPr lang="en-US" altLang="ko-KR" sz="2800" b="1" dirty="0" smtClean="0">
                <a:latin typeface="돋움" panose="020B0600000101010101" pitchFamily="50" charset="-127"/>
                <a:ea typeface="돋움" panose="020B0600000101010101" pitchFamily="50" charset="-127"/>
                <a:cs typeface="Verdana" panose="020B0604030504040204" pitchFamily="34" charset="0"/>
              </a:rPr>
              <a:t>(</a:t>
            </a:r>
            <a:r>
              <a:rPr lang="ko-KR" altLang="en-US" sz="2800" b="1" dirty="0" smtClean="0">
                <a:latin typeface="돋움" panose="020B0600000101010101" pitchFamily="50" charset="-127"/>
                <a:ea typeface="돋움" panose="020B0600000101010101" pitchFamily="50" charset="-127"/>
                <a:cs typeface="Verdana" panose="020B0604030504040204" pitchFamily="34" charset="0"/>
              </a:rPr>
              <a:t>일반회계기준</a:t>
            </a:r>
            <a:r>
              <a:rPr lang="en-US" altLang="ko-KR" sz="2800" b="1" dirty="0" smtClean="0">
                <a:latin typeface="돋움" panose="020B0600000101010101" pitchFamily="50" charset="-127"/>
                <a:ea typeface="돋움" panose="020B0600000101010101" pitchFamily="50" charset="-127"/>
                <a:cs typeface="Verdana" panose="020B0604030504040204" pitchFamily="34" charset="0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ko-KR" altLang="en-US" sz="2800" b="1" dirty="0" smtClean="0">
                <a:latin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ko-KR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IFRS vs US GAAP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altLang="ko-K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Research </a:t>
            </a:r>
            <a:r>
              <a:rPr lang="en-US" altLang="ko-KR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interests </a:t>
            </a:r>
            <a:endParaRPr lang="en-US" altLang="ko-KR" sz="28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altLang="ko-KR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ko-KR" altLang="en-US" sz="2800" b="1" dirty="0" smtClean="0">
                <a:latin typeface="돋움" panose="020B0600000101010101" pitchFamily="50" charset="-127"/>
                <a:ea typeface="돋움" panose="020B0600000101010101" pitchFamily="50" charset="-127"/>
                <a:cs typeface="Verdana" panose="020B0604030504040204" pitchFamily="34" charset="0"/>
              </a:rPr>
              <a:t>사</a:t>
            </a:r>
            <a:r>
              <a:rPr lang="ko-KR" altLang="en-US" sz="2800" b="1" dirty="0">
                <a:latin typeface="돋움" panose="020B0600000101010101" pitchFamily="50" charset="-127"/>
                <a:ea typeface="돋움" panose="020B0600000101010101" pitchFamily="50" charset="-127"/>
                <a:cs typeface="Verdana" panose="020B0604030504040204" pitchFamily="34" charset="0"/>
              </a:rPr>
              <a:t>례</a:t>
            </a:r>
            <a:endParaRPr lang="en-US" altLang="ko-KR" sz="2800" b="1" dirty="0" smtClean="0">
              <a:latin typeface="돋움" panose="020B0600000101010101" pitchFamily="50" charset="-127"/>
              <a:ea typeface="돋움" panose="020B0600000101010101" pitchFamily="50" charset="-127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849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51520" y="836712"/>
            <a:ext cx="9011344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ko-KR" sz="2400" b="1" dirty="0" smtClean="0"/>
              <a:t>International Financial Reporting Standards(IFRS) </a:t>
            </a:r>
          </a:p>
          <a:p>
            <a:pPr lvl="1"/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국가간 통일된 회계기준의 필요성 대두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lvl="1" indent="0">
              <a:buNone/>
            </a:pP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국제상장 부담 감소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자본시장의 국제화 가속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재무제표 작성비용 감소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해외사업 확장 촉진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2005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EU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를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중심으로 도입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이후 호주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홍콩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캐나다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중국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일본 등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세계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150 </a:t>
            </a:r>
            <a:r>
              <a:rPr lang="ko-KR" altLang="en-US" sz="2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여개국이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도입함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우리나라는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2011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상장기업 대상으로 의무도입</a:t>
            </a:r>
            <a:endParaRPr lang="en-US" altLang="ko-KR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lvl="1" indent="0">
              <a:buNone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FD3F6924-6885-48E6-B367-E6B3AF93FABF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11" name="슬라이드 번호 개체 틀 3"/>
          <p:cNvSpPr>
            <a:spLocks noGrp="1"/>
          </p:cNvSpPr>
          <p:nvPr>
            <p:ph type="sldNum" sz="quarter" idx="4294967295"/>
          </p:nvPr>
        </p:nvSpPr>
        <p:spPr>
          <a:xfrm>
            <a:off x="8534400" y="5886450"/>
            <a:ext cx="609600" cy="52070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13</a:t>
            </a:r>
            <a:endParaRPr lang="ko-KR" altLang="en-US" dirty="0"/>
          </a:p>
        </p:txBody>
      </p:sp>
      <p:pic>
        <p:nvPicPr>
          <p:cNvPr id="10" name="그림 9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237204"/>
            <a:ext cx="2339752" cy="228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130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9996929"/>
              </p:ext>
            </p:extLst>
          </p:nvPr>
        </p:nvGraphicFramePr>
        <p:xfrm>
          <a:off x="827930" y="1837132"/>
          <a:ext cx="7488486" cy="3168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243"/>
                <a:gridCol w="3744243"/>
              </a:tblGrid>
              <a:tr h="5128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latin typeface="+mn-lt"/>
                          <a:ea typeface="돋움체" pitchFamily="49" charset="-127"/>
                        </a:rPr>
                        <a:t>GAAP</a:t>
                      </a:r>
                      <a:endParaRPr lang="ko-KR" altLang="en-US" sz="2000" b="1" dirty="0">
                        <a:latin typeface="+mn-lt"/>
                        <a:ea typeface="돋움체" pitchFamily="49" charset="-127"/>
                      </a:endParaRPr>
                    </a:p>
                  </a:txBody>
                  <a:tcPr marL="91449" marR="91449" marT="45715" marB="45715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latin typeface="+mn-lt"/>
                          <a:ea typeface="돋움체" pitchFamily="49" charset="-127"/>
                        </a:rPr>
                        <a:t>IFRS</a:t>
                      </a:r>
                      <a:endParaRPr lang="ko-KR" altLang="en-US" sz="2000" b="1" dirty="0">
                        <a:latin typeface="+mn-lt"/>
                        <a:ea typeface="돋움체" pitchFamily="49" charset="-127"/>
                      </a:endParaRPr>
                    </a:p>
                  </a:txBody>
                  <a:tcPr marL="91449" marR="91449" marT="45715" marB="45715"/>
                </a:tc>
              </a:tr>
              <a:tr h="8851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개별 재무제표</a:t>
                      </a:r>
                      <a:endParaRPr lang="en-US" altLang="ko-KR" sz="2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(Individual</a:t>
                      </a:r>
                      <a:r>
                        <a:rPr lang="en-US" altLang="ko-KR" sz="2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F/S)</a:t>
                      </a:r>
                      <a:endParaRPr lang="ko-KR" altLang="en-US" sz="2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9" marR="91449" marT="45715" marB="45715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연결재무제표</a:t>
                      </a:r>
                      <a:endParaRPr lang="en-US" altLang="ko-KR" sz="2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(Consolidated F/S)</a:t>
                      </a:r>
                      <a:endParaRPr lang="ko-KR" altLang="en-US" sz="2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9" marR="91449" marT="45715" marB="45715"/>
                </a:tc>
              </a:tr>
              <a:tr h="8851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규정중심</a:t>
                      </a:r>
                      <a:endParaRPr lang="en-US" altLang="ko-KR" sz="2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(rule-based)</a:t>
                      </a:r>
                      <a:endParaRPr lang="ko-KR" altLang="en-US" sz="2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9" marR="91449" marT="45715" marB="45715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2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원칙중심</a:t>
                      </a:r>
                      <a:endParaRPr lang="en-US" altLang="ko-KR" sz="2000" b="1" baseline="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2000" b="1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(principle-based)</a:t>
                      </a:r>
                      <a:endParaRPr lang="ko-KR" altLang="en-US" sz="2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9" marR="91449" marT="45715" marB="45715"/>
                </a:tc>
              </a:tr>
              <a:tr h="8851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err="1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역사적원가</a:t>
                      </a:r>
                      <a:r>
                        <a:rPr lang="en-US" altLang="ko-KR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/>
                      </a:r>
                      <a:br>
                        <a:rPr lang="en-US" altLang="ko-KR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altLang="ko-KR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(historical cost)</a:t>
                      </a:r>
                      <a:endParaRPr lang="ko-KR" altLang="en-US" sz="2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9" marR="91449" marT="45715" marB="45715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공정가치</a:t>
                      </a:r>
                      <a:endParaRPr lang="en-US" altLang="ko-KR" sz="2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20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(Fair Value)</a:t>
                      </a:r>
                      <a:endParaRPr lang="ko-KR" altLang="en-US" sz="2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9" marR="91449" marT="45715" marB="45715"/>
                </a:tc>
              </a:tr>
            </a:tbl>
          </a:graphicData>
        </a:graphic>
      </p:graphicFrame>
      <p:sp>
        <p:nvSpPr>
          <p:cNvPr id="1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14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721468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altLang="ko-KR" sz="2400" b="1" dirty="0" smtClean="0"/>
              <a:t>IFRS  vs  GAAP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344500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7</a:t>
            </a:r>
            <a:endParaRPr lang="ko-KR" altLang="en-US" dirty="0"/>
          </a:p>
        </p:txBody>
      </p:sp>
      <p:sp>
        <p:nvSpPr>
          <p:cNvPr id="11" name="TextBox 10">
            <a:hlinkClick r:id="rId3"/>
          </p:cNvPr>
          <p:cNvSpPr txBox="1"/>
          <p:nvPr/>
        </p:nvSpPr>
        <p:spPr>
          <a:xfrm>
            <a:off x="35496" y="5157192"/>
            <a:ext cx="65697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분식회계 방지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미국 </a:t>
            </a:r>
            <a:r>
              <a:rPr lang="ko-KR" altLang="en-US" sz="2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엔론회사의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사례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재무제표 분석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재무비율을 통해 부실회계확률 예측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2" name="그림 11">
            <a:hlinkClick r:id="rId3"/>
          </p:cNvPr>
          <p:cNvPicPr>
            <a:picLocks noChangeAspect="1"/>
          </p:cNvPicPr>
          <p:nvPr/>
        </p:nvPicPr>
        <p:blipFill rotWithShape="1">
          <a:blip r:embed="rId4" cstate="print"/>
          <a:srcRect l="18047" t="36593" r="62937" b="13580"/>
          <a:stretch/>
        </p:blipFill>
        <p:spPr>
          <a:xfrm>
            <a:off x="6876256" y="4226699"/>
            <a:ext cx="1802783" cy="216334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399"/>
          <a:stretch/>
        </p:blipFill>
        <p:spPr>
          <a:xfrm>
            <a:off x="379876" y="1628800"/>
            <a:ext cx="5715000" cy="2111049"/>
          </a:xfrm>
          <a:prstGeom prst="rect">
            <a:avLst/>
          </a:prstGeom>
        </p:spPr>
      </p:pic>
      <p:sp>
        <p:nvSpPr>
          <p:cNvPr id="13" name="오른쪽 화살표 설명선 12"/>
          <p:cNvSpPr/>
          <p:nvPr/>
        </p:nvSpPr>
        <p:spPr>
          <a:xfrm>
            <a:off x="1547664" y="1700808"/>
            <a:ext cx="5616624" cy="531127"/>
          </a:xfrm>
          <a:prstGeom prst="rightArrowCallou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380312" y="1766316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개별 </a:t>
            </a:r>
            <a:r>
              <a:rPr lang="en-US" altLang="ko-KR" sz="2000" b="1" dirty="0" smtClean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F/S</a:t>
            </a:r>
            <a:endParaRPr lang="ko-KR" altLang="en-US" sz="2000" b="1" dirty="0">
              <a:solidFill>
                <a:schemeClr val="accent1">
                  <a:lumMod val="7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4800" y="3096031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</a:t>
            </a:r>
            <a:r>
              <a:rPr lang="ko-KR" altLang="en-US" sz="20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결</a:t>
            </a:r>
            <a:r>
              <a:rPr lang="ko-KR" altLang="en-US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F/S</a:t>
            </a:r>
            <a:endParaRPr lang="ko-KR" altLang="en-US" sz="20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755576" y="1628800"/>
            <a:ext cx="5339300" cy="2111049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오른쪽 화살표 19"/>
          <p:cNvSpPr/>
          <p:nvPr/>
        </p:nvSpPr>
        <p:spPr>
          <a:xfrm>
            <a:off x="6094876" y="3096031"/>
            <a:ext cx="1285436" cy="400110"/>
          </a:xfrm>
          <a:prstGeom prst="rightArrow">
            <a:avLst/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6094876" y="401821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개별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F/S vs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연결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F/S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822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535" t="24750" r="15760" b="33250"/>
          <a:stretch/>
        </p:blipFill>
        <p:spPr bwMode="auto">
          <a:xfrm>
            <a:off x="360818" y="955542"/>
            <a:ext cx="8422359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115" t="38011" r="20828" b="24608"/>
          <a:stretch/>
        </p:blipFill>
        <p:spPr bwMode="auto">
          <a:xfrm>
            <a:off x="5262824" y="4581128"/>
            <a:ext cx="3172145" cy="198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3688" y="485964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2014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ko-KR" altLang="en-US" sz="2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포춘지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세계기업 순위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연결기준 매출액 순위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슬라이드 번호 개체 틀 9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0016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788" t="27382" r="14889" b="36309"/>
          <a:stretch/>
        </p:blipFill>
        <p:spPr bwMode="auto">
          <a:xfrm>
            <a:off x="0" y="317879"/>
            <a:ext cx="914959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슬라이드 번호 개체 틀 9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51520" y="4653136"/>
            <a:ext cx="842493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5425" indent="-225425" latinLnBrk="1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defRPr>
            </a:lvl1pPr>
            <a:lvl2pPr marL="406400" indent="-134938" latinLnBrk="1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ko-KR" altLang="en-US" sz="2000" b="1" dirty="0" smtClean="0">
                <a:solidFill>
                  <a:srgbClr val="0000FF"/>
                </a:solidFill>
                <a:latin typeface="맑은 고딕" panose="020B0503020000020004" pitchFamily="50" charset="-127"/>
              </a:rPr>
              <a:t>현재 </a:t>
            </a:r>
            <a:r>
              <a:rPr lang="ko-KR" altLang="en-US" sz="2000" b="1" dirty="0">
                <a:solidFill>
                  <a:srgbClr val="0000FF"/>
                </a:solidFill>
                <a:latin typeface="맑은 고딕" panose="020B0503020000020004" pitchFamily="50" charset="-127"/>
              </a:rPr>
              <a:t>한국 최대 기업은 과연 삼성전자일까</a:t>
            </a:r>
            <a:r>
              <a:rPr lang="ko-KR" altLang="en-US" sz="2000" b="1" dirty="0">
                <a:solidFill>
                  <a:srgbClr val="0000FF"/>
                </a:solidFill>
                <a:latin typeface="맑은 고딕" panose="020B0503020000020004" pitchFamily="50" charset="-127"/>
                <a:sym typeface="Wingdings" panose="05000000000000000000" pitchFamily="2" charset="2"/>
              </a:rPr>
              <a:t> </a:t>
            </a:r>
            <a:endParaRPr lang="ko-KR" altLang="en-US" sz="2000" b="1" dirty="0">
              <a:latin typeface="맑은 고딕" panose="020B0503020000020004" pitchFamily="50" charset="-127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Tx/>
              <a:buFont typeface="Arial" panose="020B0604020202020204" pitchFamily="34" charset="0"/>
              <a:buChar char="-"/>
            </a:pPr>
            <a:r>
              <a:rPr lang="en-US" altLang="ko-KR" sz="2000" b="1" dirty="0">
                <a:latin typeface="맑은 고딕" panose="020B0503020000020004" pitchFamily="50" charset="-127"/>
              </a:rPr>
              <a:t>Fortune500</a:t>
            </a:r>
            <a:r>
              <a:rPr lang="ko-KR" altLang="en-US" sz="2000" b="1" dirty="0" smtClean="0">
                <a:latin typeface="맑은 고딕" panose="020B0503020000020004" pitchFamily="50" charset="-127"/>
              </a:rPr>
              <a:t>에서 </a:t>
            </a:r>
            <a:r>
              <a:rPr lang="en-US" altLang="ko-KR" sz="2000" b="1" dirty="0" smtClean="0">
                <a:latin typeface="맑은 고딕" panose="020B0503020000020004" pitchFamily="50" charset="-127"/>
              </a:rPr>
              <a:t>2008</a:t>
            </a:r>
            <a:r>
              <a:rPr lang="ko-KR" altLang="en-US" sz="2000" b="1" dirty="0" smtClean="0">
                <a:latin typeface="맑은 고딕" panose="020B0503020000020004" pitchFamily="50" charset="-127"/>
              </a:rPr>
              <a:t>년 기준 삼성전자는 글로벌 </a:t>
            </a:r>
            <a:r>
              <a:rPr lang="en-US" altLang="ko-KR" sz="2000" b="1" dirty="0">
                <a:latin typeface="맑은 고딕" panose="020B0503020000020004" pitchFamily="50" charset="-127"/>
              </a:rPr>
              <a:t>40</a:t>
            </a:r>
            <a:r>
              <a:rPr lang="ko-KR" altLang="en-US" sz="2000" b="1" dirty="0">
                <a:latin typeface="맑은 고딕" panose="020B0503020000020004" pitchFamily="50" charset="-127"/>
              </a:rPr>
              <a:t>위</a:t>
            </a:r>
            <a:r>
              <a:rPr lang="en-US" altLang="ko-KR" sz="2000" b="1" dirty="0">
                <a:latin typeface="맑은 고딕" panose="020B0503020000020004" pitchFamily="50" charset="-127"/>
              </a:rPr>
              <a:t>, </a:t>
            </a:r>
            <a:r>
              <a:rPr lang="ko-KR" altLang="en-US" sz="2000" b="1" dirty="0">
                <a:latin typeface="맑은 고딕" panose="020B0503020000020004" pitchFamily="50" charset="-127"/>
              </a:rPr>
              <a:t>국내 </a:t>
            </a:r>
            <a:r>
              <a:rPr lang="en-US" altLang="ko-KR" sz="2000" b="1" dirty="0">
                <a:latin typeface="맑은 고딕" panose="020B0503020000020004" pitchFamily="50" charset="-127"/>
              </a:rPr>
              <a:t>1</a:t>
            </a:r>
            <a:r>
              <a:rPr lang="ko-KR" altLang="en-US" sz="2000" b="1" dirty="0" smtClean="0">
                <a:latin typeface="맑은 고딕" panose="020B0503020000020004" pitchFamily="50" charset="-127"/>
              </a:rPr>
              <a:t>위</a:t>
            </a:r>
            <a:endParaRPr lang="en-US" altLang="ko-KR" sz="2000" b="1" dirty="0" smtClean="0">
              <a:latin typeface="맑은 고딕" panose="020B0503020000020004" pitchFamily="50" charset="-127"/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ClrTx/>
              <a:buFont typeface="Arial" panose="020B0604020202020204" pitchFamily="34" charset="0"/>
              <a:buChar char="-"/>
            </a:pPr>
            <a:r>
              <a:rPr lang="ko-KR" altLang="en-US" sz="2000" b="1" dirty="0">
                <a:latin typeface="맑은 고딕" panose="020B0503020000020004" pitchFamily="50" charset="-127"/>
              </a:rPr>
              <a:t>우리나라 기업 매출액기준</a:t>
            </a:r>
            <a:r>
              <a:rPr lang="en-US" altLang="ko-KR" sz="2000" b="1" dirty="0">
                <a:latin typeface="맑은 고딕" panose="020B0503020000020004" pitchFamily="50" charset="-127"/>
              </a:rPr>
              <a:t>, </a:t>
            </a:r>
            <a:r>
              <a:rPr lang="ko-KR" altLang="en-US" sz="2000" b="1" dirty="0">
                <a:latin typeface="맑은 고딕" panose="020B0503020000020004" pitchFamily="50" charset="-127"/>
              </a:rPr>
              <a:t>자산규모 기준 우리은행이 </a:t>
            </a:r>
            <a:r>
              <a:rPr lang="en-US" altLang="ko-KR" sz="2000" b="1" dirty="0">
                <a:latin typeface="맑은 고딕" panose="020B0503020000020004" pitchFamily="50" charset="-127"/>
              </a:rPr>
              <a:t>1</a:t>
            </a:r>
            <a:r>
              <a:rPr lang="ko-KR" altLang="en-US" sz="2000" b="1" dirty="0">
                <a:latin typeface="맑은 고딕" panose="020B0503020000020004" pitchFamily="50" charset="-127"/>
              </a:rPr>
              <a:t>위</a:t>
            </a:r>
            <a:r>
              <a:rPr lang="en-US" altLang="ko-KR" sz="2000" b="1" dirty="0">
                <a:latin typeface="맑은 고딕" panose="020B0503020000020004" pitchFamily="50" charset="-127"/>
              </a:rPr>
              <a:t/>
            </a:r>
            <a:br>
              <a:rPr lang="en-US" altLang="ko-KR" sz="2000" b="1" dirty="0">
                <a:latin typeface="맑은 고딕" panose="020B0503020000020004" pitchFamily="50" charset="-127"/>
              </a:rPr>
            </a:br>
            <a:r>
              <a:rPr lang="en-US" altLang="ko-KR" sz="2000" b="1" dirty="0">
                <a:latin typeface="맑은 고딕" panose="020B0503020000020004" pitchFamily="50" charset="-127"/>
              </a:rPr>
              <a:t>2008</a:t>
            </a:r>
            <a:r>
              <a:rPr lang="ko-KR" altLang="en-US" sz="2000" b="1" dirty="0">
                <a:latin typeface="맑은 고딕" panose="020B0503020000020004" pitchFamily="50" charset="-127"/>
              </a:rPr>
              <a:t>년 기준 우리은행 매출</a:t>
            </a:r>
            <a:r>
              <a:rPr lang="en-US" altLang="ko-KR" sz="2000" b="1" dirty="0">
                <a:latin typeface="맑은 고딕" panose="020B0503020000020004" pitchFamily="50" charset="-127"/>
              </a:rPr>
              <a:t> 75</a:t>
            </a:r>
            <a:r>
              <a:rPr lang="ko-KR" altLang="en-US" sz="2000" b="1" dirty="0">
                <a:latin typeface="맑은 고딕" panose="020B0503020000020004" pitchFamily="50" charset="-127"/>
              </a:rPr>
              <a:t>조 원</a:t>
            </a:r>
            <a:r>
              <a:rPr lang="en-US" altLang="ko-KR" sz="2000" b="1" dirty="0">
                <a:latin typeface="맑은 고딕" panose="020B0503020000020004" pitchFamily="50" charset="-127"/>
              </a:rPr>
              <a:t> vs </a:t>
            </a:r>
            <a:r>
              <a:rPr lang="ko-KR" altLang="en-US" sz="2000" b="1" dirty="0">
                <a:latin typeface="맑은 고딕" panose="020B0503020000020004" pitchFamily="50" charset="-127"/>
              </a:rPr>
              <a:t>삼성전자 </a:t>
            </a:r>
            <a:r>
              <a:rPr lang="en-US" altLang="ko-KR" sz="2000" b="1" dirty="0">
                <a:latin typeface="맑은 고딕" panose="020B0503020000020004" pitchFamily="50" charset="-127"/>
              </a:rPr>
              <a:t>73</a:t>
            </a:r>
            <a:r>
              <a:rPr lang="ko-KR" altLang="en-US" sz="2000" b="1" dirty="0">
                <a:latin typeface="맑은 고딕" panose="020B0503020000020004" pitchFamily="50" charset="-127"/>
              </a:rPr>
              <a:t>조 원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ClrTx/>
              <a:buFont typeface="Arial" panose="020B0604020202020204" pitchFamily="34" charset="0"/>
              <a:buChar char="-"/>
            </a:pPr>
            <a:endParaRPr lang="en-US" altLang="ko-KR" sz="1800" b="1" dirty="0" smtClean="0">
              <a:latin typeface="+mn-lt"/>
              <a:ea typeface="돋움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020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1"/>
          <p:cNvSpPr txBox="1">
            <a:spLocks/>
          </p:cNvSpPr>
          <p:nvPr/>
        </p:nvSpPr>
        <p:spPr>
          <a:xfrm>
            <a:off x="539552" y="1052736"/>
            <a:ext cx="9011344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342900" indent="-342900" algn="l" rtl="0" eaLnBrk="1" latinLnBrk="1" hangingPunct="1">
              <a:spcBef>
                <a:spcPct val="20000"/>
              </a:spcBef>
              <a:buSzPct val="70000"/>
              <a:buFont typeface="Wingdings"/>
              <a:buChar char="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1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12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SzPct val="12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1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규정중심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vs 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원칙중심</a:t>
            </a:r>
            <a:r>
              <a:rPr lang="en-US" altLang="ko-KR" sz="2400" b="1" dirty="0" smtClean="0"/>
              <a:t> </a:t>
            </a:r>
          </a:p>
          <a:p>
            <a:pPr lvl="1"/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규정중심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GAAP: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구체적인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회계처리 절차 규정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lvl="1" indent="0">
              <a:buFont typeface="Arial"/>
              <a:buNone/>
            </a:pP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원칙중심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IFRS: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구체적인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규정없이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원칙만 제시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b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b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-&gt;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회계처리 방법 중 하나를 선택해 적용할 수 있도록 자율권 줌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-&gt;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경영자의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재량적 선택권 증가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기업에게 유리한 방향으로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회계처리방법을 선택하려는 경향 증가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lvl="1" indent="0">
              <a:buFont typeface="Arial"/>
              <a:buNone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07247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4509120"/>
            <a:ext cx="2571750" cy="1781175"/>
          </a:xfrm>
          <a:prstGeom prst="rect">
            <a:avLst/>
          </a:prstGeom>
        </p:spPr>
      </p:pic>
      <p:sp>
        <p:nvSpPr>
          <p:cNvPr id="4" name="내용 개체 틀 1"/>
          <p:cNvSpPr txBox="1">
            <a:spLocks/>
          </p:cNvSpPr>
          <p:nvPr/>
        </p:nvSpPr>
        <p:spPr>
          <a:xfrm>
            <a:off x="323528" y="548680"/>
            <a:ext cx="9011344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342900" indent="-342900" algn="l" rtl="0" eaLnBrk="1" latinLnBrk="1" hangingPunct="1">
              <a:spcBef>
                <a:spcPct val="20000"/>
              </a:spcBef>
              <a:buSzPct val="70000"/>
              <a:buFont typeface="Wingdings"/>
              <a:buChar char="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1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12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SzPct val="12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1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역사적 원가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vs </a:t>
            </a:r>
            <a:r>
              <a:rPr lang="ko-KR" altLang="en-US" sz="24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공정가치</a:t>
            </a:r>
            <a:endParaRPr lang="en-US" altLang="ko-KR" sz="24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역사적원가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취득원가제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취득시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가격 불변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회계정보의 신뢰성 중시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공정가치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유형자산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무형자산에 대한 자산재평가 허용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회계정보의 적시성과 유용성 중시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lvl="1" indent="0">
              <a:buFont typeface="Arial"/>
              <a:buNone/>
            </a:pP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공정가치 평가의 어려움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b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b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-&gt;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비상장 주식 평가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영업권 같은 무형자산 평가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/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lvl="1" indent="0">
              <a:buFont typeface="Arial"/>
              <a:buNone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37382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4787</TotalTime>
  <Words>596</Words>
  <Application>Microsoft Office PowerPoint</Application>
  <PresentationFormat>화면 슬라이드 쇼(4:3)</PresentationFormat>
  <Paragraphs>190</Paragraphs>
  <Slides>17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8" baseType="lpstr">
      <vt:lpstr>고구려 벽화</vt:lpstr>
      <vt:lpstr>Understanding IFRS and US GAAP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           </vt:lpstr>
      <vt:lpstr>슬라이드 14</vt:lpstr>
      <vt:lpstr>슬라이드 15</vt:lpstr>
      <vt:lpstr>슬라이드 16</vt:lpstr>
      <vt:lpstr>슬라이드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회계이론</dc:title>
  <dc:creator>이유진</dc:creator>
  <cp:lastModifiedBy>com</cp:lastModifiedBy>
  <cp:revision>207</cp:revision>
  <cp:lastPrinted>2018-02-20T07:28:22Z</cp:lastPrinted>
  <dcterms:created xsi:type="dcterms:W3CDTF">2011-07-18T08:43:45Z</dcterms:created>
  <dcterms:modified xsi:type="dcterms:W3CDTF">2019-06-11T07:38:41Z</dcterms:modified>
</cp:coreProperties>
</file>