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0" r:id="rId1"/>
  </p:sldMasterIdLst>
  <p:notesMasterIdLst>
    <p:notesMasterId r:id="rId27"/>
  </p:notesMasterIdLst>
  <p:sldIdLst>
    <p:sldId id="256" r:id="rId2"/>
    <p:sldId id="399" r:id="rId3"/>
    <p:sldId id="388" r:id="rId4"/>
    <p:sldId id="394" r:id="rId5"/>
    <p:sldId id="398" r:id="rId6"/>
    <p:sldId id="389" r:id="rId7"/>
    <p:sldId id="373" r:id="rId8"/>
    <p:sldId id="390" r:id="rId9"/>
    <p:sldId id="391" r:id="rId10"/>
    <p:sldId id="392" r:id="rId11"/>
    <p:sldId id="400" r:id="rId12"/>
    <p:sldId id="401" r:id="rId13"/>
    <p:sldId id="402" r:id="rId14"/>
    <p:sldId id="414" r:id="rId15"/>
    <p:sldId id="415" r:id="rId16"/>
    <p:sldId id="423" r:id="rId17"/>
    <p:sldId id="412" r:id="rId18"/>
    <p:sldId id="422" r:id="rId19"/>
    <p:sldId id="418" r:id="rId20"/>
    <p:sldId id="425" r:id="rId21"/>
    <p:sldId id="426" r:id="rId22"/>
    <p:sldId id="416" r:id="rId23"/>
    <p:sldId id="419" r:id="rId24"/>
    <p:sldId id="420" r:id="rId25"/>
    <p:sldId id="424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46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59CC7-972B-44BB-9CF8-149A2F47CA6C}" type="datetimeFigureOut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8A84F-2E22-4771-96DC-DDAA117922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4387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3CB5-7DDD-4A04-B0BC-C5B725CAED9A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38C4-0AEC-40F6-94D2-BFDBBA67EBEC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CCC7-E76E-417D-A0A8-E277D5CB3019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C637-1DDE-4D2C-AA27-C918BA0D3A81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D76C-711B-4C1C-86EF-E08EEE33DA49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7809-159D-498B-A672-F71790123966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42E2-EEBA-4B63-A84B-1DABF23AB18C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9DBA-4B42-400E-ABA1-6CDAA0AE8B25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206F-F40A-4706-A6F4-BC0B01A6F877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C1EC2-8042-4C63-9290-174AE1619C23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D398-ADFB-4362-B93C-21931A679D4E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C0C962-8ACB-4C37-A7E3-D7DA65BA8080}" type="datetime1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DEE0B4-B82C-4BBF-B2E6-F1F785A620E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568952" cy="1872208"/>
          </a:xfrm>
        </p:spPr>
        <p:txBody>
          <a:bodyPr>
            <a:noAutofit/>
          </a:bodyPr>
          <a:lstStyle/>
          <a:p>
            <a:pPr algn="ctr"/>
            <a:r>
              <a:rPr lang="ko-KR" altLang="en-US" sz="4400" spc="-150" dirty="0" smtClean="0">
                <a:solidFill>
                  <a:schemeClr val="tx1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디지털동영상 광고시장의 성장과 </a:t>
            </a:r>
            <a:r>
              <a:rPr lang="en-US" altLang="ko-KR" sz="4400" spc="-150" dirty="0" smtClean="0">
                <a:solidFill>
                  <a:schemeClr val="tx1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en-US" altLang="ko-KR" sz="4400" spc="-150" dirty="0" smtClean="0">
                <a:solidFill>
                  <a:schemeClr val="tx1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sz="4400" spc="-150" dirty="0" smtClean="0">
                <a:solidFill>
                  <a:schemeClr val="tx1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디지털  광고규제 효율성 재해석</a:t>
            </a:r>
            <a:endParaRPr lang="ko-KR" altLang="en-US" sz="4400" dirty="0"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55776" y="696773"/>
            <a:ext cx="4464496" cy="1292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14350" lvl="0" indent="-514350" algn="ctr">
              <a:spcBef>
                <a:spcPct val="0"/>
              </a:spcBef>
            </a:pPr>
            <a:r>
              <a:rPr lang="en-US" altLang="ko-KR" sz="3000" spc="-300" dirty="0" smtClean="0">
                <a:latin typeface="+mj-lt"/>
                <a:ea typeface="+mj-ea"/>
                <a:cs typeface="+mj-cs"/>
              </a:rPr>
              <a:t>2019</a:t>
            </a:r>
            <a:r>
              <a:rPr lang="ko-KR" altLang="en-US" sz="3000" spc="-300" dirty="0" smtClean="0">
                <a:latin typeface="+mj-lt"/>
                <a:ea typeface="+mj-ea"/>
                <a:cs typeface="+mj-cs"/>
              </a:rPr>
              <a:t> </a:t>
            </a:r>
            <a:r>
              <a:rPr lang="ko-KR" altLang="en-US" sz="3000" spc="-300" dirty="0" smtClean="0">
                <a:latin typeface="+mj-lt"/>
                <a:ea typeface="+mj-ea"/>
                <a:cs typeface="+mj-cs"/>
              </a:rPr>
              <a:t>추계광고홍보학회</a:t>
            </a:r>
            <a:endParaRPr lang="en-US" altLang="ko-KR" sz="3000" spc="-3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555741" y="4869160"/>
            <a:ext cx="83484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ko-KR" altLang="en-US" sz="2000" dirty="0" smtClean="0">
                <a:latin typeface="+mj-lt"/>
                <a:ea typeface="+mj-ea"/>
                <a:cs typeface="+mj-cs"/>
              </a:rPr>
              <a:t>홍문기</a:t>
            </a:r>
            <a:endParaRPr lang="en-US" altLang="ko-KR" sz="2000" dirty="0" smtClean="0">
              <a:latin typeface="+mj-lt"/>
              <a:ea typeface="+mj-ea"/>
              <a:cs typeface="+mj-cs"/>
            </a:endParaRP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en-US" altLang="ko-KR" sz="2000" dirty="0" smtClean="0">
                <a:latin typeface="+mj-lt"/>
                <a:ea typeface="+mj-ea"/>
                <a:cs typeface="+mj-cs"/>
              </a:rPr>
              <a:t>(</a:t>
            </a:r>
            <a:r>
              <a:rPr lang="ko-KR" altLang="en-US" sz="2000" dirty="0" err="1" smtClean="0">
                <a:latin typeface="+mj-lt"/>
                <a:ea typeface="+mj-ea"/>
                <a:cs typeface="+mj-cs"/>
              </a:rPr>
              <a:t>한세대학교</a:t>
            </a:r>
            <a:r>
              <a:rPr lang="en-US" altLang="ko-KR" sz="2000" dirty="0" smtClean="0">
                <a:latin typeface="+mj-lt"/>
                <a:ea typeface="+mj-ea"/>
                <a:cs typeface="+mj-cs"/>
              </a:rPr>
              <a:t>)</a:t>
            </a:r>
            <a:endParaRPr lang="ko-KR" altLang="en-US" sz="2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err="1" smtClean="0"/>
              <a:t>유튜브</a:t>
            </a:r>
            <a:r>
              <a:rPr lang="ko-KR" altLang="en-US" dirty="0" smtClean="0"/>
              <a:t> 광고유형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" y="1988840"/>
            <a:ext cx="791527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동영상광고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유튜브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기본적 광고수익 배분 원칙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1,000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번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재생시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광고주의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유튜브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광고비 지불 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93192" lvl="1" indent="0">
              <a:buNone/>
            </a:pP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CPM: Cost Per Mille) </a:t>
            </a: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유튜브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= 45:55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로 광고수익 배분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0" indent="0">
              <a:buNone/>
            </a:pP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그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중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MCN: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크리에이터의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수익을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1:9 /2:8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등으로 배분 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유튜브에서의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총 광고비에 대한 계약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buNone/>
            </a:pP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=&gt; CPCV(Cost-Per-Completed-View)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광고가 노출될 때 건너뛰기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(skip)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하지 않고 끝까지 시청할 경우 이를 ‘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컴플리트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(complete)’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라 부르는데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컴플리트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혹은 완전시청 비율에 따라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과금하고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수익을 배분하는 방식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ko-KR" altLang="en-US" dirty="0" err="1" smtClean="0"/>
              <a:t>브랜디드콘텐츠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콘텐츠형</a:t>
            </a:r>
            <a:r>
              <a:rPr lang="ko-KR" altLang="en-US" dirty="0" smtClean="0"/>
              <a:t> 광고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85000" lnSpcReduction="10000"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브랜드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콜라보레이션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브랜드와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MCN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 협업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해당 브랜드의 제품 활용 영상 제작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쿠쿠크루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2"/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GS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샵과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자취박스 프로모션으로 자취생 밥상 차리기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콘셉트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영상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제작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간접광고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내에서 상품을 소품으로 활용하거나 적절히 배치해 상품 노출 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28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뷰티</a:t>
            </a:r>
            <a:r>
              <a:rPr lang="en-US" altLang="ko-KR" sz="28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sz="28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먹방</a:t>
            </a:r>
            <a:r>
              <a:rPr lang="ko-KR" altLang="en-US" sz="28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등의 </a:t>
            </a:r>
            <a:r>
              <a:rPr lang="ko-KR" altLang="en-US" sz="28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ko-KR" altLang="en-US" sz="28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장르</a:t>
            </a:r>
            <a:endParaRPr lang="en-US" altLang="ko-KR" sz="28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28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뷰티</a:t>
            </a:r>
            <a:r>
              <a:rPr lang="ko-KR" altLang="en-US" sz="28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8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endParaRPr lang="en-US" altLang="ko-KR" sz="28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쿠쿠크루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548640" lvl="2" indent="-274320">
              <a:buClr>
                <a:schemeClr val="accent3"/>
              </a:buClr>
              <a:buSzPct val="95000"/>
            </a:pPr>
            <a:r>
              <a:rPr lang="ko-KR" altLang="en-US" sz="22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씬님</a:t>
            </a:r>
            <a:r>
              <a:rPr lang="en-US" altLang="ko-KR" sz="22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200" dirty="0">
                <a:latin typeface="굴림" panose="020B0600000101010101" pitchFamily="50" charset="-127"/>
                <a:ea typeface="굴림" panose="020B0600000101010101" pitchFamily="50" charset="-127"/>
              </a:rPr>
              <a:t>화장품 </a:t>
            </a:r>
            <a:r>
              <a:rPr lang="ko-KR" altLang="en-US" sz="2200" dirty="0" err="1">
                <a:latin typeface="굴림" panose="020B0600000101010101" pitchFamily="50" charset="-127"/>
                <a:ea typeface="굴림" panose="020B0600000101010101" pitchFamily="50" charset="-127"/>
              </a:rPr>
              <a:t>로드샵</a:t>
            </a:r>
            <a:r>
              <a:rPr lang="ko-KR" altLang="en-US" sz="2200" dirty="0">
                <a:latin typeface="굴림" panose="020B0600000101010101" pitchFamily="50" charset="-127"/>
                <a:ea typeface="굴림" panose="020B0600000101010101" pitchFamily="50" charset="-127"/>
              </a:rPr>
              <a:t> 브랜드 제품 메이크업 </a:t>
            </a:r>
            <a:r>
              <a:rPr lang="ko-KR" altLang="en-US" sz="22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endParaRPr lang="en-US" altLang="ko-KR" sz="25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2800" dirty="0" err="1">
                <a:latin typeface="굴림" panose="020B0600000101010101" pitchFamily="50" charset="-127"/>
                <a:ea typeface="굴림" panose="020B0600000101010101" pitchFamily="50" charset="-127"/>
              </a:rPr>
              <a:t>먹방</a:t>
            </a:r>
            <a:r>
              <a:rPr lang="ko-KR" altLang="en-US" sz="2800" dirty="0">
                <a:latin typeface="굴림" panose="020B0600000101010101" pitchFamily="50" charset="-127"/>
                <a:ea typeface="굴림" panose="020B0600000101010101" pitchFamily="50" charset="-127"/>
              </a:rPr>
              <a:t> 전문 </a:t>
            </a:r>
            <a:r>
              <a:rPr lang="ko-KR" altLang="en-US" sz="2800" dirty="0" err="1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r>
              <a:rPr lang="ko-KR" altLang="en-US" sz="2800" dirty="0">
                <a:latin typeface="굴림" panose="020B0600000101010101" pitchFamily="50" charset="-127"/>
                <a:ea typeface="굴림" panose="020B0600000101010101" pitchFamily="50" charset="-127"/>
              </a:rPr>
              <a:t> ‘</a:t>
            </a:r>
            <a:r>
              <a:rPr lang="ko-KR" altLang="en-US" sz="2800" dirty="0" err="1">
                <a:latin typeface="굴림" panose="020B0600000101010101" pitchFamily="50" charset="-127"/>
                <a:ea typeface="굴림" panose="020B0600000101010101" pitchFamily="50" charset="-127"/>
              </a:rPr>
              <a:t>밴쯔</a:t>
            </a:r>
            <a:r>
              <a:rPr lang="ko-KR" altLang="en-US" sz="28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endParaRPr lang="en-US" altLang="ko-KR" sz="28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밴쯔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식음료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제품 리뷰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콘텐츠로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브랜드의 협찬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err="1" smtClean="0"/>
              <a:t>라이센싱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상표 등록된 재산권을 가진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크리에이터가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대가를 받고 그 재산권을 사용할 수 있도록 상업적 권리를 부여하는 계약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제품기획 초기단계부터 기업과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참여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제품 출시와 방송을 동시에 진행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라이센싱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형 마케팅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유명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크리에이터와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중소 브랜드 중심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비디오빌리지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소속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뷰티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크리에이터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‘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맹채연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화장품 브랜드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코스알엑스와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라이센싱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맹블리크림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출시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매출 및 브랜드 온라인쇼핑몰로의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트래픽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유입이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배 이상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키워드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검색률이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약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8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배 증가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제품출시에 직접 참여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대 소녀들의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니즈를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반영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대를 타깃으로 한 기존의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뷰티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제품들과 차별화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 광고 법적 정의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대가를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지불하고 제시하는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설득메시지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매체 접촉 사람들의 수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질적 특성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등을 고려해 광고단가 결정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인터넷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인터넷을 마케팅커뮤니케이션의 매체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수단으로 활용해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전개되는 일련의 마케팅 및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이민영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2010)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다양한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형태의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 커뮤니케이션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도구를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활용해 비용을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지불하고 청중과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커뮤니케이션하는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활동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메시지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한국인터넷진흥원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2009)</a:t>
            </a:r>
          </a:p>
          <a:p>
            <a:pPr lvl="1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디지털 전송매체를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통해 이용자에게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전달되는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모든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형태의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광고물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인터넷광고심의규정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2007)</a:t>
            </a:r>
          </a:p>
          <a:p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51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 광고 법적 정의 특징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온라인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디지털  광고 등 다양한 개념 등장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 광고 개념을 직접 법령에 정의하지 않음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각 조항의 광고 관련 개념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용어의 모호성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서로 다른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인터넷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온라인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디지털  광고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개념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커뮤니케이션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표현자유의 보호 대상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마케팅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영업활동의 자유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64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 광고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형법 규제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광고행위 관련 특정인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법인의 명예훼손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모욕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음란한 광고 내용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청소년에게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유해한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광고내용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타인의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재산권 침해 광고내용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타인의 범죄를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부추기거나 조장하는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광고내용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03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 광고규제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표시광고법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lnSpcReduction="10000"/>
          </a:bodyPr>
          <a:lstStyle/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부당한 표시광고를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금지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사업자의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광고행위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일시 중지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명령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8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위반행위에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대한 과징금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9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징역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벌금형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17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손해배상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부당하게 인터넷 광고를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방문하도록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허위 또는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기만적내용의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자신에게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유리한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내용만 광고하고 불리한 내용은 제공하지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않는 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다양한 정보통신기술을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활용한 시청각적으로 중요정보를 왜곡하는 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부당하게 구매행위로 연결하는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3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 광고규제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정보통신망법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인터넷상 유해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불법 정보 규제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불법정보 규제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불법적 광고정보 전송 금지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44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불법적 광고 정보란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음란한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문언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음향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화상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영상의 배포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판매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임대∙전시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사람을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비방할 목적으로 공공연하게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사실이나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거짓의 사실을 드러내어 타인의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명예훼손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공포심이나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불안감을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유발하는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문언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음향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화상 또는 영상을 반복적으로 상대방에게 도달하도록 하는 내용의 정보 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정당한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사유 없이 정보통신시스템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데이터 또는 프로그램 등을 훼손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멸실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변경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위조하거나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그 운용을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방해하는 내용의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정보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법령에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따라 금지되는 사행행위에 해당하는 내용의 정보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그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밖에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범죄를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목적으로 하거나 교사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敎唆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또는 방조하는 내용의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정보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3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ko-KR" altLang="en-US" sz="2400" dirty="0" smtClean="0"/>
              <a:t>인터넷광고 관련 심의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규제 법령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(</a:t>
            </a:r>
            <a:r>
              <a:rPr lang="ko-KR" altLang="en-US" sz="2400" dirty="0" smtClean="0"/>
              <a:t>한국인터넷광고심의기구</a:t>
            </a:r>
            <a:r>
              <a:rPr lang="en-US" altLang="ko-KR" sz="2400" dirty="0" smtClean="0"/>
              <a:t>, 2019)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424936" cy="527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015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세계광고시장 규모와 성장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020094"/>
            <a:ext cx="73437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3600" dirty="0" smtClean="0"/>
              <a:t>인터넷 광고규제</a:t>
            </a:r>
            <a:r>
              <a:rPr lang="en-US" altLang="ko-KR" sz="3600" dirty="0"/>
              <a:t>: </a:t>
            </a:r>
            <a:r>
              <a:rPr lang="en-US" altLang="ko-KR" sz="3600" dirty="0" err="1" smtClean="0"/>
              <a:t>Naver</a:t>
            </a:r>
            <a:r>
              <a:rPr lang="en-US" altLang="ko-KR" sz="3600" dirty="0" smtClean="0"/>
              <a:t> </a:t>
            </a:r>
            <a:r>
              <a:rPr lang="en-US" altLang="ko-KR" sz="3600" dirty="0"/>
              <a:t>Display AD Guideline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공통 가이드라인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3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광고게재 불가</a:t>
            </a:r>
            <a:endParaRPr lang="en-US" altLang="ko-KR" sz="34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현행법 및 주요 권고사항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위반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선정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음란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폭력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혐오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공포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비속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타인권리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침해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허위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과장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기만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비교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비방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보편적 사회정서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침해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 lvl="1" fontAlgn="base"/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비법정계량단위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표현위반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청소년보호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위반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이용자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사용성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침해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네이버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서비스 정책 위반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업종별 가이드라인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3600" dirty="0">
                <a:latin typeface="굴림" panose="020B0600000101010101" pitchFamily="50" charset="-127"/>
                <a:ea typeface="굴림" panose="020B0600000101010101" pitchFamily="50" charset="-127"/>
              </a:rPr>
              <a:t>광고게재 </a:t>
            </a:r>
            <a:r>
              <a:rPr lang="ko-KR" altLang="en-US" sz="36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불가</a:t>
            </a:r>
            <a:endParaRPr lang="en-US" altLang="ko-KR" sz="34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식품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건강기능식품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다이어트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의료 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병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의원 광고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의약품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의약외품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의료기기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건강보조기구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화장품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주류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담배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도박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카지노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경마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경륜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경정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복권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대출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게임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게임아이템 거래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채팅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성인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준성인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선거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정당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의견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집행불가 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종교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불법대출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주식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유통금지 불법광고 등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기타 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외부자율기구 심의 후 불가판정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어린이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기호식품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조리식품 관련 등</a:t>
            </a:r>
          </a:p>
          <a:p>
            <a:pPr lvl="1"/>
            <a:endParaRPr lang="en-US" altLang="ko-KR" sz="32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93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3600" dirty="0" smtClean="0"/>
              <a:t>인터넷 광고규제</a:t>
            </a:r>
            <a:r>
              <a:rPr lang="en-US" altLang="ko-KR" sz="3600" dirty="0"/>
              <a:t>: </a:t>
            </a:r>
            <a:r>
              <a:rPr lang="en-US" altLang="ko-KR" sz="3600" dirty="0" err="1"/>
              <a:t>Goolge</a:t>
            </a:r>
            <a:r>
              <a:rPr lang="en-US" altLang="ko-KR" sz="3600" dirty="0"/>
              <a:t> Ads </a:t>
            </a:r>
            <a:r>
              <a:rPr lang="ko-KR" altLang="en-US" sz="3600" dirty="0"/>
              <a:t>정책</a:t>
            </a:r>
            <a:endParaRPr lang="en-US" altLang="ko-KR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가이드라인 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해당법령준수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): </a:t>
            </a:r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경고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=&gt;</a:t>
            </a:r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운영불이익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=&gt;</a:t>
            </a:r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차단</a:t>
            </a:r>
            <a:endParaRPr lang="en-US" altLang="ko-KR" sz="34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광고 형식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기능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타겟팅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개인 맞춤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네트워크를 악용하는 경우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광고문안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작성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성적 접촉을 조장하는 데이트를 홍보하는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스와핑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조건만남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 fontAlgn="base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신체 일부를 선정적으로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표현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성기노출 등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금융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상품 및 서비스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기술 요구사항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기타 제한된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비즈니스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데이터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수집 및 사용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도박 및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게임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랜딩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페이지의 요건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모조품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법적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요건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부적절한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부정 행위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조장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상표권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성인용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왜곡된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주장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위험한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제품 또는 서비스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저작권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정치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관련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fontAlgn="base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주류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헬스케어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및 의약품 </a:t>
            </a:r>
          </a:p>
          <a:p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별도 가이드라인</a:t>
            </a:r>
            <a:r>
              <a:rPr lang="en-US" altLang="ko-KR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340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ko-KR" altLang="en-US" sz="3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게재 금지</a:t>
            </a:r>
            <a:endParaRPr lang="en-US" altLang="ko-KR" sz="34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음란물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위험하거나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경멸적인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특정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집단에 대한 차별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비하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자살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거식증 등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건강위해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폭력미화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/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테러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테러집단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 지지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93192" lvl="1" indent="0">
              <a:buNone/>
            </a:pPr>
            <a:endParaRPr lang="en-US" altLang="ko-KR" sz="320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ko-KR" altLang="en-US" sz="3600" dirty="0" smtClean="0"/>
              <a:t>인터넷 광고 규제체계의 한계</a:t>
            </a:r>
            <a:r>
              <a:rPr lang="en-US" altLang="ko-KR" sz="3600" dirty="0" smtClean="0"/>
              <a:t>/</a:t>
            </a:r>
            <a:r>
              <a:rPr lang="ko-KR" altLang="en-US" sz="3600" dirty="0" smtClean="0"/>
              <a:t>문제점</a:t>
            </a:r>
            <a:r>
              <a:rPr lang="ko-KR" altLang="en-US" sz="3600" dirty="0" smtClean="0"/>
              <a:t> 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적용대상의 모호성으로 인한 일관성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체계성 상실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거의 모든 법규에 광고 관련 조항이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포함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관련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규정이 전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분야에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망라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많은 주무부처가 광고 관련 조항 제 각각 해석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광고 법규의 대부분이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의무규정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금지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벌칙 중심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광고규제 공백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법해석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충돌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등의 문제 야기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다양한 인터넷기반서비스를 체계적으로 </a:t>
            </a:r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규율할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수 있는 기본법의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부재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예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정보통신망법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vs.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방송통신법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융합기술의 진화에 대한 법적 대응의  경직성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정보통신망법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등으로만 인터넷 기반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서비스 규제 불가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서비스별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수직적 규율체계에서는 일관성 상실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518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 광고 </a:t>
            </a:r>
            <a:r>
              <a:rPr lang="ko-KR" altLang="en-US" dirty="0" smtClean="0"/>
              <a:t>규제 효율성 문제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디지털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온라인 광고 개념 등에 근거한 특정 불가로 규제 효율성 확보 불가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‘광고’와 ‘일반정보’ 간의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경계 모호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운영서비스의 형태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운영주체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방식에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따라 게시정보와 광고표현의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경계 모호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새로운 미디어의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등장으로 인터넷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온라인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광고의 개념과 영역에 대한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혼란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방송매체에 적용하는 규제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메커니즘의 인터넷 적용한계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인터넷광고에 대한 법적 강제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사전적 규제 비실효적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379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4000" dirty="0" smtClean="0"/>
              <a:t>인터넷 광고 </a:t>
            </a:r>
            <a:r>
              <a:rPr lang="ko-KR" altLang="en-US" sz="4000" dirty="0" smtClean="0"/>
              <a:t>규제 효율성 개선방안 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/>
          </a:bodyPr>
          <a:lstStyle/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표시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광고와 관련된 다수의 법률 간의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관계 정리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디지털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온라인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 광고 개념의 통일과 일관성 유지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광고유형에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관련없이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적용 가능한 관련 규정 마련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운영서비스의 형태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운영주체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방식에 따라 게시정보와 광고 표현의 경계 모호 해결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새로운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미디어의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등장으로 인터넷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온라인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광고의 개념과 영역에 대한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혼란 개선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방송매체에 적용하는 규제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메커니즘의 인터넷 적용 개선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인터넷광고에 대한 법적 강제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사전적 규제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비실효성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인정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41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ko-KR" altLang="en-US" sz="2800" dirty="0" smtClean="0"/>
              <a:t>인터넷 광고 </a:t>
            </a:r>
            <a:r>
              <a:rPr lang="ko-KR" altLang="en-US" sz="2800" dirty="0" smtClean="0"/>
              <a:t>규제 효율성 개선방안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공동자율규제 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정부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+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인터넷서비스사업자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+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민간단체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+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학계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등</a:t>
            </a: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불필요한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법령 개폐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국가 개입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최소화</a:t>
            </a: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불필요한 강해규범 남발 지양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자율규제와 법적 규제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간 상호조화 방안 마련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인터넷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관련 소비자 피해 예방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구제 관련 법적 체계 구축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인터넷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광고 관련 법적 정의 구축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법적 개념 정의에 근거한 심의규제의 대상 명료화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인터넷 광고 정의에 근거한 표현의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자유와 직업수행의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자유 보장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인터넷 광고의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불법성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유해성 심의 정당성 구축을 위한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방통심의위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규제 관련 위헌 문제 해결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추상적이고 모호한 인터넷 광고 관련 조항 수정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개정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허위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기만성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어린이와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청소년 보호 관련 인터넷 광고표현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행위의 엄격한 규제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9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온라인 동영상 광고 시장의 변화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5841" name="_x96484008" descr="EMB000022008b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" y="1844824"/>
            <a:ext cx="9138636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6360"/>
          </a:xfrm>
        </p:spPr>
        <p:txBody>
          <a:bodyPr>
            <a:normAutofit/>
          </a:bodyPr>
          <a:lstStyle/>
          <a:p>
            <a:pPr algn="ctr"/>
            <a:r>
              <a:rPr lang="ko-KR" altLang="en-US" sz="3600" dirty="0" smtClean="0"/>
              <a:t>플랫폼과 동영상 광고 유형 </a:t>
            </a:r>
            <a:endParaRPr lang="ko-KR" altLang="en-US" sz="3600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982986"/>
              </p:ext>
            </p:extLst>
          </p:nvPr>
        </p:nvGraphicFramePr>
        <p:xfrm>
          <a:off x="467544" y="1340769"/>
          <a:ext cx="8229600" cy="5156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656184"/>
                <a:gridCol w="4701208"/>
              </a:tblGrid>
              <a:tr h="573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온라인 동영상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서비스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개념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특징</a:t>
                      </a:r>
                    </a:p>
                  </a:txBody>
                  <a:tcPr marL="64770" marR="64770" marT="17907" marB="17907" anchor="ctr"/>
                </a:tc>
              </a:tr>
              <a:tr h="1430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유튜브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SMR,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아프리카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TV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프리롤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동영상 재생 전 노출광고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가장 일반적인 유형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대부분의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OTT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서비스에 적용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미드롤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재생 중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),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포스트롤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재생 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등 적용</a:t>
                      </a:r>
                    </a:p>
                  </a:txBody>
                  <a:tcPr marL="64770" marR="64770" marT="17907" marB="17907" anchor="ctr"/>
                </a:tc>
              </a:tr>
              <a:tr h="860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페이스북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트위터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피드형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SNS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피드에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노출되는 광고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콘텐츠와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자연스러운 노출 가능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네이티브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광고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1145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유니티애즈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벙글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애드콜로니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보상형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게임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서비스 이용 중 동영상 광고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시청시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보상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짧은 시간 내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앱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설치 유도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게임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모바일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광고주 선호유형</a:t>
                      </a:r>
                    </a:p>
                  </a:txBody>
                  <a:tcPr marL="64770" marR="64770" marT="17907" marB="17907" anchor="ctr"/>
                </a:tc>
              </a:tr>
              <a:tr h="1145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유튜브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페이스북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네이버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라이브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새로운 동영상 시청 기술에 광고접목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LIVE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방송 중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PPL/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중간 광고 노출</a:t>
                      </a: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err="1" smtClean="0"/>
              <a:t>인플루언서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유튜버</a:t>
            </a:r>
            <a:r>
              <a:rPr lang="en-US" altLang="ko-KR" dirty="0" smtClean="0"/>
              <a:t>/MCN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인 방송 본격화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생산자의 범위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개인 수준까지 확대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콘텐츠의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내용 다양화 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유튜브나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기타 온라인 동영상 서비스 중심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실시간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(Live)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방송 가능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MCN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의 등장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모바일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동영상 산업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동영상 광고시장 규모 확대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음악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게임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여행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장난감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자동차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외국어교육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먹방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신제품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사용기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컴퓨터조립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얼리어댑터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각종 상담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길거리인터뷰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화장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데코레이션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패션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육아 등 </a:t>
            </a:r>
            <a:endParaRPr lang="en-US" altLang="ko-KR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거의 모든 일상생활의 주제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인터넷개인방송사업구조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6865" name="_x96484168" descr="EMB000022008b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813690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ko-KR" altLang="en-US" sz="3600" dirty="0" smtClean="0"/>
              <a:t>온라인 동영상 서비스 플랫폼에 따른 수익모델</a:t>
            </a:r>
            <a:endParaRPr lang="ko-KR" altLang="en-US" sz="3600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099775"/>
              </p:ext>
            </p:extLst>
          </p:nvPr>
        </p:nvGraphicFramePr>
        <p:xfrm>
          <a:off x="457200" y="1700807"/>
          <a:ext cx="8229600" cy="4507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2273384"/>
                <a:gridCol w="1645920"/>
                <a:gridCol w="1481296"/>
                <a:gridCol w="1810544"/>
              </a:tblGrid>
              <a:tr h="389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서비스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콘텐츠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주요 타깃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수익모델</a:t>
                      </a:r>
                    </a:p>
                  </a:txBody>
                  <a:tcPr marL="64770" marR="64770" marT="17907" marB="17907" anchor="ctr"/>
                </a:tc>
              </a:tr>
              <a:tr h="11585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포털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네이버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다음카카오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지상파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케이블 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다양한 동영상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콘텐츠 제휴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광범위한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타깃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다양한 동영상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상품으로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수익화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9254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온라인전문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유튜브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판도라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80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곰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TV, </a:t>
                      </a: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아프리카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TV</a:t>
                      </a:r>
                      <a:endParaRPr lang="ko-KR" altLang="en-US" sz="180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개인방송 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중계채널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게임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스포츠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개인방송 등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매니아층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동영상광고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스폰서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별풍선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등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10983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소셜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미디어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페이스북</a:t>
                      </a:r>
                      <a:r>
                        <a:rPr lang="en-US" altLang="ko-KR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endParaRPr lang="ko-KR" altLang="en-US" sz="180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인스타그램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자체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콘텐츠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생산 지원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20∼39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시청자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동영상 광고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콘텐츠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및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바이럴</a:t>
                      </a:r>
                      <a:endParaRPr lang="ko-KR" altLang="en-US" sz="180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마케팅</a:t>
                      </a:r>
                    </a:p>
                  </a:txBody>
                  <a:tcPr marL="64770" marR="64770" marT="17907" marB="17907" anchor="ctr"/>
                </a:tc>
              </a:tr>
              <a:tr h="389029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4DEE0B4-B82C-4BBF-B2E6-F1F785A620E6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8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dirty="0" smtClean="0"/>
              <a:t>인터넷개인방송비즈니스모델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7889" name="_x96482728" descr="EMB000022008b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13690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MCN </a:t>
            </a:r>
            <a:r>
              <a:rPr lang="ko-KR" altLang="en-US" dirty="0" smtClean="0"/>
              <a:t>서비스와 역할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E0B4-B82C-4BBF-B2E6-F1F785A620E6}" type="slidenum">
              <a:rPr lang="ko-KR" altLang="en-US" smtClean="0"/>
              <a:pPr/>
              <a:t>9</a:t>
            </a:fld>
            <a:endParaRPr lang="ko-KR" alt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914524"/>
            <a:ext cx="7829550" cy="43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4768</TotalTime>
  <Words>1490</Words>
  <Application>Microsoft Office PowerPoint</Application>
  <PresentationFormat>화면 슬라이드 쇼(4:3)</PresentationFormat>
  <Paragraphs>267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흐름</vt:lpstr>
      <vt:lpstr>디지털동영상 광고시장의 성장과  디지털  광고규제 효율성 재해석</vt:lpstr>
      <vt:lpstr>세계광고시장 규모와 성장</vt:lpstr>
      <vt:lpstr>온라인 동영상 광고 시장의 변화</vt:lpstr>
      <vt:lpstr>플랫폼과 동영상 광고 유형 </vt:lpstr>
      <vt:lpstr>인플루언서: 유튜버/MCN</vt:lpstr>
      <vt:lpstr>인터넷개인방송사업구조</vt:lpstr>
      <vt:lpstr>온라인 동영상 서비스 플랫폼에 따른 수익모델</vt:lpstr>
      <vt:lpstr>인터넷개인방송비즈니스모델</vt:lpstr>
      <vt:lpstr>MCN 서비스와 역할</vt:lpstr>
      <vt:lpstr>유튜브 광고유형</vt:lpstr>
      <vt:lpstr>동영상광고</vt:lpstr>
      <vt:lpstr>브랜디드콘텐츠: 콘텐츠형 광고</vt:lpstr>
      <vt:lpstr>라이센싱</vt:lpstr>
      <vt:lpstr>인터넷 광고 법적 정의 </vt:lpstr>
      <vt:lpstr>인터넷 광고 법적 정의 특징 </vt:lpstr>
      <vt:lpstr>인터넷 광고: 형법 규제 </vt:lpstr>
      <vt:lpstr>인터넷 광고규제: 표시광고법 </vt:lpstr>
      <vt:lpstr>인터넷 광고규제: 정보통신망법 </vt:lpstr>
      <vt:lpstr>인터넷광고 관련 심의/규제 법령  (한국인터넷광고심의기구, 2019)</vt:lpstr>
      <vt:lpstr>인터넷 광고규제: Naver Display AD Guideline</vt:lpstr>
      <vt:lpstr>인터넷 광고규제: Goolge Ads 정책</vt:lpstr>
      <vt:lpstr>인터넷 광고 규제체계의 한계/문제점 </vt:lpstr>
      <vt:lpstr>인터넷 광고 규제 효율성 문제 </vt:lpstr>
      <vt:lpstr>인터넷 광고 규제 효율성 개선방안 </vt:lpstr>
      <vt:lpstr>인터넷 광고 규제 효율성 개선방안: 공동자율규제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제15대 한국PR학회 정기총회</dc:title>
  <dc:creator>lg</dc:creator>
  <cp:lastModifiedBy>홍문기</cp:lastModifiedBy>
  <cp:revision>292</cp:revision>
  <dcterms:created xsi:type="dcterms:W3CDTF">2014-11-27T18:16:02Z</dcterms:created>
  <dcterms:modified xsi:type="dcterms:W3CDTF">2019-11-18T23:46:57Z</dcterms:modified>
</cp:coreProperties>
</file>