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60" r:id="rId3"/>
    <p:sldId id="259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68" r:id="rId12"/>
    <p:sldId id="285" r:id="rId13"/>
    <p:sldId id="281" r:id="rId14"/>
    <p:sldId id="282" r:id="rId15"/>
    <p:sldId id="271" r:id="rId16"/>
    <p:sldId id="272" r:id="rId17"/>
    <p:sldId id="283" r:id="rId18"/>
    <p:sldId id="273" r:id="rId19"/>
    <p:sldId id="275" r:id="rId20"/>
    <p:sldId id="279" r:id="rId21"/>
    <p:sldId id="278" r:id="rId22"/>
    <p:sldId id="276" r:id="rId23"/>
    <p:sldId id="277" r:id="rId24"/>
    <p:sldId id="284" r:id="rId25"/>
    <p:sldId id="274" r:id="rId26"/>
  </p:sldIdLst>
  <p:sldSz cx="9144000" cy="6858000" type="screen4x3"/>
  <p:notesSz cx="6807200" cy="9939338"/>
  <p:embeddedFontLst>
    <p:embeddedFont>
      <p:font typeface="Yoon 윤고딕 530_TT" panose="02090603020101020101" pitchFamily="18" charset="-127"/>
      <p:regular r:id="rId27"/>
    </p:embeddedFont>
    <p:embeddedFont>
      <p:font typeface="맑은 고딕" panose="020B0503020000020004" pitchFamily="50" charset="-127"/>
      <p:regular r:id="rId28"/>
      <p:bold r:id="rId2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00" autoAdjust="0"/>
  </p:normalViewPr>
  <p:slideViewPr>
    <p:cSldViewPr showGuides="1">
      <p:cViewPr varScale="1">
        <p:scale>
          <a:sx n="65" d="100"/>
          <a:sy n="65" d="100"/>
        </p:scale>
        <p:origin x="-1020" y="-102"/>
      </p:cViewPr>
      <p:guideLst>
        <p:guide orient="horz" pos="1706"/>
        <p:guide orient="horz" pos="2659"/>
        <p:guide pos="2880"/>
        <p:guide pos="567"/>
        <p:guide pos="18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3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70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801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59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34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516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590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78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97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26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E6D4A-6D16-4B29-B744-62D988DB6B91}" type="datetimeFigureOut">
              <a:rPr lang="ko-KR" altLang="en-US" smtClean="0"/>
              <a:t>2015-07-27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B5234-B490-47E2-8198-3702DC182FB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" y="-2806"/>
            <a:ext cx="9144000" cy="6860806"/>
          </a:xfrm>
          <a:prstGeom prst="rect">
            <a:avLst/>
          </a:prstGeom>
        </p:spPr>
      </p:pic>
      <p:pic>
        <p:nvPicPr>
          <p:cNvPr id="8" name="Picture 2" descr="D:\0. 받은파일★\★PPT 소스 자료★\2. PT디자인 소스\PPT 배경 - 타공블랙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11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INI%20Fan%20the%20Flame.mp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Jamaica%20Valentine's%20Day%20Case%202013.mp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OREO%20Oreo%20Daily%20Twist%20(2013%20Canneslions%20CYBER%20GRAND%20PRIX).wmv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Alzheimer's%20Disease%20International%20Donate%20Your%20Facebook%20Timeline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CaseFilm_AMessageToSpace.mp4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Cannes%20Lions%202015%20-%20'Volvo%20Interception'%20by%20Grey%20New%20York.mp4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03%20Lexus%20-%20#LexusInstafilm.mp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7837" y="2780928"/>
            <a:ext cx="409599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실무자 입장에서 바라 본 </a:t>
            </a:r>
            <a:endParaRPr lang="en-US" altLang="ko-KR" sz="32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마케팅 </a:t>
            </a:r>
            <a:r>
              <a:rPr lang="ko-KR" altLang="en-US" sz="4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트랜드</a:t>
            </a:r>
            <a:endParaRPr lang="en-US" altLang="ko-KR" sz="4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endParaRPr lang="en-US" altLang="ko-KR" sz="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2015.07 27</a:t>
            </a:r>
          </a:p>
        </p:txBody>
      </p:sp>
    </p:spTree>
    <p:extLst>
      <p:ext uri="{BB962C8B-B14F-4D97-AF65-F5344CB8AC3E}">
        <p14:creationId xmlns:p14="http://schemas.microsoft.com/office/powerpoint/2010/main" val="22331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화살표 연결선 2"/>
          <p:cNvCxnSpPr/>
          <p:nvPr/>
        </p:nvCxnSpPr>
        <p:spPr>
          <a:xfrm flipV="1">
            <a:off x="3995315" y="1484784"/>
            <a:ext cx="0" cy="24482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/>
        </p:nvCxnSpPr>
        <p:spPr>
          <a:xfrm>
            <a:off x="3995936" y="3933058"/>
            <a:ext cx="2797239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75531" y="200299"/>
            <a:ext cx="381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  Fan – Engagement – Advocate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상관관계 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]</a:t>
            </a:r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1907604" y="3933057"/>
            <a:ext cx="2087711" cy="180019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11681" y="980728"/>
            <a:ext cx="216437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Advocate – Loyalty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강화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7194" y="5818280"/>
            <a:ext cx="253627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Engagement – Relation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구축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60186" y="3748390"/>
            <a:ext cx="160024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Fan Volume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확보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3103970" y="4725144"/>
            <a:ext cx="168462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flipV="1">
            <a:off x="4788608" y="3933825"/>
            <a:ext cx="720080" cy="791319"/>
          </a:xfrm>
          <a:prstGeom prst="line">
            <a:avLst/>
          </a:prstGeom>
          <a:ln w="38100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2503278" y="5229200"/>
            <a:ext cx="27885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V="1">
            <a:off x="5265450" y="3933826"/>
            <a:ext cx="1178758" cy="1295374"/>
          </a:xfrm>
          <a:prstGeom prst="line">
            <a:avLst/>
          </a:prstGeom>
          <a:ln w="3810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포인트가 5개인 별 27"/>
          <p:cNvSpPr/>
          <p:nvPr/>
        </p:nvSpPr>
        <p:spPr>
          <a:xfrm>
            <a:off x="6255948" y="3810135"/>
            <a:ext cx="288032" cy="247382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/>
          <p:cNvCxnSpPr/>
          <p:nvPr/>
        </p:nvCxnSpPr>
        <p:spPr>
          <a:xfrm flipH="1">
            <a:off x="2195736" y="4112006"/>
            <a:ext cx="1295624" cy="1117194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>
            <a:off x="4593083" y="3744796"/>
            <a:ext cx="1851125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65797" y="3437019"/>
            <a:ext cx="1534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Content &amp;AD Quantity</a:t>
            </a:r>
          </a:p>
        </p:txBody>
      </p:sp>
      <p:sp>
        <p:nvSpPr>
          <p:cNvPr id="40" name="TextBox 39"/>
          <p:cNvSpPr txBox="1"/>
          <p:nvPr/>
        </p:nvSpPr>
        <p:spPr>
          <a:xfrm rot="19039688">
            <a:off x="2187672" y="4413898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Content  Quality</a:t>
            </a:r>
          </a:p>
        </p:txBody>
      </p:sp>
      <p:sp>
        <p:nvSpPr>
          <p:cNvPr id="41" name="TextBox 40"/>
          <p:cNvSpPr txBox="1"/>
          <p:nvPr/>
        </p:nvSpPr>
        <p:spPr>
          <a:xfrm rot="5400000">
            <a:off x="3647596" y="2592647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On-Off line contact</a:t>
            </a:r>
          </a:p>
        </p:txBody>
      </p:sp>
      <p:cxnSp>
        <p:nvCxnSpPr>
          <p:cNvPr id="42" name="직선 화살표 연결선 41"/>
          <p:cNvCxnSpPr/>
          <p:nvPr/>
        </p:nvCxnSpPr>
        <p:spPr>
          <a:xfrm flipV="1">
            <a:off x="4139952" y="1988840"/>
            <a:ext cx="0" cy="1512168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2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9944" y="2383720"/>
            <a:ext cx="7866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spc="-150" dirty="0" smtClean="0">
                <a:solidFill>
                  <a:srgbClr val="FFC000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“ Every company is a media company 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6080" y="3391832"/>
            <a:ext cx="68739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Company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는 자체적으로 경쟁력 있는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콘텐츠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발신 플랫폼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그리고 기술적인 기반을 보유하여야 하며 이러한 쌍방향 커뮤니케이션을 토대로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사회에 어떤 이야기가 형성되는 지를 듣고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관여하며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행동할 수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있아야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한다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endParaRPr lang="en-US" altLang="ko-KR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Tom </a:t>
            </a:r>
            <a:r>
              <a:rPr lang="en-US" altLang="ko-KR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Foremski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/ </a:t>
            </a:r>
            <a:r>
              <a:rPr lang="en-US" altLang="ko-KR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Zdnet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</a:p>
        </p:txBody>
      </p:sp>
      <p:cxnSp>
        <p:nvCxnSpPr>
          <p:cNvPr id="7" name="직선 연결선 6"/>
          <p:cNvCxnSpPr/>
          <p:nvPr/>
        </p:nvCxnSpPr>
        <p:spPr>
          <a:xfrm>
            <a:off x="1331640" y="3175808"/>
            <a:ext cx="65527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55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9041" y="476672"/>
            <a:ext cx="64059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브랜드 저널리즘 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endParaRPr lang="en-US" altLang="ko-KR" sz="800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브랜드 스토리의 전략적 경영 필요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브랜드 중심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컨텐츠의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일방 제공을 지양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브랜드에 대한 뉴스로서 광고의 신뢰를 회복하기 위한 새로운 시도</a:t>
            </a:r>
            <a:endParaRPr lang="en-US" altLang="ko-KR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뉴스 및 이슈 모니터링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취재 및 스토리 생산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디자인 등을 통해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양질의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컨텐츠를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생산해내는 일종의 매체화를 지향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97" t="31768" r="10367" b="21109"/>
          <a:stretch/>
        </p:blipFill>
        <p:spPr bwMode="auto">
          <a:xfrm>
            <a:off x="2480869" y="2788767"/>
            <a:ext cx="4182263" cy="354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0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597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1] mini countryman _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Fan the Flame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876743"/>
            <a:ext cx="575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모터쇼 기간 동안 페이스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팬페이지에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Like</a:t>
            </a:r>
            <a:r>
              <a:rPr lang="ko-KR" altLang="en-US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하고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컨넥팅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하면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순서에 따라  미니가 묶여있는 밧줄에  불이 붙여지고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최종 밧줄이 끊은 사람에게 차를 제공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이를 온라인 생중계를 통해 더욱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임팩트를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강하게 함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1" t="44167" r="29722" b="18959"/>
          <a:stretch/>
        </p:blipFill>
        <p:spPr bwMode="auto">
          <a:xfrm>
            <a:off x="935882" y="2693779"/>
            <a:ext cx="2053770" cy="15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8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4731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2] Jamaican Valentine's Day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708920"/>
            <a:ext cx="575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발렌타인이라는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시즌 이슈와 공감을 유도하는 소재를 활용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팬들이 연인에게 보내는 메시지에 해시태그를 붙여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트윗하면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실시간으로 메시지를 선정 자메이카 해변에 글씨를 쓰고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예쁘게 장식하여 사진을 촬영하여 공유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페이스북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주간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도달율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약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4,300%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증가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미디어 노출 효과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7" t="37023" r="44437" b="19583"/>
          <a:stretch/>
        </p:blipFill>
        <p:spPr bwMode="auto">
          <a:xfrm>
            <a:off x="900113" y="2708919"/>
            <a:ext cx="2087562" cy="147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27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23169" y="3050957"/>
            <a:ext cx="4903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2011~2015 :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에버랜드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동서식품 등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단발성 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활용 캠페인</a:t>
            </a:r>
            <a:endParaRPr lang="en-US" altLang="ko-KR" sz="2800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137113" y="2996952"/>
            <a:ext cx="4863725" cy="1047301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288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1180" y="2852936"/>
            <a:ext cx="45817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통해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컨텐츠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확산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컨텐츠의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간접 체험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(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소셜댓글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like, share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캠페인 등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15114" y="908720"/>
            <a:ext cx="2513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 </a:t>
            </a:r>
            <a:r>
              <a:rPr lang="ko-KR" altLang="en-US" sz="2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클라이언의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주요 요청 </a:t>
            </a:r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]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19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6516" y="764704"/>
            <a:ext cx="4932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국내외 성공사례들을 통해 </a:t>
            </a:r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big contents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제작 가이드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3121" y="1772816"/>
            <a:ext cx="517955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Timeliness (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시의성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Personalization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개인화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Useful &amp; Relevant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유용성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Surprise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놀라움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Public Interest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공익적인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Celebrity (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셀럽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Frame of Theme (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프레임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Authority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권한부여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On-Off interaction (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온오프라인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연동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Risk Management (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위기관리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14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3983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1]  OREO _ Daily Twist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733195"/>
            <a:ext cx="575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100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일 동안 매일 누구나 공감할 수 있는 즉각적인 이슈를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OREO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라는 강력한 매개체를 통해 공개하여 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/>
            </a:r>
            <a:b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</a:b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소비자의 지속적인 관심과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Engagement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유도</a:t>
            </a:r>
            <a:endParaRPr lang="en-US" altLang="ko-KR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페이스북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공유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280% ,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리트윗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510%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증가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100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만건의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페이스북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like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획득 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수천건의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미디어 노출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8" t="38806" r="53169" b="25472"/>
          <a:stretch/>
        </p:blipFill>
        <p:spPr bwMode="auto">
          <a:xfrm>
            <a:off x="899592" y="2698355"/>
            <a:ext cx="2088232" cy="1522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9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5936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2]  Alzheimer's Disease International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733195"/>
            <a:ext cx="575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일방적인 전달에 그치기 쉬운 공익메시지를 자발적인 참여로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직접 체험하고 느낄 수 있도록 유도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개인타임라인의 포스트를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활용함으로 캠페인에 대한  몰입을 증대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3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일 동안 방문자수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2.2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만명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150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개국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150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만 명 이상 방문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155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억원의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PR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효과 달성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3" t="36887" r="56623" b="35068"/>
          <a:stretch/>
        </p:blipFill>
        <p:spPr bwMode="auto">
          <a:xfrm>
            <a:off x="900114" y="2708920"/>
            <a:ext cx="2087562" cy="150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4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21107" y="3564305"/>
            <a:ext cx="5309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이노션</a:t>
            </a:r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디지털 솔루션 </a:t>
            </a:r>
            <a:r>
              <a:rPr lang="en-US" altLang="ko-KR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</a:t>
            </a:r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팀 안은정</a:t>
            </a:r>
            <a:endParaRPr lang="en-US" altLang="ko-KR" sz="32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4516" y="2268161"/>
            <a:ext cx="33826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디지털다임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기획팀 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휘닉스커뮤니케이션즈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e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마케팅 팀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제일기획 디지털 캠페인 </a:t>
            </a:r>
            <a:r>
              <a:rPr lang="ko-KR" altLang="en-US" sz="2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플래닝팀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3031696" y="3392153"/>
            <a:ext cx="302433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68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4270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3]  A </a:t>
            </a:r>
            <a:r>
              <a:rPr lang="en-US" altLang="ko-KR" sz="2800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M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essage To Space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0032" y="2733195"/>
            <a:ext cx="575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자동차의 본질이 물리적인 이동 수단이 아니라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사람과 사람을 이어주는 매개체임을 전달 </a:t>
            </a: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가장 멀리 떨어져 있는 실제 우주 비행사의 가족이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사랑하는 마음을 전달할 수 있게 우주에서도 보일 수 있도록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Genesis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로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5.55㎢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크기로 작업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기네스북에 등재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유투브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6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천만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view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달성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 5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만건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이상 참여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다수 미디어 노출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9" t="37007" r="49137" b="16733"/>
          <a:stretch/>
        </p:blipFill>
        <p:spPr bwMode="auto">
          <a:xfrm>
            <a:off x="892451" y="2708275"/>
            <a:ext cx="2070589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4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2647" y="2996952"/>
            <a:ext cx="77187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#(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해쉬태그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)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통해 브랜드의 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채널에서 벗어남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브랜드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메시지를 통해 소비자들의 즉각적인 행동을 유도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+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타미디어와의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결</a:t>
            </a:r>
            <a:r>
              <a:rPr lang="ko-KR" altLang="en-US" sz="2800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합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00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5284" y="1959111"/>
            <a:ext cx="4754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4] The Ice Bucket Challenge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733195"/>
            <a:ext cx="575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루게릭병을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대중에게 알리고 환자들을 치료하는데 쓰일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기부금을 모으는 운동시작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얼음물을 뒤집어쓰며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병을  느껴보고 이 운동에 동참해주길 원하는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3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명을 지목</a:t>
            </a:r>
          </a:p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페이스북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역사상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두번째로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크게 화제가 된 이슈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</a:t>
            </a: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천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7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백만건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이상의 영상 제작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 159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개국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4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억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4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천만 명이 참여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26"/>
          <a:stretch/>
        </p:blipFill>
        <p:spPr bwMode="auto">
          <a:xfrm>
            <a:off x="899592" y="2708275"/>
            <a:ext cx="2088084" cy="150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93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2908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5]  Interception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2733195"/>
            <a:ext cx="575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슈퍼볼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기간 동안 다른 브랜드 자동차 광고가 방송될 때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통해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#</a:t>
            </a:r>
            <a:r>
              <a:rPr lang="en-US" altLang="ko-KR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Volvocontest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해시태그를 걸어 선물하고 싶은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사람의 이름을 언급하면 추첨을 통해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볼보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1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대를 공짜로 준 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세계 최고의 가로채기 프로모션 </a:t>
            </a:r>
          </a:p>
          <a:p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타자동차의 광고비용 </a:t>
            </a:r>
            <a:r>
              <a:rPr lang="en-US" altLang="ko-KR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6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천만달러가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결국 </a:t>
            </a:r>
            <a:r>
              <a:rPr lang="ko-KR" altLang="en-US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볼보를</a:t>
            </a:r>
            <a:r>
              <a:rPr lang="ko-KR" altLang="en-US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위해 쓰여짐</a:t>
            </a:r>
            <a:endParaRPr lang="en-US" altLang="ko-KR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80"/>
          <a:stretch/>
        </p:blipFill>
        <p:spPr bwMode="auto">
          <a:xfrm>
            <a:off x="899592" y="2695212"/>
            <a:ext cx="2088083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77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959111"/>
            <a:ext cx="4056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사례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6]  # LEXUSINSTAFILM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40032" y="3009726"/>
            <a:ext cx="575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2014 Lexus IS F SPORT </a:t>
            </a:r>
            <a:r>
              <a:rPr lang="ko-KR" altLang="en-US" spc="-150" dirty="0" err="1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런칭</a:t>
            </a:r>
            <a:r>
              <a:rPr lang="ko-KR" altLang="en-US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캠페인으로</a:t>
            </a:r>
          </a:p>
          <a:p>
            <a:r>
              <a:rPr lang="ko-KR" altLang="en-US" spc="-150" dirty="0" err="1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인스타그래머들이</a:t>
            </a:r>
            <a:r>
              <a:rPr lang="ko-KR" altLang="en-US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직접 영상의 컷을 직접 촬영</a:t>
            </a:r>
            <a:r>
              <a:rPr lang="en-US" altLang="ko-KR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</a:t>
            </a:r>
          </a:p>
          <a:p>
            <a:r>
              <a:rPr lang="ko-KR" altLang="en-US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컷들이 모여 하나의 </a:t>
            </a:r>
            <a:r>
              <a:rPr lang="ko-KR" altLang="en-US" spc="-150" dirty="0" err="1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인스타그램</a:t>
            </a:r>
            <a:r>
              <a:rPr lang="ko-KR" altLang="en-US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필름 완성</a:t>
            </a:r>
            <a:r>
              <a:rPr lang="en-US" altLang="ko-KR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.</a:t>
            </a:r>
          </a:p>
        </p:txBody>
      </p:sp>
      <p:pic>
        <p:nvPicPr>
          <p:cNvPr id="9" name="Picture 6" descr="http://www.viralblog.com/wp-content/uploads/2013/07/lex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516" y="2702154"/>
            <a:ext cx="2074159" cy="151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9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0710" y="3193812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감사합니</a:t>
            </a:r>
            <a:r>
              <a:rPr lang="ko-KR" altLang="en-US" sz="2000" spc="-150" dirty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다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895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21627" y="3140968"/>
            <a:ext cx="3908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별로 좋아하지 않고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44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잘 모릅니다</a:t>
            </a:r>
            <a:r>
              <a:rPr lang="en-US" altLang="ko-KR" sz="44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8167" y="2527706"/>
            <a:ext cx="4347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9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개의 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계정을 가지고 있음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801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85054" y="3075057"/>
            <a:ext cx="29738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전문가가 없다</a:t>
            </a:r>
            <a:endParaRPr lang="en-US" altLang="ko-KR" sz="4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88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60074" y="2753633"/>
            <a:ext cx="40238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광고 결정권자들은</a:t>
            </a:r>
            <a:endParaRPr lang="en-US" altLang="ko-KR" sz="4000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</a:t>
            </a:r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를 하지 않는다</a:t>
            </a:r>
            <a:endParaRPr lang="en-US" altLang="ko-KR" sz="4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936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96522" y="2492896"/>
            <a:ext cx="35509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KPI</a:t>
            </a:r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설정 및 측정</a:t>
            </a:r>
            <a:r>
              <a:rPr lang="en-US" altLang="ko-KR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,</a:t>
            </a:r>
          </a:p>
          <a:p>
            <a:pPr algn="ctr"/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채널들의 협업이</a:t>
            </a:r>
            <a:endParaRPr lang="en-US" altLang="ko-KR" sz="4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4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생각 외로 어려움</a:t>
            </a:r>
            <a:endParaRPr lang="en-US" altLang="ko-KR" sz="4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466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63342" y="2649663"/>
            <a:ext cx="48173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클라이언트에 따라 </a:t>
            </a:r>
            <a:endParaRPr lang="en-US" altLang="ko-KR" sz="32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다른 것이 보였던 </a:t>
            </a:r>
            <a:r>
              <a:rPr lang="en-US" altLang="ko-KR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32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마케팅</a:t>
            </a:r>
            <a:endParaRPr lang="en-US" altLang="ko-KR" sz="32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203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63024" y="2800684"/>
            <a:ext cx="46346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2010~2011 :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삼성전자 홍보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2014 :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에버랜드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페이스북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컨설팅 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채널 구축 및 운영 업무</a:t>
            </a:r>
            <a:endParaRPr lang="en-US" altLang="ko-KR" sz="2800" spc="-150" dirty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228555" y="2708920"/>
            <a:ext cx="4680520" cy="1551357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16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6427" y="2780928"/>
            <a:ext cx="367119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새로운 </a:t>
            </a:r>
            <a:r>
              <a:rPr lang="en-US" altLang="ko-KR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SNS 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채널 구축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팬 수 증대 및 </a:t>
            </a:r>
            <a:r>
              <a:rPr lang="ko-KR" altLang="en-US" sz="28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컨텐츠</a:t>
            </a:r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운영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  <a:p>
            <a:pPr algn="ctr"/>
            <a:r>
              <a:rPr lang="ko-KR" altLang="en-US" sz="28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채널의 마케팅적 활용</a:t>
            </a:r>
            <a:endParaRPr lang="en-US" altLang="ko-KR" sz="28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5114" y="908720"/>
            <a:ext cx="2513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[ </a:t>
            </a:r>
            <a:r>
              <a:rPr lang="ko-KR" altLang="en-US" sz="2000" spc="-150" dirty="0" err="1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클라이언의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주요 요청 </a:t>
            </a:r>
            <a:r>
              <a:rPr lang="en-US" altLang="ko-KR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]</a:t>
            </a:r>
            <a:r>
              <a:rPr lang="ko-KR" altLang="en-US" sz="2000" spc="-150" dirty="0" smtClean="0">
                <a:solidFill>
                  <a:schemeClr val="bg1"/>
                </a:solidFill>
                <a:latin typeface="Yoon 윤고딕 530_TT" panose="02090603020101020101" pitchFamily="18" charset="-127"/>
                <a:ea typeface="Yoon 윤고딕 530_TT" panose="02090603020101020101" pitchFamily="18" charset="-127"/>
              </a:rPr>
              <a:t> </a:t>
            </a:r>
            <a:endParaRPr lang="en-US" altLang="ko-KR" sz="2000" spc="-150" dirty="0" smtClean="0">
              <a:solidFill>
                <a:schemeClr val="bg1"/>
              </a:solidFill>
              <a:latin typeface="Yoon 윤고딕 530_TT" panose="02090603020101020101" pitchFamily="18" charset="-127"/>
              <a:ea typeface="Yoon 윤고딕 530_TT" panose="0209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980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656</Words>
  <Application>Microsoft Office PowerPoint</Application>
  <PresentationFormat>화면 슬라이드 쇼(4:3)</PresentationFormat>
  <Paragraphs>110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굴림</vt:lpstr>
      <vt:lpstr>Arial</vt:lpstr>
      <vt:lpstr>Yoon 윤고딕 530_TT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innocean</dc:creator>
  <cp:lastModifiedBy>innocean</cp:lastModifiedBy>
  <cp:revision>55</cp:revision>
  <cp:lastPrinted>2015-07-27T04:21:05Z</cp:lastPrinted>
  <dcterms:created xsi:type="dcterms:W3CDTF">2015-07-26T05:09:39Z</dcterms:created>
  <dcterms:modified xsi:type="dcterms:W3CDTF">2015-07-27T04:21:26Z</dcterms:modified>
</cp:coreProperties>
</file>