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96" r:id="rId3"/>
    <p:sldId id="297" r:id="rId4"/>
    <p:sldId id="281" r:id="rId5"/>
    <p:sldId id="260" r:id="rId6"/>
    <p:sldId id="257" r:id="rId7"/>
    <p:sldId id="258" r:id="rId8"/>
    <p:sldId id="259" r:id="rId9"/>
    <p:sldId id="261" r:id="rId10"/>
    <p:sldId id="298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00" r:id="rId21"/>
    <p:sldId id="271" r:id="rId22"/>
    <p:sldId id="301" r:id="rId23"/>
    <p:sldId id="302" r:id="rId24"/>
    <p:sldId id="305" r:id="rId25"/>
    <p:sldId id="272" r:id="rId26"/>
    <p:sldId id="304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2" r:id="rId36"/>
    <p:sldId id="283" r:id="rId37"/>
    <p:sldId id="284" r:id="rId38"/>
    <p:sldId id="285" r:id="rId39"/>
    <p:sldId id="286" r:id="rId40"/>
    <p:sldId id="287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306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23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34" charset="-127"/>
              </a:defRPr>
            </a:lvl1pPr>
          </a:lstStyle>
          <a:p>
            <a:pPr>
              <a:defRPr/>
            </a:pPr>
            <a:fld id="{11231CBE-7C52-4B4F-BA9A-9585D487E8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9329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A3CC4-58C0-4EF8-833D-5A354DC73F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436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B60F2-2D42-4258-B714-82CA1B8C11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079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2F28D-0CB0-45CD-8918-21BEE898EF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5726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37684-90FE-49B8-AEDE-893A67AED0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3821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56092-BB61-4A07-8B56-239D32EC44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697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baseline="0">
                <a:ea typeface="굴림" pitchFamily="50" charset="-127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5B85-EDFD-4ED7-B58A-1C7E889F6A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030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6DF36-2093-494B-9E00-2013CF613D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181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C1471-A6CF-4ABF-8A46-B1236FED14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155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CE51-015E-40D7-A685-F1E5759A91A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9328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4737B-C988-4C60-B55C-7E586D8B6F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4391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B108B-1159-4A28-AC88-CDD8F5DBEE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624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68AAD-9DD9-4AE5-9056-8396C1DD12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430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18701-FEE8-4884-A3B8-A29542D6BE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194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굴림" pitchFamily="34" charset="-127"/>
              </a:defRPr>
            </a:lvl1pPr>
          </a:lstStyle>
          <a:p>
            <a:pPr>
              <a:defRPr/>
            </a:pPr>
            <a:fld id="{3C37D233-3404-40B5-997D-43346503223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a.com/support/faqs/statistics/xtgls-versus-regress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76ECA4E-54D9-4589-8378-763EF9F23BE3}" type="slidenum">
              <a:rPr lang="en-US" altLang="ko-KR" smtClean="0"/>
              <a:pPr eaLnBrk="1" hangingPunct="1"/>
              <a:t>1</a:t>
            </a:fld>
            <a:endParaRPr lang="en-US" altLang="ko-KR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914400"/>
          </a:xfrm>
        </p:spPr>
        <p:txBody>
          <a:bodyPr/>
          <a:lstStyle/>
          <a:p>
            <a:pPr eaLnBrk="1" hangingPunct="1"/>
            <a:r>
              <a:rPr lang="ko-KR" altLang="en-US" sz="4000" dirty="0" smtClean="0">
                <a:ea typeface="굴림" pitchFamily="34" charset="-127"/>
              </a:rPr>
              <a:t/>
            </a:r>
            <a:br>
              <a:rPr lang="ko-KR" altLang="en-US" sz="4000" dirty="0" smtClean="0">
                <a:ea typeface="굴림" pitchFamily="34" charset="-127"/>
              </a:rPr>
            </a:br>
            <a:r>
              <a:rPr lang="ko-KR" altLang="en-US" sz="4000" dirty="0" smtClean="0">
                <a:ea typeface="굴림" pitchFamily="34" charset="-127"/>
              </a:rPr>
              <a:t>패널 데이터 분석의 이해와 실제</a:t>
            </a:r>
            <a:endParaRPr lang="en-US" altLang="ko-KR" sz="4000" dirty="0" smtClean="0">
              <a:ea typeface="굴림" pitchFamily="34" charset="-127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ko-KR" altLang="en-US" dirty="0" smtClean="0">
                <a:ea typeface="굴림" pitchFamily="34" charset="-127"/>
              </a:rPr>
              <a:t>김현식</a:t>
            </a:r>
            <a:endParaRPr lang="en-US" altLang="ko-KR" dirty="0">
              <a:ea typeface="굴림" pitchFamily="34" charset="-127"/>
            </a:endParaRPr>
          </a:p>
          <a:p>
            <a:pPr eaLnBrk="1" hangingPunct="1">
              <a:spcBef>
                <a:spcPts val="600"/>
              </a:spcBef>
            </a:pPr>
            <a:r>
              <a:rPr lang="en-US" altLang="ko-KR" dirty="0" smtClean="0">
                <a:ea typeface="굴림" pitchFamily="34" charset="-127"/>
              </a:rPr>
              <a:t>sochyunsik@khu.ac.kr</a:t>
            </a:r>
          </a:p>
          <a:p>
            <a:pPr eaLnBrk="1" hangingPunct="1">
              <a:spcBef>
                <a:spcPts val="600"/>
              </a:spcBef>
            </a:pPr>
            <a:r>
              <a:rPr lang="ko-KR" altLang="en-US" dirty="0" err="1" smtClean="0">
                <a:ea typeface="굴림" pitchFamily="34" charset="-127"/>
              </a:rPr>
              <a:t>경희대학교</a:t>
            </a:r>
            <a:r>
              <a:rPr lang="ko-KR" altLang="en-US" dirty="0" smtClean="0">
                <a:ea typeface="굴림" pitchFamily="34" charset="-127"/>
              </a:rPr>
              <a:t> 사회학과</a:t>
            </a: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85800" y="2362200"/>
            <a:ext cx="7772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10000"/>
              </a:spcBef>
            </a:pPr>
            <a:r>
              <a:rPr lang="en-US" altLang="ko-KR" sz="2800" dirty="0" smtClean="0">
                <a:solidFill>
                  <a:schemeClr val="tx2"/>
                </a:solidFill>
                <a:ea typeface="굴림" pitchFamily="34" charset="-127"/>
              </a:rPr>
              <a:t>2015.03.27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RAW DATA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1026" name="Picture 2" descr="C:\hyun\teach\panel\notes\graphs\da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250" y="1600200"/>
            <a:ext cx="6727550" cy="460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1828800" y="2629766"/>
            <a:ext cx="5715000" cy="39831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1828800" y="3859356"/>
            <a:ext cx="5715000" cy="124604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773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기초 분석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2999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use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analy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clear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tsset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year</a:t>
            </a:r>
          </a:p>
          <a:p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xtdes</a:t>
            </a:r>
            <a:endParaRPr lang="en-US" altLang="ko-KR" i="1" dirty="0" smtClean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pic>
        <p:nvPicPr>
          <p:cNvPr id="1026" name="Picture 2" descr="C:\hyun\2013_fall\panel\notes\results\res_c_ext_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49725"/>
            <a:ext cx="4972050" cy="34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yun\2013_fall\panel\notes\results\res_c_ext_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296147"/>
            <a:ext cx="3429001" cy="55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7315200" y="2925925"/>
            <a:ext cx="1390650" cy="42687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4343400" y="3276600"/>
            <a:ext cx="16764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1137674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37159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xtsum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endParaRPr lang="en-US" altLang="ko-KR" i="1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pPr lvl="1"/>
                <a:r>
                  <a:rPr lang="en-US" altLang="ko-KR" dirty="0" smtClean="0"/>
                  <a:t>overall: </a:t>
                </a:r>
                <a:r>
                  <a:rPr lang="ko-KR" altLang="en-US" dirty="0" smtClean="0"/>
                  <a:t>모든 관측 값을 하나의 사례로 처리한 후 구한 통계량</a:t>
                </a:r>
                <a:r>
                  <a:rPr lang="en-US" altLang="ko-KR" dirty="0" smtClean="0"/>
                  <a:t>. [</a:t>
                </a:r>
                <a:r>
                  <a:rPr lang="en-US" altLang="ko-KR" dirty="0" err="1" smtClean="0"/>
                  <a:t>su</a:t>
                </a:r>
                <a:r>
                  <a:rPr lang="en-US" altLang="ko-KR" dirty="0" smtClean="0"/>
                  <a:t>] </a:t>
                </a:r>
                <a:r>
                  <a:rPr lang="ko-KR" altLang="en-US" dirty="0" smtClean="0"/>
                  <a:t>명령어와 같은 결과 제시</a:t>
                </a:r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between: </a:t>
                </a:r>
                <a:r>
                  <a:rPr lang="ko-KR" altLang="en-US" dirty="0" smtClean="0"/>
                  <a:t>패널 그룹 간 통계량</a:t>
                </a:r>
                <a:r>
                  <a:rPr lang="en-US" altLang="ko-KR" dirty="0" smtClean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의 평균 및 표준편차</a:t>
                </a:r>
                <a:endParaRPr lang="en-US" altLang="ko-KR" dirty="0" smtClean="0"/>
              </a:p>
              <a:p>
                <a:pPr lvl="1"/>
                <a:r>
                  <a:rPr lang="en-US" altLang="ko-KR" dirty="0" smtClean="0"/>
                  <a:t>within: </a:t>
                </a:r>
                <a14:m>
                  <m:oMath xmlns:m="http://schemas.openxmlformats.org/officeDocument/2006/math">
                    <m:r>
                      <a:rPr lang="en-US" altLang="ko-KR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ko-KR" altLang="en-US" dirty="0" smtClean="0"/>
                  <a:t>의 통계량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371599"/>
              </a:xfrm>
              <a:blipFill rotWithShape="1">
                <a:blip r:embed="rId2"/>
                <a:stretch>
                  <a:fillRect l="-296" t="-62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pic>
        <p:nvPicPr>
          <p:cNvPr id="2050" name="Picture 2" descr="C:\hyun\2013_fall\panel\notes\results\res_c_ext_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81412"/>
            <a:ext cx="5026612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653343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/>
              <a:t>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90800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xttab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union 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xttab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pPr lvl="1"/>
            <a:r>
              <a:rPr lang="en-US" altLang="ko-KR" sz="2300" dirty="0">
                <a:ea typeface="굴림" pitchFamily="34" charset="-127"/>
              </a:rPr>
              <a:t>overall: </a:t>
            </a:r>
            <a:r>
              <a:rPr lang="ko-KR" altLang="en-US" sz="2300" dirty="0">
                <a:ea typeface="굴림" pitchFamily="34" charset="-127"/>
              </a:rPr>
              <a:t>패널의 모든 관측을 하나의 사례로 다룬다</a:t>
            </a:r>
            <a:r>
              <a:rPr lang="en-US" altLang="ko-KR" sz="2300" dirty="0">
                <a:ea typeface="굴림" pitchFamily="34" charset="-127"/>
              </a:rPr>
              <a:t>. [tab </a:t>
            </a:r>
            <a:r>
              <a:rPr lang="en-US" altLang="ko-KR" sz="2300" dirty="0" err="1" smtClean="0">
                <a:ea typeface="굴림" pitchFamily="34" charset="-127"/>
              </a:rPr>
              <a:t>parti</a:t>
            </a:r>
            <a:r>
              <a:rPr lang="en-US" altLang="ko-KR" sz="2300" dirty="0" smtClean="0">
                <a:ea typeface="굴림" pitchFamily="34" charset="-127"/>
              </a:rPr>
              <a:t>]</a:t>
            </a:r>
            <a:r>
              <a:rPr lang="ko-KR" altLang="en-US" sz="2300" dirty="0">
                <a:ea typeface="굴림" pitchFamily="34" charset="-127"/>
              </a:rPr>
              <a:t>과 같은 결과를 보여준다</a:t>
            </a:r>
            <a:endParaRPr lang="en-US" altLang="ko-KR" sz="2300" dirty="0">
              <a:ea typeface="굴림" pitchFamily="34" charset="-127"/>
            </a:endParaRPr>
          </a:p>
          <a:p>
            <a:pPr lvl="1">
              <a:lnSpc>
                <a:spcPct val="80000"/>
              </a:lnSpc>
            </a:pPr>
            <a:r>
              <a:rPr lang="en-US" altLang="ko-KR" sz="2300" dirty="0">
                <a:ea typeface="굴림" pitchFamily="34" charset="-127"/>
              </a:rPr>
              <a:t>between: </a:t>
            </a:r>
            <a:r>
              <a:rPr lang="ko-KR" altLang="en-US" sz="2300" dirty="0">
                <a:ea typeface="굴림" pitchFamily="34" charset="-127"/>
              </a:rPr>
              <a:t>각</a:t>
            </a:r>
            <a:r>
              <a:rPr lang="en-US" altLang="ko-KR" sz="2300" dirty="0">
                <a:ea typeface="굴림" pitchFamily="34" charset="-127"/>
              </a:rPr>
              <a:t> </a:t>
            </a:r>
            <a:r>
              <a:rPr lang="ko-KR" altLang="en-US" sz="2300" dirty="0">
                <a:ea typeface="굴림" pitchFamily="34" charset="-127"/>
              </a:rPr>
              <a:t>변수 값이 한 번이라도 관측된 패널의 수를 보여준다</a:t>
            </a:r>
            <a:r>
              <a:rPr lang="en-US" altLang="ko-KR" sz="2300" dirty="0">
                <a:ea typeface="굴림" pitchFamily="34" charset="-127"/>
              </a:rPr>
              <a:t>. </a:t>
            </a:r>
            <a:r>
              <a:rPr lang="ko-KR" altLang="en-US" sz="2300" dirty="0" smtClean="0">
                <a:ea typeface="굴림" pitchFamily="34" charset="-127"/>
              </a:rPr>
              <a:t>여기에서 노조 가입의 값 중 </a:t>
            </a:r>
            <a:r>
              <a:rPr lang="en-US" altLang="ko-KR" sz="2300" dirty="0">
                <a:ea typeface="굴림" pitchFamily="34" charset="-127"/>
              </a:rPr>
              <a:t>0</a:t>
            </a:r>
            <a:r>
              <a:rPr lang="ko-KR" altLang="en-US" sz="2300" dirty="0">
                <a:ea typeface="굴림" pitchFamily="34" charset="-127"/>
              </a:rPr>
              <a:t>이 한번이라도 관측된 패널 수는 </a:t>
            </a:r>
            <a:r>
              <a:rPr lang="en-US" altLang="ko-KR" sz="2300" dirty="0" smtClean="0">
                <a:ea typeface="굴림" pitchFamily="34" charset="-127"/>
              </a:rPr>
              <a:t>6,251</a:t>
            </a:r>
            <a:r>
              <a:rPr lang="ko-KR" altLang="en-US" sz="2300" dirty="0" smtClean="0">
                <a:ea typeface="굴림" pitchFamily="34" charset="-127"/>
              </a:rPr>
              <a:t>이다</a:t>
            </a:r>
            <a:endParaRPr lang="en-US" altLang="ko-KR" sz="2300" dirty="0">
              <a:ea typeface="굴림" pitchFamily="34" charset="-127"/>
            </a:endParaRPr>
          </a:p>
          <a:p>
            <a:pPr lvl="1">
              <a:lnSpc>
                <a:spcPct val="80000"/>
              </a:lnSpc>
            </a:pPr>
            <a:r>
              <a:rPr lang="en-US" altLang="ko-KR" sz="2300" dirty="0">
                <a:ea typeface="굴림" pitchFamily="34" charset="-127"/>
              </a:rPr>
              <a:t>within: </a:t>
            </a:r>
            <a:r>
              <a:rPr lang="ko-KR" altLang="en-US" sz="2300" dirty="0">
                <a:ea typeface="굴림" pitchFamily="34" charset="-127"/>
              </a:rPr>
              <a:t>각 변수 값이 한번이라도 관측된 패널을 추려낸다</a:t>
            </a:r>
            <a:r>
              <a:rPr lang="en-US" altLang="ko-KR" sz="2300" dirty="0">
                <a:ea typeface="굴림" pitchFamily="34" charset="-127"/>
              </a:rPr>
              <a:t>. </a:t>
            </a:r>
            <a:r>
              <a:rPr lang="ko-KR" altLang="en-US" sz="2300" dirty="0">
                <a:ea typeface="굴림" pitchFamily="34" charset="-127"/>
              </a:rPr>
              <a:t>모든 관측 시점을 하나의 사례로 인식한 후 각 변수 값이 관찰된 시기의 백분율을 구한다</a:t>
            </a:r>
            <a:r>
              <a:rPr lang="en-US" altLang="ko-KR" sz="2300" dirty="0">
                <a:ea typeface="굴림" pitchFamily="34" charset="-127"/>
              </a:rPr>
              <a:t>. </a:t>
            </a:r>
            <a:r>
              <a:rPr lang="ko-KR" altLang="en-US" sz="2300" dirty="0">
                <a:ea typeface="굴림" pitchFamily="34" charset="-127"/>
              </a:rPr>
              <a:t>여기에서 </a:t>
            </a:r>
            <a:r>
              <a:rPr lang="en-US" altLang="ko-KR" sz="2300" dirty="0">
                <a:ea typeface="굴림" pitchFamily="34" charset="-127"/>
              </a:rPr>
              <a:t>1</a:t>
            </a:r>
            <a:r>
              <a:rPr lang="ko-KR" altLang="en-US" sz="2300" dirty="0">
                <a:ea typeface="굴림" pitchFamily="34" charset="-127"/>
              </a:rPr>
              <a:t>의 값에 있는 백분율은 </a:t>
            </a:r>
            <a:r>
              <a:rPr lang="en-US" altLang="ko-KR" sz="2300" dirty="0">
                <a:ea typeface="굴림" pitchFamily="34" charset="-127"/>
              </a:rPr>
              <a:t>“</a:t>
            </a:r>
            <a:r>
              <a:rPr lang="ko-KR" altLang="en-US" sz="2300" dirty="0">
                <a:ea typeface="굴림" pitchFamily="34" charset="-127"/>
              </a:rPr>
              <a:t>노조에 가입한 적이 한 번이라도 있는 사람들 중 이들이 평균적으로 몇 번이나 노조에 가입되어 있었는지</a:t>
            </a:r>
            <a:r>
              <a:rPr lang="en-US" altLang="ko-KR" sz="2300" dirty="0">
                <a:ea typeface="굴림" pitchFamily="34" charset="-127"/>
              </a:rPr>
              <a:t>” </a:t>
            </a:r>
            <a:r>
              <a:rPr lang="ko-KR" altLang="en-US" sz="2300" dirty="0" smtClean="0">
                <a:ea typeface="굴림" pitchFamily="34" charset="-127"/>
              </a:rPr>
              <a:t>보여준다</a:t>
            </a:r>
            <a:endParaRPr lang="en-US" altLang="ko-KR" sz="2300" dirty="0" smtClean="0">
              <a:ea typeface="굴림" pitchFamily="34" charset="-127"/>
            </a:endParaRPr>
          </a:p>
          <a:p>
            <a:pPr>
              <a:lnSpc>
                <a:spcPct val="80000"/>
              </a:lnSpc>
            </a:pPr>
            <a:r>
              <a:rPr lang="ko-KR" altLang="en-US" sz="2700" dirty="0" smtClean="0">
                <a:ea typeface="굴림" pitchFamily="34" charset="-127"/>
              </a:rPr>
              <a:t>노조 </a:t>
            </a:r>
            <a:r>
              <a:rPr lang="ko-KR" altLang="en-US" sz="2700" dirty="0" err="1" smtClean="0">
                <a:ea typeface="굴림" pitchFamily="34" charset="-127"/>
              </a:rPr>
              <a:t>가입률이</a:t>
            </a:r>
            <a:r>
              <a:rPr lang="ko-KR" altLang="en-US" sz="2700" dirty="0" smtClean="0">
                <a:ea typeface="굴림" pitchFamily="34" charset="-127"/>
              </a:rPr>
              <a:t> 상당히 높게 추정되었다</a:t>
            </a:r>
            <a:endParaRPr lang="en-US" altLang="ko-KR" sz="2700" dirty="0">
              <a:ea typeface="굴림" pitchFamily="34" charset="-127"/>
            </a:endParaRP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pic>
        <p:nvPicPr>
          <p:cNvPr id="3074" name="Picture 2" descr="C:\hyun\2013_fall\panel\notes\results\res_c_ext_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37147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hyun\2013_fall\panel\notes\results\res_c_ext_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19600"/>
            <a:ext cx="3743325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1725706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52399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xttrans union,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freq</a:t>
                </a:r>
                <a:endParaRPr lang="en-US" altLang="ko-KR" i="1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xttrans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,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freq</a:t>
                </a:r>
                <a:endParaRPr lang="en-US" altLang="ko-KR" i="1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r>
                  <a:rPr lang="ko-KR" altLang="en-US" dirty="0" smtClean="0"/>
                  <a:t>조건부전이확률</a:t>
                </a:r>
                <a:r>
                  <a:rPr lang="en-US" altLang="ko-KR" dirty="0" smtClean="0"/>
                  <a:t>(conditional transition probability):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</a:rPr>
                      <m:t>Pr</m:t>
                    </m:r>
                    <m:r>
                      <a:rPr lang="en-US" altLang="ko-KR" b="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|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ko-KR" dirty="0" smtClean="0"/>
                  <a:t>)</a:t>
                </a:r>
              </a:p>
              <a:p>
                <a:r>
                  <a:rPr lang="ko-KR" altLang="en-US" dirty="0" smtClean="0"/>
                  <a:t>노조원에서 </a:t>
                </a:r>
                <a:r>
                  <a:rPr lang="ko-KR" altLang="en-US" dirty="0" err="1" smtClean="0"/>
                  <a:t>비노조원이</a:t>
                </a:r>
                <a:r>
                  <a:rPr lang="ko-KR" altLang="en-US" dirty="0" smtClean="0"/>
                  <a:t> 될 확률이 </a:t>
                </a:r>
                <a:r>
                  <a:rPr lang="ko-KR" altLang="en-US" dirty="0" err="1" smtClean="0"/>
                  <a:t>높아보인다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523999"/>
              </a:xfrm>
              <a:blipFill rotWithShape="1">
                <a:blip r:embed="rId2"/>
                <a:stretch>
                  <a:fillRect l="-444" t="-5600" b="-12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pic>
        <p:nvPicPr>
          <p:cNvPr id="4098" name="Picture 2" descr="C:\hyun\2013_fall\panel\notes\results\res_c_ext_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81400"/>
            <a:ext cx="3161022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hyun\2013_fall\panel\notes\results\res_c_ext_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17" y="3581400"/>
            <a:ext cx="3003533" cy="18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610974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685799"/>
          </a:xfrm>
        </p:spPr>
        <p:txBody>
          <a:bodyPr>
            <a:normAutofit fontScale="32500" lnSpcReduction="20000"/>
          </a:bodyPr>
          <a:lstStyle/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hist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graph export "C:\hyun\2013_fall\panel\notes\union\data\graphs\_gp_1.wmf", replace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pic>
        <p:nvPicPr>
          <p:cNvPr id="5122" name="Picture 2" descr="C:\hyun\2013_fall\panel\notes\union\data\graphs\_gp_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00" y="3048000"/>
            <a:ext cx="4190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yun\2013_fall\panel\notes\union\data\graphs\_gp_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00375"/>
            <a:ext cx="4267200" cy="31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572000" y="1600200"/>
            <a:ext cx="4114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Char char="•"/>
              <a:defRPr sz="3200" baseline="0">
                <a:solidFill>
                  <a:schemeClr val="tx1"/>
                </a:solidFill>
                <a:latin typeface="+mn-lt"/>
                <a:ea typeface="굴림" pitchFamily="50" charset="-127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sort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year</a:t>
            </a:r>
          </a:p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set seed 8765</a:t>
            </a:r>
          </a:p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by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sort: gen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=uniform() if _n==1</a:t>
            </a:r>
          </a:p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by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sort: replace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[1] if _n!=1</a:t>
            </a:r>
          </a:p>
          <a:p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xtline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if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&lt;0.005, overlay legend(off)</a:t>
            </a:r>
          </a:p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graph export "C:\hyun\2013_fall\panel\notes\union\data\graphs\_gp_2.wmf", replace</a:t>
            </a:r>
          </a:p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drop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endParaRPr lang="en-US" altLang="ko-KR" i="1" kern="0" dirty="0" smtClean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endParaRPr lang="ko-KR" altLang="en-US" kern="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334367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>
            <a:normAutofit fontScale="40000" lnSpcReduction="20000"/>
          </a:bodyPr>
          <a:lstStyle/>
          <a:p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xtgraph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group(union) 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graph export "C:\hyun\2013_fall\panel\notes\union\data\graphs\_gp_3.wmf", replace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xtgraph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group(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 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graph export "C:\hyun\2013_fall\panel\notes\union\data\graphs\_gp_4.wmf", 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</a:t>
            </a:r>
          </a:p>
          <a:p>
            <a:r>
              <a:rPr lang="ko-KR" altLang="en-US" dirty="0" smtClean="0"/>
              <a:t>노조가 있는 회사가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노조에 가입했을 때 더 많은 임금을 받는 것 같다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pic>
        <p:nvPicPr>
          <p:cNvPr id="6146" name="Picture 2" descr="C:\hyun\2013_fall\panel\notes\union\data\graphs\_gp_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71" y="3124200"/>
            <a:ext cx="440012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hyun\2013_fall\panel\notes\union\data\graphs\_gp_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4200"/>
            <a:ext cx="4437063" cy="322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420889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기초 분석 </a:t>
            </a:r>
            <a:r>
              <a:rPr lang="en-US" altLang="ko-KR" dirty="0" smtClean="0"/>
              <a:t>VI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40000" lnSpcReduction="20000"/>
          </a:bodyPr>
          <a:lstStyle/>
          <a:p>
            <a:r>
              <a:rPr lang="ko-KR" altLang="en-US" dirty="0" smtClean="0"/>
              <a:t>노조가 없는 직장 근무자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노조가 있으나 노조원이 아닌 사람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노조가입자를 비교해 보자</a:t>
            </a:r>
            <a:endParaRPr lang="en-US" altLang="ko-KR" dirty="0"/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gen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=0 if union==0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=1 if union==1 &amp;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==0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=2 if union==1 &amp;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==1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xtgraph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group(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 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graph export "C:\hyun\2013_fall\panel\notes\union\data\graphs\_gp_5.wmf", replace</a:t>
            </a:r>
            <a:endParaRPr lang="ko-KR" altLang="en-US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pic>
        <p:nvPicPr>
          <p:cNvPr id="7170" name="Picture 2" descr="C:\hyun\2013_fall\panel\notes\union\data\graphs\_gp_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80192"/>
            <a:ext cx="4572000" cy="332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486387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합동 </a:t>
            </a:r>
            <a:r>
              <a:rPr lang="en-US" altLang="ko-KR" dirty="0" smtClean="0"/>
              <a:t>OLS 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657599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b="0" i="1" smtClean="0">
                        <a:latin typeface="Cambria Math"/>
                      </a:rPr>
                      <m:t>𝛾</m:t>
                    </m:r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 smtClean="0"/>
                  <a:t>			(1)</a:t>
                </a:r>
              </a:p>
              <a:p>
                <a:r>
                  <a:rPr lang="ko-KR" altLang="en-US" dirty="0" smtClean="0"/>
                  <a:t>조건 </a:t>
                </a:r>
                <a:r>
                  <a:rPr lang="en-US" altLang="ko-KR" dirty="0"/>
                  <a:t>1: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/>
                  <a:t>, </a:t>
                </a:r>
                <a:r>
                  <a:rPr lang="ko-KR" altLang="en-US" dirty="0"/>
                  <a:t>모든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𝑖</m:t>
                    </m:r>
                    <m:r>
                      <a:rPr lang="en-US" altLang="ko-KR" b="0" i="1" smtClean="0">
                        <a:latin typeface="Cambria Math"/>
                      </a:rPr>
                      <m:t>,</m:t>
                    </m:r>
                    <m:r>
                      <a:rPr lang="en-US" altLang="ko-KR" b="0" i="1" smtClean="0">
                        <a:latin typeface="Cambria Math"/>
                      </a:rPr>
                      <m:t>𝑡</m:t>
                    </m:r>
                    <m:r>
                      <a:rPr lang="ko-KR" altLang="en-US" i="1">
                        <a:latin typeface="Cambria Math"/>
                      </a:rPr>
                      <m:t>에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대해</m:t>
                    </m:r>
                  </m:oMath>
                </a14:m>
                <a:endParaRPr lang="en-US" altLang="ko-KR" dirty="0"/>
              </a:p>
              <a:p>
                <a:r>
                  <a:rPr lang="ko-KR" altLang="en-US" dirty="0"/>
                  <a:t>조건 </a:t>
                </a:r>
                <a:r>
                  <a:rPr lang="en-US" altLang="ko-KR" dirty="0"/>
                  <a:t>2: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𝑣𝑎𝑟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ko-KR" dirty="0"/>
                  <a:t>, </a:t>
                </a:r>
                <a:r>
                  <a:rPr lang="ko-KR" altLang="en-US" dirty="0"/>
                  <a:t>모든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𝑖</m:t>
                    </m:r>
                    <m:r>
                      <a:rPr lang="en-US" altLang="ko-KR" b="0" i="1" smtClean="0">
                        <a:latin typeface="Cambria Math"/>
                      </a:rPr>
                      <m:t>, </m:t>
                    </m:r>
                    <m:r>
                      <a:rPr lang="en-US" altLang="ko-KR" b="0" i="1" smtClean="0">
                        <a:latin typeface="Cambria Math"/>
                      </a:rPr>
                      <m:t>𝑡</m:t>
                    </m:r>
                    <m:r>
                      <a:rPr lang="ko-KR" altLang="en-US" i="1">
                        <a:latin typeface="Cambria Math"/>
                      </a:rPr>
                      <m:t>에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대해</m:t>
                    </m:r>
                  </m:oMath>
                </a14:m>
                <a:endParaRPr lang="en-US" altLang="ko-KR" dirty="0"/>
              </a:p>
              <a:p>
                <a:pPr lvl="1"/>
                <a:r>
                  <a:rPr lang="ko-KR" altLang="en-US" dirty="0"/>
                  <a:t>동분산성</a:t>
                </a:r>
                <a:r>
                  <a:rPr lang="en-US" altLang="ko-KR" dirty="0"/>
                  <a:t>(</a:t>
                </a:r>
                <a:r>
                  <a:rPr lang="en-US" altLang="ko-KR" dirty="0" err="1"/>
                  <a:t>homoskedasticity</a:t>
                </a:r>
                <a:r>
                  <a:rPr lang="en-US" altLang="ko-KR" dirty="0"/>
                  <a:t>) </a:t>
                </a:r>
                <a:r>
                  <a:rPr lang="ko-KR" altLang="en-US" dirty="0"/>
                  <a:t>가정</a:t>
                </a:r>
                <a:endParaRPr lang="en-US" altLang="ko-KR" dirty="0"/>
              </a:p>
              <a:p>
                <a:r>
                  <a:rPr lang="ko-KR" altLang="en-US" dirty="0"/>
                  <a:t>조건 </a:t>
                </a:r>
                <a:r>
                  <a:rPr lang="en-US" altLang="ko-KR" dirty="0"/>
                  <a:t>3: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ko-KR" dirty="0"/>
                  <a:t>0, </a:t>
                </a:r>
                <a:r>
                  <a:rPr lang="ko-KR" altLang="en-US" dirty="0"/>
                  <a:t>모든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𝑖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𝑗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ko-KR" altLang="en-US" i="1">
                        <a:latin typeface="Cambria Math"/>
                      </a:rPr>
                      <m:t>에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대해</m:t>
                    </m:r>
                  </m:oMath>
                </a14:m>
                <a:endParaRPr lang="en-US" altLang="ko-KR" dirty="0"/>
              </a:p>
              <a:p>
                <a:pPr lvl="1"/>
                <a:r>
                  <a:rPr lang="ko-KR" altLang="en-US" dirty="0" err="1"/>
                  <a:t>잔차의</a:t>
                </a:r>
                <a:r>
                  <a:rPr lang="ko-KR" altLang="en-US" dirty="0"/>
                  <a:t> 독립성</a:t>
                </a:r>
                <a:r>
                  <a:rPr lang="en-US" altLang="ko-KR" dirty="0"/>
                  <a:t>(independence) </a:t>
                </a:r>
                <a:r>
                  <a:rPr lang="ko-KR" altLang="en-US" dirty="0" smtClean="0"/>
                  <a:t>가정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동시적 상관 및 자기상관에 대한 가성</a:t>
                </a:r>
                <a:endParaRPr lang="en-US" altLang="ko-KR" dirty="0"/>
              </a:p>
              <a:p>
                <a:r>
                  <a:rPr lang="ko-KR" altLang="en-US" dirty="0"/>
                  <a:t>조건 </a:t>
                </a:r>
                <a:r>
                  <a:rPr lang="en-US" altLang="ko-KR" dirty="0"/>
                  <a:t>4: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ko-KR" dirty="0"/>
                  <a:t>0, </a:t>
                </a:r>
                <a:r>
                  <a:rPr lang="ko-KR" altLang="en-US" dirty="0"/>
                  <a:t>모든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𝑖</m:t>
                    </m:r>
                    <m:r>
                      <a:rPr lang="en-US" altLang="ko-KR" b="0" i="1" smtClean="0">
                        <a:latin typeface="Cambria Math"/>
                      </a:rPr>
                      <m:t>, </m:t>
                    </m:r>
                    <m:r>
                      <a:rPr lang="en-US" altLang="ko-KR" b="0" i="1" smtClean="0">
                        <a:latin typeface="Cambria Math"/>
                      </a:rPr>
                      <m:t>𝑡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및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en-US" altLang="ko-KR" i="1">
                        <a:latin typeface="Cambria Math"/>
                      </a:rPr>
                      <m:t>𝑘</m:t>
                    </m:r>
                    <m:r>
                      <a:rPr lang="ko-KR" altLang="en-US" i="1">
                        <a:latin typeface="Cambria Math"/>
                      </a:rPr>
                      <m:t>에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대해</m:t>
                    </m:r>
                  </m:oMath>
                </a14:m>
                <a:endParaRPr lang="en-US" altLang="ko-KR" dirty="0"/>
              </a:p>
              <a:p>
                <a:pPr lvl="1"/>
                <a:r>
                  <a:rPr lang="ko-KR" altLang="en-US" dirty="0" err="1"/>
                  <a:t>외생성</a:t>
                </a:r>
                <a:r>
                  <a:rPr lang="en-US" altLang="ko-KR" dirty="0"/>
                  <a:t>(</a:t>
                </a:r>
                <a:r>
                  <a:rPr lang="en-US" altLang="ko-KR" dirty="0" err="1"/>
                  <a:t>exogeneity</a:t>
                </a:r>
                <a:r>
                  <a:rPr lang="en-US" altLang="ko-KR" dirty="0"/>
                  <a:t>) </a:t>
                </a:r>
                <a:r>
                  <a:rPr lang="ko-KR" altLang="en-US" dirty="0"/>
                  <a:t>가정</a:t>
                </a:r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657599"/>
              </a:xfrm>
              <a:blipFill rotWithShape="1">
                <a:blip r:embed="rId2"/>
                <a:stretch>
                  <a:fillRect l="-889" t="-2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7740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합동 </a:t>
            </a:r>
            <a:r>
              <a:rPr lang="en-US" altLang="ko-KR" dirty="0"/>
              <a:t>OLS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72000"/>
          </a:xfrm>
        </p:spPr>
        <p:txBody>
          <a:bodyPr>
            <a:normAutofit fontScale="325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use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analy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clear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tsset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year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gen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=age^2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save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analy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use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analy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clear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endParaRPr lang="en-US" altLang="ko-KR" i="1" dirty="0" smtClean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dirty="0" smtClean="0"/>
              <a:t>[</a:t>
            </a:r>
            <a:r>
              <a:rPr lang="en-US" altLang="ko-KR" dirty="0" err="1" smtClean="0"/>
              <a:t>parti</a:t>
            </a:r>
            <a:r>
              <a:rPr lang="en-US" altLang="ko-KR" dirty="0" smtClean="0"/>
              <a:t>] </a:t>
            </a:r>
            <a:r>
              <a:rPr lang="ko-KR" altLang="en-US" dirty="0" smtClean="0"/>
              <a:t>계수에 대한 해석</a:t>
            </a:r>
            <a:r>
              <a:rPr lang="en-US" altLang="ko-KR" dirty="0" smtClean="0"/>
              <a:t>?</a:t>
            </a:r>
          </a:p>
          <a:p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test </a:t>
            </a:r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union+parti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=0</a:t>
            </a:r>
          </a:p>
          <a:p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gen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=0 if union==0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=1 if union==1 &amp;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==0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replace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=2 if union==1 &amp;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==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1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i.utype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endParaRPr lang="en-US" altLang="ko-KR" i="1" dirty="0" smtClean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  <p:pic>
        <p:nvPicPr>
          <p:cNvPr id="8194" name="Picture 2" descr="C:\hyun\2013_fall\panel\notes\results\res_c_ext_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71600"/>
            <a:ext cx="4524375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4495800" y="2743200"/>
            <a:ext cx="4600575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01946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참고문헌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민인식</a:t>
            </a:r>
            <a:r>
              <a:rPr lang="en-US" altLang="ko-KR" dirty="0" smtClean="0"/>
              <a:t>·</a:t>
            </a:r>
            <a:r>
              <a:rPr lang="ko-KR" altLang="en-US" dirty="0" smtClean="0"/>
              <a:t>최필선</a:t>
            </a:r>
            <a:r>
              <a:rPr lang="en-US" altLang="ko-KR" dirty="0" smtClean="0"/>
              <a:t>. (2012). </a:t>
            </a:r>
            <a:r>
              <a:rPr lang="ko-KR" altLang="en-US" dirty="0" smtClean="0"/>
              <a:t>패널데이터 분석</a:t>
            </a:r>
            <a:r>
              <a:rPr lang="en-US" altLang="ko-KR" dirty="0" smtClean="0"/>
              <a:t>: </a:t>
            </a:r>
            <a:r>
              <a:rPr lang="en-US" altLang="ko-KR" dirty="0" err="1" smtClean="0"/>
              <a:t>Stata</a:t>
            </a:r>
            <a:r>
              <a:rPr lang="en-US" altLang="ko-KR" dirty="0" smtClean="0"/>
              <a:t> panel data analysis. </a:t>
            </a:r>
            <a:r>
              <a:rPr lang="ko-KR" altLang="en-US" dirty="0" smtClean="0"/>
              <a:t>㈜지필미디어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Wooldridge, J. M. (2002). Econometric analysis of cross section and panel data. Cambridge, MA: MIT Press.</a:t>
            </a:r>
          </a:p>
          <a:p>
            <a:r>
              <a:rPr lang="en-US" altLang="ko-KR" dirty="0" smtClean="0"/>
              <a:t>Halaby, C. N. (2004). Panel models in sociological research: Theory into practice. </a:t>
            </a:r>
            <a:r>
              <a:rPr lang="en-US" altLang="ko-KR" i="1" dirty="0" smtClean="0"/>
              <a:t>Annual Review of Sociology</a:t>
            </a:r>
            <a:r>
              <a:rPr lang="en-US" altLang="ko-KR" dirty="0" smtClean="0"/>
              <a:t>, 30, 507-644.</a:t>
            </a:r>
          </a:p>
          <a:p>
            <a:r>
              <a:rPr lang="ko-KR" altLang="en-US" dirty="0"/>
              <a:t>조동훈</a:t>
            </a:r>
            <a:r>
              <a:rPr lang="en-US" altLang="ko-KR" dirty="0"/>
              <a:t>. </a:t>
            </a:r>
            <a:r>
              <a:rPr lang="en-US" altLang="ko-KR" dirty="0" smtClean="0"/>
              <a:t>(2008). </a:t>
            </a:r>
            <a:r>
              <a:rPr lang="ko-KR" altLang="en-US" dirty="0"/>
              <a:t>패널자료를 이용한 노동조합의 임금효과 분석</a:t>
            </a:r>
            <a:r>
              <a:rPr lang="en-US" altLang="ko-KR" dirty="0"/>
              <a:t>. </a:t>
            </a:r>
            <a:r>
              <a:rPr lang="ko-KR" altLang="en-US" i="1" dirty="0"/>
              <a:t>노동경제논집</a:t>
            </a:r>
            <a:r>
              <a:rPr lang="en-US" altLang="ko-KR" dirty="0"/>
              <a:t>, 31(2), 103-128.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36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합동 </a:t>
            </a:r>
            <a:r>
              <a:rPr lang="en-US" altLang="ko-KR" dirty="0" smtClean="0"/>
              <a:t>OLS III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1&gt;</a:t>
                </a:r>
                <a:r>
                  <a:rPr lang="ko-KR" altLang="en-US" dirty="0" smtClean="0"/>
                  <a:t>에</a:t>
                </a:r>
                <a:r>
                  <a:rPr lang="ko-KR" altLang="en-US" dirty="0"/>
                  <a:t>서</a:t>
                </a:r>
                <a:r>
                  <a:rPr lang="ko-KR" alt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𝑣𝑎</m:t>
                    </m:r>
                    <m:r>
                      <a:rPr lang="en-US" altLang="ko-KR" i="1" smtClean="0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ko-KR" altLang="en-US" dirty="0" smtClean="0"/>
                  <a:t>로 가정하였으며 이는 조건 </a:t>
                </a:r>
                <a:r>
                  <a:rPr lang="en-US" altLang="ko-KR" dirty="0" smtClean="0"/>
                  <a:t>2</a:t>
                </a:r>
                <a:r>
                  <a:rPr lang="ko-KR" altLang="en-US" dirty="0" smtClean="0"/>
                  <a:t>에 의한 것이다</a:t>
                </a:r>
                <a:r>
                  <a:rPr lang="en-US" altLang="ko-KR" dirty="0" smtClean="0"/>
                  <a:t>. </a:t>
                </a:r>
              </a:p>
              <a:p>
                <a:pPr marL="342900" lvl="1" indent="-342900">
                  <a:spcBef>
                    <a:spcPct val="60000"/>
                  </a:spcBef>
                  <a:buFontTx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ko-KR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</m:e>
                    </m:acc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</m:d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𝑣𝑎𝑟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</m:e>
                        </m:d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</m:d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ko-KR" dirty="0"/>
                  <a:t>		</a:t>
                </a:r>
                <a:r>
                  <a:rPr lang="en-US" altLang="ko-KR" dirty="0" smtClean="0"/>
                  <a:t>		(S1)</a:t>
                </a:r>
                <a:endParaRPr lang="en-US" altLang="ko-KR" dirty="0"/>
              </a:p>
              <a:p>
                <a:r>
                  <a:rPr lang="ko-KR" altLang="en-US" dirty="0" err="1" smtClean="0">
                    <a:latin typeface="Cambria Math"/>
                  </a:rPr>
                  <a:t>잔차</a:t>
                </a:r>
                <a:r>
                  <a:rPr lang="ko-KR" altLang="en-US" dirty="0" smtClean="0">
                    <a:latin typeface="Cambria Math"/>
                  </a:rPr>
                  <a:t> 사이에 이분산성</a:t>
                </a:r>
                <a:r>
                  <a:rPr lang="en-US" altLang="ko-KR" dirty="0" smtClean="0">
                    <a:latin typeface="Cambria Math"/>
                  </a:rPr>
                  <a:t>(</a:t>
                </a:r>
                <a:r>
                  <a:rPr lang="en-US" altLang="ko-KR" dirty="0" err="1" smtClean="0">
                    <a:latin typeface="Cambria Math"/>
                  </a:rPr>
                  <a:t>heteroskedasticity</a:t>
                </a:r>
                <a:r>
                  <a:rPr lang="en-US" altLang="ko-KR" dirty="0" smtClean="0">
                    <a:latin typeface="Cambria Math"/>
                  </a:rPr>
                  <a:t>)</a:t>
                </a:r>
                <a:r>
                  <a:rPr lang="ko-KR" altLang="en-US" dirty="0" smtClean="0">
                    <a:latin typeface="Cambria Math"/>
                  </a:rPr>
                  <a:t>이 있으면 </a:t>
                </a:r>
                <a:r>
                  <a:rPr lang="en-US" altLang="ko-KR" dirty="0" smtClean="0">
                    <a:latin typeface="Cambria Math"/>
                  </a:rPr>
                  <a:t>([robust] </a:t>
                </a:r>
                <a:r>
                  <a:rPr lang="ko-KR" altLang="en-US" dirty="0" smtClean="0">
                    <a:latin typeface="Cambria Math"/>
                  </a:rPr>
                  <a:t>옵션</a:t>
                </a:r>
                <a:r>
                  <a:rPr lang="en-US" altLang="ko-KR" i="1" dirty="0">
                    <a:latin typeface="Cambria Math"/>
                  </a:rPr>
                  <a:t>)</a:t>
                </a:r>
                <a:endParaRPr lang="en-US" altLang="ko-KR" i="1" dirty="0" smtClean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𝑋</m:t>
                    </m:r>
                    <m:r>
                      <a:rPr lang="en-US" altLang="ko-KR" b="0" i="1" smtClean="0">
                        <a:latin typeface="Cambria Math"/>
                      </a:rPr>
                      <m:t>′</m:t>
                    </m:r>
                    <m:acc>
                      <m:accPr>
                        <m:chr m:val="̂"/>
                        <m:ctrlPr>
                          <a:rPr lang="en-US" altLang="ko-KR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</m:e>
                    </m:acc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𝑋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𝑁</m:t>
                        </m:r>
                      </m:sup>
                      <m:e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)′</m:t>
                        </m:r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altLang="ko-KR" dirty="0" smtClean="0"/>
                  <a:t> 			(S2)</a:t>
                </a:r>
              </a:p>
              <a:p>
                <a:r>
                  <a:rPr lang="ko-KR" altLang="en-US" dirty="0" smtClean="0"/>
                  <a:t>만약 집단 내 상관관계를 고려하고 싶다면 </a:t>
                </a:r>
                <a:r>
                  <a:rPr lang="en-US" altLang="ko-KR" dirty="0" smtClean="0"/>
                  <a:t>([cluster </a:t>
                </a:r>
                <a:r>
                  <a:rPr lang="en-US" altLang="ko-KR" dirty="0" err="1" smtClean="0"/>
                  <a:t>clvar</a:t>
                </a:r>
                <a:r>
                  <a:rPr lang="en-US" altLang="ko-KR" dirty="0" smtClean="0"/>
                  <a:t>] </a:t>
                </a:r>
                <a:r>
                  <a:rPr lang="ko-KR" altLang="en-US" dirty="0" smtClean="0"/>
                  <a:t>옵션</a:t>
                </a:r>
                <a:r>
                  <a:rPr lang="en-US" altLang="ko-KR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′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US" altLang="ko-KR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</m:e>
                    </m:acc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𝑋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  <m:r>
                          <a:rPr lang="en-US" altLang="ko-KR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𝐼</m:t>
                        </m:r>
                      </m:sup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′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altLang="ko-KR" b="0" i="1" smtClean="0">
                        <a:latin typeface="Cambria Math"/>
                      </a:rPr>
                      <m:t>,</m:t>
                    </m:r>
                    <m:r>
                      <a:rPr lang="en-US" altLang="ko-KR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ko-KR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𝑡</m:t>
                        </m:r>
                        <m:r>
                          <a:rPr lang="en-US" altLang="ko-KR" i="1">
                            <a:latin typeface="Cambria Math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/>
                  <a:t>			(</a:t>
                </a:r>
                <a:r>
                  <a:rPr lang="en-US" altLang="ko-KR" dirty="0" smtClean="0"/>
                  <a:t>S3)</a:t>
                </a:r>
              </a:p>
              <a:p>
                <a:r>
                  <a:rPr lang="en-US" altLang="ko-KR" dirty="0" err="1" smtClean="0"/>
                  <a:t>Stata</a:t>
                </a:r>
                <a:r>
                  <a:rPr lang="ko-KR" altLang="en-US" dirty="0" smtClean="0"/>
                  <a:t>는 표본의 수가 무한대일 수 없다는 점을 교정하기 위해 </a:t>
                </a:r>
                <a:r>
                  <a:rPr lang="en-US" altLang="ko-KR" dirty="0" smtClean="0"/>
                  <a:t>(finite-sample adjustment) 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S3&gt;</a:t>
                </a:r>
                <a:r>
                  <a:rPr lang="ko-KR" altLang="en-US" dirty="0" smtClean="0"/>
                  <a:t>에 </a:t>
                </a:r>
                <a:r>
                  <a:rPr lang="en-US" altLang="ko-KR" dirty="0" smtClean="0"/>
                  <a:t>(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𝑁</m:t>
                    </m:r>
                    <m:r>
                      <a:rPr lang="en-US" altLang="ko-KR" b="0" i="1" smtClean="0">
                        <a:latin typeface="Cambria Math"/>
                      </a:rPr>
                      <m:t>−1)</m:t>
                    </m:r>
                    <m:r>
                      <a:rPr lang="en-US" altLang="ko-KR" b="0" i="1" smtClean="0">
                        <a:latin typeface="Cambria Math"/>
                      </a:rPr>
                      <m:t>𝐼</m:t>
                    </m:r>
                    <m:r>
                      <a:rPr lang="en-US" altLang="ko-KR" b="0" i="1" smtClean="0">
                        <a:latin typeface="Cambria Math"/>
                      </a:rPr>
                      <m:t>/[(</m:t>
                    </m:r>
                    <m:r>
                      <a:rPr lang="en-US" altLang="ko-KR" b="0" i="1" smtClean="0">
                        <a:latin typeface="Cambria Math"/>
                      </a:rPr>
                      <m:t>𝑁</m:t>
                    </m:r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r>
                      <a:rPr lang="en-US" altLang="ko-KR" b="0" i="1" smtClean="0">
                        <a:latin typeface="Cambria Math"/>
                      </a:rPr>
                      <m:t>𝐾</m:t>
                    </m:r>
                    <m:r>
                      <a:rPr lang="en-US" altLang="ko-KR" b="0" i="1" smtClean="0">
                        <a:latin typeface="Cambria Math"/>
                      </a:rPr>
                      <m:t>)(</m:t>
                    </m:r>
                    <m:r>
                      <a:rPr lang="en-US" altLang="ko-KR" b="0" i="1" smtClean="0">
                        <a:latin typeface="Cambria Math"/>
                      </a:rPr>
                      <m:t>𝐼</m:t>
                    </m:r>
                    <m:r>
                      <a:rPr lang="en-US" altLang="ko-KR" b="0" i="1" smtClean="0">
                        <a:latin typeface="Cambria Math"/>
                      </a:rPr>
                      <m:t>−1)]</m:t>
                    </m:r>
                  </m:oMath>
                </a14:m>
                <a:r>
                  <a:rPr lang="ko-KR" altLang="en-US" dirty="0" smtClean="0"/>
                  <a:t>를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곱해준다</a:t>
                </a:r>
                <a:endParaRPr lang="en-US" altLang="ko-KR" dirty="0"/>
              </a:p>
              <a:p>
                <a:r>
                  <a:rPr lang="ko-KR" altLang="en-US" dirty="0" smtClean="0">
                    <a:latin typeface="굴림" pitchFamily="50" charset="-127"/>
                  </a:rPr>
                  <a:t>통상 </a:t>
                </a:r>
                <a:r>
                  <a:rPr lang="en-US" altLang="ko-KR" dirty="0" err="1">
                    <a:latin typeface="굴림" pitchFamily="50" charset="-127"/>
                  </a:rPr>
                  <a:t>vce</a:t>
                </a:r>
                <a:r>
                  <a:rPr lang="en-US" altLang="ko-KR" dirty="0">
                    <a:latin typeface="굴림" pitchFamily="50" charset="-127"/>
                  </a:rPr>
                  <a:t>(cluster) </a:t>
                </a:r>
                <a:r>
                  <a:rPr lang="ko-KR" altLang="en-US" dirty="0">
                    <a:latin typeface="굴림" pitchFamily="50" charset="-127"/>
                  </a:rPr>
                  <a:t>옵션을 사용했을 때 보수적인</a:t>
                </a:r>
                <a:r>
                  <a:rPr lang="en-US" altLang="ko-KR" dirty="0">
                    <a:latin typeface="굴림" pitchFamily="50" charset="-127"/>
                  </a:rPr>
                  <a:t>(conservative) </a:t>
                </a:r>
                <a:r>
                  <a:rPr lang="ko-KR" altLang="en-US" dirty="0">
                    <a:latin typeface="굴림" pitchFamily="50" charset="-127"/>
                  </a:rPr>
                  <a:t>표준오차를 얻는다</a:t>
                </a:r>
                <a:endParaRPr lang="en-US" altLang="ko-KR" dirty="0" smtClean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67" t="-22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7514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21</a:t>
            </a:fld>
            <a:endParaRPr lang="en-US" altLang="ko-KR" dirty="0"/>
          </a:p>
        </p:txBody>
      </p:sp>
      <p:pic>
        <p:nvPicPr>
          <p:cNvPr id="11" name="Picture 2" descr="C:\hyun\2013_fall\panel\notes\union\data\graphs\union_cluster_v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899" y="1952625"/>
            <a:ext cx="4566339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합동 </a:t>
            </a:r>
            <a:r>
              <a:rPr lang="en-US" altLang="ko-KR" dirty="0"/>
              <a:t>OLS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1"/>
            <a:ext cx="4114800" cy="600073"/>
          </a:xfrm>
        </p:spPr>
        <p:txBody>
          <a:bodyPr>
            <a:normAutofit fontScale="325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vce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(robust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pic>
        <p:nvPicPr>
          <p:cNvPr id="9218" name="Picture 2" descr="C:\hyun\2013_fall\panel\notes\results\res_c_ext_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1675"/>
            <a:ext cx="4533900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4572000" y="1371600"/>
            <a:ext cx="41148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32500" lnSpcReduction="20000"/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Char char="•"/>
              <a:defRPr sz="3200" baseline="0">
                <a:solidFill>
                  <a:schemeClr val="tx1"/>
                </a:solidFill>
                <a:latin typeface="+mn-lt"/>
                <a:ea typeface="굴림" pitchFamily="50" charset="-127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reg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vce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(cluster </a:t>
            </a:r>
            <a:r>
              <a:rPr lang="en-US" altLang="ko-KR" i="1" kern="0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pid</a:t>
            </a:r>
            <a:r>
              <a:rPr lang="en-US" altLang="ko-KR" i="1" kern="0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</a:t>
            </a:r>
            <a:endParaRPr lang="ko-KR" altLang="en-US" i="1" kern="0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5" name="직사각형 4"/>
          <p:cNvSpPr/>
          <p:nvPr/>
        </p:nvSpPr>
        <p:spPr bwMode="auto">
          <a:xfrm>
            <a:off x="0" y="3276600"/>
            <a:ext cx="9115425" cy="3810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7239000" y="3276600"/>
            <a:ext cx="457200" cy="3810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471978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패널 </a:t>
            </a:r>
            <a:r>
              <a:rPr lang="en-US" altLang="ko-KR" dirty="0" smtClean="0"/>
              <a:t>GLS 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ko-KR" altLang="en-US" dirty="0" smtClean="0"/>
                  <a:t>합동 </a:t>
                </a:r>
                <a:r>
                  <a:rPr lang="en-US" altLang="ko-KR" dirty="0"/>
                  <a:t>OLS</a:t>
                </a:r>
                <a:r>
                  <a:rPr lang="ko-KR" altLang="en-US" dirty="0"/>
                  <a:t>의 가정 중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가정 </a:t>
                </a:r>
                <a:r>
                  <a:rPr lang="en-US" altLang="ko-KR" dirty="0"/>
                  <a:t>2&gt;</a:t>
                </a:r>
                <a:r>
                  <a:rPr lang="ko-KR" altLang="en-US" dirty="0"/>
                  <a:t>와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가정 </a:t>
                </a:r>
                <a:r>
                  <a:rPr lang="en-US" altLang="ko-KR" dirty="0"/>
                  <a:t>3&gt;</a:t>
                </a:r>
                <a:r>
                  <a:rPr lang="ko-KR" altLang="en-US" dirty="0"/>
                  <a:t>을 완화시키기 위해 </a:t>
                </a:r>
                <a:r>
                  <a:rPr lang="en-US" altLang="ko-KR" dirty="0"/>
                  <a:t>GLS(generalized least squares) </a:t>
                </a:r>
                <a:r>
                  <a:rPr lang="ko-KR" altLang="en-US" dirty="0"/>
                  <a:t>개념을 이해할 필요가 있다</a:t>
                </a:r>
                <a:endParaRPr lang="en-US" altLang="ko-KR" dirty="0"/>
              </a:p>
              <a:p>
                <a:r>
                  <a:rPr lang="ko-KR" altLang="en-US" dirty="0" err="1"/>
                  <a:t>잔차들의</a:t>
                </a:r>
                <a:r>
                  <a:rPr lang="ko-KR" altLang="en-US" dirty="0"/>
                  <a:t> 상관관계를 고려하기 위해 이제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𝑣𝑎𝑟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 dirty="0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l-GR" altLang="ko-KR" i="1" dirty="0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ko-KR" altLang="en-US" i="1" dirty="0">
                        <a:latin typeface="Cambria Math"/>
                      </a:rPr>
                      <m:t>라고</m:t>
                    </m:r>
                    <m:r>
                      <a:rPr lang="en-US" altLang="ko-KR" i="1" dirty="0">
                        <a:latin typeface="Cambria Math"/>
                      </a:rPr>
                      <m:t> </m:t>
                    </m:r>
                    <m:r>
                      <a:rPr lang="ko-KR" altLang="en-US" i="1" dirty="0">
                        <a:latin typeface="Cambria Math"/>
                      </a:rPr>
                      <m:t>가정하자</m:t>
                    </m:r>
                  </m:oMath>
                </a14:m>
                <a:r>
                  <a:rPr lang="en-US" altLang="ko-KR" dirty="0"/>
                  <a:t>. </a:t>
                </a:r>
                <a:r>
                  <a:rPr lang="ko-KR" altLang="en-US" dirty="0"/>
                  <a:t>이 때</a:t>
                </a:r>
                <a:r>
                  <a:rPr lang="en-US" altLang="ko-KR" dirty="0"/>
                  <a:t>, </a:t>
                </a:r>
                <a:r>
                  <a:rPr lang="en-US" altLang="ko-KR" dirty="0" err="1"/>
                  <a:t>Cholesky</a:t>
                </a:r>
                <a:r>
                  <a:rPr lang="en-US" altLang="ko-KR" dirty="0"/>
                  <a:t> decomposition</a:t>
                </a:r>
                <a:r>
                  <a:rPr lang="ko-KR" altLang="en-US" dirty="0"/>
                  <a:t>으로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𝐽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ko-KR" altLang="en-US" i="1">
                        <a:latin typeface="Cambria Math"/>
                      </a:rPr>
                      <m:t>인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en-US" altLang="ko-KR" i="1">
                        <a:latin typeface="Cambria Math"/>
                      </a:rPr>
                      <m:t>𝐽</m:t>
                    </m:r>
                  </m:oMath>
                </a14:m>
                <a:r>
                  <a:rPr lang="en-US" altLang="ko-KR" dirty="0"/>
                  <a:t> </a:t>
                </a:r>
                <a:r>
                  <a:rPr lang="ko-KR" altLang="en-US" dirty="0"/>
                  <a:t>행렬을 찾을 수 있다</a:t>
                </a:r>
                <a:endParaRPr lang="en-US" altLang="ko-KR" dirty="0"/>
              </a:p>
              <a:p>
                <a:pPr marL="342900" lvl="1" indent="-342900">
                  <a:spcBef>
                    <a:spcPct val="60000"/>
                  </a:spcBef>
                  <a:buFontTx/>
                  <a:buChar char="•"/>
                </a:pPr>
                <a:r>
                  <a:rPr lang="en-US" altLang="ko-KR" dirty="0" smtClean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1</a:t>
                </a:r>
                <a:r>
                  <a:rPr lang="en-US" altLang="ko-KR" dirty="0"/>
                  <a:t>&gt;</a:t>
                </a:r>
                <a:r>
                  <a:rPr lang="en-US" altLang="ko-KR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b="0" i="1" smtClean="0">
                        <a:latin typeface="Cambria Math"/>
                      </a:rPr>
                      <m:t>을</m:t>
                    </m:r>
                    <m:r>
                      <a:rPr lang="en-US" altLang="ko-KR" b="0" i="1" smtClean="0">
                        <a:latin typeface="Cambria Math"/>
                      </a:rPr>
                      <m:t>   </m:t>
                    </m:r>
                  </m:oMath>
                </a14:m>
                <a:endParaRPr lang="en-US" altLang="ko-KR" b="0" i="1" dirty="0" smtClean="0">
                  <a:latin typeface="Cambria Math"/>
                </a:endParaRPr>
              </a:p>
              <a:p>
                <a:pPr marL="342900" lvl="1" indent="-342900">
                  <a:spcBef>
                    <a:spcPct val="60000"/>
                  </a:spcBef>
                  <a:buFontTx/>
                  <a:buChar char="•"/>
                </a:pP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𝑌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𝑋</m:t>
                    </m:r>
                    <m:r>
                      <a:rPr lang="ko-KR" altLang="en-US" i="1">
                        <a:latin typeface="Cambria Math"/>
                      </a:rPr>
                      <m:t>𝛽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ko-KR" altLang="en-US" i="1">
                        <a:latin typeface="Cambria Math"/>
                      </a:rPr>
                      <m:t>𝜖</m:t>
                    </m:r>
                    <m:r>
                      <a:rPr lang="en-US" altLang="ko-KR" b="0" i="1" smtClean="0">
                        <a:latin typeface="Cambria Math"/>
                      </a:rPr>
                      <m:t> </m:t>
                    </m:r>
                    <m:r>
                      <a:rPr lang="ko-KR" altLang="en-US" b="0" i="1" smtClean="0">
                        <a:latin typeface="Cambria Math"/>
                      </a:rPr>
                      <m:t>로</m:t>
                    </m:r>
                    <m:r>
                      <a:rPr lang="en-US" altLang="ko-KR" b="0" i="1" smtClean="0">
                        <a:latin typeface="Cambria Math"/>
                      </a:rPr>
                      <m:t> </m:t>
                    </m:r>
                    <m:r>
                      <a:rPr lang="ko-KR" altLang="en-US" b="0" i="1" smtClean="0">
                        <a:latin typeface="Cambria Math"/>
                      </a:rPr>
                      <m:t>단순화하고</m:t>
                    </m:r>
                    <m:r>
                      <a:rPr lang="en-US" altLang="ko-KR" b="0" i="1" smtClean="0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왼편에</m:t>
                    </m:r>
                    <m:r>
                      <a:rPr lang="ko-KR" alt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ko-KR" altLang="en-US" dirty="0">
                    <a:latin typeface="Cambria Math"/>
                  </a:rPr>
                  <a:t>을 곱해주면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𝑌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𝑋</m:t>
                    </m:r>
                    <m:r>
                      <a:rPr lang="ko-KR" altLang="en-US" i="1">
                        <a:latin typeface="Cambria Math"/>
                      </a:rPr>
                      <m:t>𝛽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ko-KR" altLang="en-US" i="1">
                        <a:latin typeface="Cambria Math"/>
                      </a:rPr>
                      <m:t>𝜖</m:t>
                    </m:r>
                    <m:r>
                      <a:rPr lang="en-US" altLang="ko-KR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 smtClean="0">
                    <a:latin typeface="Cambria Math"/>
                  </a:rPr>
                  <a:t> (S4)</a:t>
                </a:r>
                <a:r>
                  <a:rPr lang="en-US" altLang="ko-KR" dirty="0">
                    <a:latin typeface="Cambria Math"/>
                  </a:rPr>
                  <a:t>		</a:t>
                </a:r>
              </a:p>
              <a:p>
                <a:pPr marL="342900" lvl="1" indent="-342900">
                  <a:spcBef>
                    <a:spcPct val="60000"/>
                  </a:spcBef>
                  <a:buFontTx/>
                  <a:buChar char="•"/>
                </a:pP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𝑣𝑎𝑟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𝐽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𝑣𝑎𝑟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r>
                      <a:rPr lang="ko-KR" altLang="en-US" i="1">
                        <a:latin typeface="Cambria Math"/>
                      </a:rPr>
                      <m:t>𝜖</m:t>
                    </m:r>
                  </m:oMath>
                </a14:m>
                <a:r>
                  <a:rPr lang="en-US" altLang="ko-KR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−1′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 dirty="0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−1′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 dirty="0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ko-KR" i="1" dirty="0">
                        <a:latin typeface="Cambria Math"/>
                      </a:rPr>
                      <m:t>𝐼</m:t>
                    </m:r>
                    <m:r>
                      <a:rPr lang="ko-KR" altLang="en-US" i="1" dirty="0">
                        <a:latin typeface="Cambria Math"/>
                      </a:rPr>
                      <m:t>이므로</m:t>
                    </m:r>
                    <m:r>
                      <a:rPr lang="en-US" altLang="ko-KR" i="1" dirty="0">
                        <a:latin typeface="Cambria Math"/>
                      </a:rPr>
                      <m:t> </m:t>
                    </m:r>
                  </m:oMath>
                </a14:m>
                <a:r>
                  <a:rPr lang="ko-KR" altLang="en-US" dirty="0">
                    <a:latin typeface="Cambria Math"/>
                  </a:rPr>
                  <a:t>위의 식에 </a:t>
                </a:r>
                <a:r>
                  <a:rPr lang="en-US" altLang="ko-KR" dirty="0">
                    <a:latin typeface="Cambria Math"/>
                  </a:rPr>
                  <a:t>OLS</a:t>
                </a:r>
                <a:r>
                  <a:rPr lang="ko-KR" altLang="en-US" dirty="0">
                    <a:latin typeface="Cambria Math"/>
                  </a:rPr>
                  <a:t>를 적용할 수 있다</a:t>
                </a:r>
                <a:endParaRPr lang="en-US" altLang="ko-KR" dirty="0">
                  <a:latin typeface="Cambria Math"/>
                </a:endParaRPr>
              </a:p>
              <a:p>
                <a:pPr marL="342900" lvl="1" indent="-342900">
                  <a:spcBef>
                    <a:spcPct val="60000"/>
                  </a:spcBef>
                  <a:buFontTx/>
                  <a:buChar char="•"/>
                </a:pPr>
                <a:r>
                  <a:rPr lang="ko-KR" altLang="en-US" dirty="0">
                    <a:latin typeface="Cambria Math"/>
                  </a:rPr>
                  <a:t>그 추정결과는 다음과 </a:t>
                </a:r>
                <a:r>
                  <a:rPr lang="ko-KR" altLang="en-US" dirty="0" smtClean="0">
                    <a:latin typeface="Cambria Math"/>
                  </a:rPr>
                  <a:t>같다</a:t>
                </a:r>
                <a:r>
                  <a:rPr lang="en-US" altLang="ko-KR" dirty="0" smtClean="0">
                    <a:latin typeface="Cambria Math"/>
                  </a:rPr>
                  <a:t>			</a:t>
                </a:r>
                <a:endParaRPr lang="en-US" altLang="ko-KR" dirty="0">
                  <a:latin typeface="Cambria Math"/>
                </a:endParaRPr>
              </a:p>
              <a:p>
                <a:pPr marL="742950" lvl="2" indent="-342900">
                  <a:spcBef>
                    <a:spcPct val="60000"/>
                  </a:spcBef>
                  <a:buFont typeface="Cambria Math" pitchFamily="18" charset="0"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altLang="ko-KR" i="1" dirty="0">
                                <a:latin typeface="Cambria Math"/>
                                <a:ea typeface="Cambria Math"/>
                              </a:rPr>
                              <m:t>Ω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  <m:r>
                          <a:rPr lang="en-US" altLang="ko-KR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ko-KR" i="1" dirty="0">
                            <a:latin typeface="Cambria Math"/>
                            <a:ea typeface="Cambria Math"/>
                          </a:rPr>
                          <m:t>Ω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𝑌</m:t>
                    </m:r>
                  </m:oMath>
                </a14:m>
                <a:endParaRPr lang="en-US" altLang="ko-KR" i="1" dirty="0" smtClean="0">
                  <a:latin typeface="Cambria Math"/>
                </a:endParaRPr>
              </a:p>
              <a:p>
                <a:pPr marL="742950" lvl="2" indent="-342900">
                  <a:spcBef>
                    <a:spcPct val="60000"/>
                  </a:spcBef>
                  <a:buFont typeface="Cambria Math" pitchFamily="18" charset="0"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altLang="ko-KR" i="1" dirty="0">
                                <a:latin typeface="Cambria Math"/>
                                <a:ea typeface="Cambria Math"/>
                              </a:rPr>
                              <m:t>Ω</m:t>
                            </m:r>
                          </m:e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  <m:r>
                          <a:rPr lang="en-US" altLang="ko-KR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altLang="ko-KR" dirty="0" smtClean="0">
                  <a:latin typeface="Cambria Math"/>
                </a:endParaRPr>
              </a:p>
              <a:p>
                <a:pPr marL="742950" lvl="2" indent="-342900">
                  <a:spcBef>
                    <a:spcPct val="60000"/>
                  </a:spcBef>
                  <a:buFont typeface="Cambria Math" pitchFamily="18" charset="0"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𝐼</m:t>
                    </m:r>
                    <m:r>
                      <a:rPr lang="ko-KR" altLang="en-US" b="0" i="1" smtClean="0">
                        <a:latin typeface="Cambria Math"/>
                      </a:rPr>
                      <m:t>이면</m:t>
                    </m:r>
                    <m:r>
                      <a:rPr lang="en-US" altLang="ko-KR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 smtClean="0">
                    <a:latin typeface="Cambria Math"/>
                  </a:rPr>
                  <a:t>&lt;</a:t>
                </a:r>
                <a:r>
                  <a:rPr lang="ko-KR" altLang="en-US" dirty="0" smtClean="0">
                    <a:latin typeface="Cambria Math"/>
                  </a:rPr>
                  <a:t>식 </a:t>
                </a:r>
                <a:r>
                  <a:rPr lang="en-US" altLang="ko-KR" dirty="0" smtClean="0">
                    <a:latin typeface="Cambria Math"/>
                  </a:rPr>
                  <a:t>S4&gt;</a:t>
                </a:r>
                <a:r>
                  <a:rPr lang="ko-KR" altLang="en-US" dirty="0" smtClean="0">
                    <a:latin typeface="Cambria Math"/>
                  </a:rPr>
                  <a:t>는 일반최소자승법과</a:t>
                </a:r>
                <a:r>
                  <a:rPr lang="en-US" altLang="ko-KR" dirty="0" smtClean="0">
                    <a:latin typeface="Cambria Math"/>
                  </a:rPr>
                  <a:t> </a:t>
                </a:r>
                <a:r>
                  <a:rPr lang="ko-KR" altLang="en-US" dirty="0" smtClean="0">
                    <a:latin typeface="Cambria Math"/>
                  </a:rPr>
                  <a:t>같아진다</a:t>
                </a:r>
                <a:endParaRPr lang="en-US" altLang="ko-KR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22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152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패널 </a:t>
            </a:r>
            <a:r>
              <a:rPr lang="en-US" altLang="ko-KR" dirty="0" smtClean="0"/>
              <a:t>GLS 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809999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altLang="ko-KR" dirty="0" smtClean="0"/>
                  <a:t>GLS</a:t>
                </a:r>
                <a:r>
                  <a:rPr lang="ko-KR" altLang="en-US" dirty="0" smtClean="0"/>
                  <a:t>로 추정하기 위해서는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ko-KR" altLang="en-US" dirty="0" smtClean="0"/>
                  <a:t>가 알려져 있어야 하지만 이를 알 수 있는 경우는 없다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따라서 먼저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ko-KR" altLang="en-US" dirty="0" smtClean="0"/>
                  <a:t>에 대한 </a:t>
                </a:r>
                <a:r>
                  <a:rPr lang="ko-KR" altLang="en-US" dirty="0" err="1" smtClean="0"/>
                  <a:t>고려없이</a:t>
                </a:r>
                <a:r>
                  <a:rPr lang="ko-KR" altLang="en-US" dirty="0" smtClean="0"/>
                  <a:t> </a:t>
                </a:r>
                <a:r>
                  <a:rPr lang="ko-KR" altLang="en-US" dirty="0" err="1" smtClean="0"/>
                  <a:t>최소자승법으로</a:t>
                </a:r>
                <a:r>
                  <a:rPr lang="ko-KR" altLang="en-US" dirty="0" smtClean="0"/>
                  <a:t> 계수를 추정한 다음 </a:t>
                </a:r>
                <a:r>
                  <a:rPr lang="ko-KR" altLang="en-US" dirty="0" err="1" smtClean="0"/>
                  <a:t>잔차를</a:t>
                </a:r>
                <a:r>
                  <a:rPr lang="ko-KR" altLang="en-US" dirty="0" smtClean="0"/>
                  <a:t> 이용하여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ko-KR" altLang="en-US" dirty="0" smtClean="0"/>
                  <a:t>를 추정한다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그 다음 </a:t>
                </a:r>
                <a:r>
                  <a:rPr lang="en-US" altLang="ko-KR" dirty="0" smtClean="0"/>
                  <a:t>GLS</a:t>
                </a:r>
                <a:r>
                  <a:rPr lang="ko-KR" altLang="en-US" dirty="0" smtClean="0"/>
                  <a:t>로 추정한다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이를 </a:t>
                </a:r>
                <a:r>
                  <a:rPr lang="en-US" altLang="ko-KR" dirty="0" smtClean="0"/>
                  <a:t>two-stage GLS</a:t>
                </a:r>
                <a:r>
                  <a:rPr lang="ko-KR" altLang="en-US" dirty="0" smtClean="0"/>
                  <a:t>라고 한다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또 다른 방법은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 dirty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ko-KR" altLang="en-US" dirty="0" smtClean="0"/>
                  <a:t>가 특정 수로 수렴할 때까지 반복적으로 위의 작업을 수행하는 것인데 이를 </a:t>
                </a:r>
                <a:r>
                  <a:rPr lang="en-US" altLang="ko-KR" dirty="0" smtClean="0"/>
                  <a:t>iterative GLS (IGLS)</a:t>
                </a:r>
                <a:r>
                  <a:rPr lang="ko-KR" altLang="en-US" dirty="0" smtClean="0"/>
                  <a:t>라고 한다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경제학에서는 이러한 </a:t>
                </a:r>
                <a:r>
                  <a:rPr lang="ko-KR" altLang="en-US" dirty="0" err="1" smtClean="0"/>
                  <a:t>추정법을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Feasible GLS (FGLS)</a:t>
                </a:r>
                <a:r>
                  <a:rPr lang="ko-KR" altLang="en-US" dirty="0" smtClean="0"/>
                  <a:t>라고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한다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809999"/>
              </a:xfrm>
              <a:blipFill rotWithShape="1">
                <a:blip r:embed="rId2"/>
                <a:stretch>
                  <a:fillRect l="-815" t="-304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8121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yun\teach\panel\notes\graphs\data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88" y="1438275"/>
            <a:ext cx="507201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패널 </a:t>
            </a:r>
            <a:r>
              <a:rPr lang="en-US" altLang="ko-KR" dirty="0"/>
              <a:t>GLS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6200" y="1600201"/>
            <a:ext cx="3962400" cy="3429000"/>
          </a:xfrm>
        </p:spPr>
        <p:txBody>
          <a:bodyPr>
            <a:normAutofit fontScale="47500" lnSpcReduction="20000"/>
          </a:bodyPr>
          <a:lstStyle/>
          <a:p>
            <a:r>
              <a:rPr lang="ko-KR" altLang="en-US" dirty="0"/>
              <a:t>패널 </a:t>
            </a:r>
            <a:r>
              <a:rPr lang="en-US" altLang="ko-KR" dirty="0"/>
              <a:t>GLS</a:t>
            </a:r>
            <a:r>
              <a:rPr lang="ko-KR" altLang="en-US" dirty="0"/>
              <a:t>를 추정하는 명령어는 </a:t>
            </a:r>
            <a:r>
              <a:rPr lang="en-US" altLang="ko-KR" dirty="0"/>
              <a:t>[</a:t>
            </a:r>
            <a:r>
              <a:rPr lang="en-US" altLang="ko-KR" dirty="0" err="1"/>
              <a:t>xtgls</a:t>
            </a:r>
            <a:r>
              <a:rPr lang="en-US" altLang="ko-KR" dirty="0"/>
              <a:t>]</a:t>
            </a:r>
            <a:r>
              <a:rPr lang="ko-KR" altLang="en-US" dirty="0"/>
              <a:t>이다</a:t>
            </a:r>
            <a:endParaRPr lang="en-US" altLang="ko-KR" dirty="0"/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xtgls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if </a:t>
            </a:r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unif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&lt;0.3</a:t>
            </a:r>
          </a:p>
          <a:p>
            <a:r>
              <a:rPr lang="en-US" altLang="ko-KR" dirty="0" smtClean="0"/>
              <a:t>[</a:t>
            </a:r>
            <a:r>
              <a:rPr lang="en-US" altLang="ko-KR" dirty="0" err="1" smtClean="0"/>
              <a:t>xtgls</a:t>
            </a:r>
            <a:r>
              <a:rPr lang="en-US" altLang="ko-KR" dirty="0" smtClean="0"/>
              <a:t>]</a:t>
            </a:r>
            <a:r>
              <a:rPr lang="ko-KR" altLang="en-US" dirty="0" smtClean="0"/>
              <a:t>는 패널개체 수 만큼의 행을 가진 행렬을 사용하기 때문에 시간이 많이 걸려 여기에서는 </a:t>
            </a:r>
            <a:r>
              <a:rPr lang="en-US" altLang="ko-KR" dirty="0"/>
              <a:t>3</a:t>
            </a:r>
            <a:r>
              <a:rPr lang="en-US" altLang="ko-KR" dirty="0" smtClean="0"/>
              <a:t>0%</a:t>
            </a:r>
            <a:r>
              <a:rPr lang="ko-KR" altLang="en-US" dirty="0" smtClean="0"/>
              <a:t>의 사례만을 사용했다</a:t>
            </a:r>
            <a:r>
              <a:rPr lang="en-US" altLang="ko-KR" dirty="0" smtClean="0"/>
              <a:t>. (15</a:t>
            </a:r>
            <a:r>
              <a:rPr lang="ko-KR" altLang="en-US" dirty="0" smtClean="0"/>
              <a:t>쪽 참조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추정결과를 </a:t>
            </a:r>
            <a:r>
              <a:rPr lang="ko-KR" altLang="en-US" dirty="0"/>
              <a:t>보면 </a:t>
            </a:r>
            <a:r>
              <a:rPr lang="en-US" altLang="ko-KR" dirty="0"/>
              <a:t>least squares</a:t>
            </a:r>
            <a:r>
              <a:rPr lang="ko-KR" altLang="en-US" dirty="0"/>
              <a:t>가 아닌 </a:t>
            </a:r>
            <a:r>
              <a:rPr lang="en-US" altLang="ko-KR" dirty="0"/>
              <a:t>Maximum likelihood </a:t>
            </a:r>
            <a:r>
              <a:rPr lang="ko-KR" altLang="en-US" dirty="0"/>
              <a:t>방법을 사용한다는 것을 알 수 있다</a:t>
            </a:r>
            <a:endParaRPr lang="en-US" altLang="ko-KR" dirty="0"/>
          </a:p>
          <a:p>
            <a:pPr lvl="1"/>
            <a:r>
              <a:rPr lang="ko-KR" altLang="en-US" dirty="0"/>
              <a:t>따라서 모형적합도를 검정할 때 </a:t>
            </a:r>
            <a:r>
              <a:rPr lang="en-US" altLang="ko-KR" dirty="0"/>
              <a:t>Wald chi2</a:t>
            </a:r>
            <a:r>
              <a:rPr lang="ko-KR" altLang="en-US" dirty="0"/>
              <a:t>를 사용했다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24</a:t>
            </a:fld>
            <a:endParaRPr lang="en-US" altLang="ko-KR"/>
          </a:p>
        </p:txBody>
      </p:sp>
      <p:sp>
        <p:nvSpPr>
          <p:cNvPr id="5" name="직사각형 4"/>
          <p:cNvSpPr/>
          <p:nvPr/>
        </p:nvSpPr>
        <p:spPr bwMode="auto">
          <a:xfrm>
            <a:off x="4114801" y="3124200"/>
            <a:ext cx="4876799" cy="27278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359723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패널 </a:t>
            </a:r>
            <a:r>
              <a:rPr lang="en-US" altLang="ko-KR" dirty="0" smtClean="0"/>
              <a:t>GLS IV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4114800" cy="1295400"/>
              </a:xfrm>
            </p:spPr>
            <p:txBody>
              <a:bodyPr>
                <a:normAutofit fontScale="40000" lnSpcReduction="20000"/>
              </a:bodyPr>
              <a:lstStyle/>
              <a:p>
                <a:r>
                  <a:rPr lang="ko-KR" altLang="en-US" dirty="0">
                    <a:latin typeface="Cambria Math"/>
                    <a:ea typeface="굴림" pitchFamily="34" charset="-127"/>
                  </a:rPr>
                  <a:t>오차항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  <a:ea typeface="굴림" pitchFamily="34" charset="-127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  <a:ea typeface="굴림" pitchFamily="34" charset="-127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  <a:ea typeface="굴림" pitchFamily="34" charset="-127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  <a:ea typeface="굴림" pitchFamily="34" charset="-127"/>
                  </a:rPr>
                  <a:t>에서 패널 개체 간 이분산성을 가정하면 시점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굴림" pitchFamily="34" charset="-127"/>
                      </a:rPr>
                      <m:t>𝑡</m:t>
                    </m:r>
                  </m:oMath>
                </a14:m>
                <a:r>
                  <a:rPr lang="ko-KR" altLang="en-US" dirty="0">
                    <a:latin typeface="Cambria Math"/>
                    <a:ea typeface="굴림" pitchFamily="34" charset="-127"/>
                  </a:rPr>
                  <a:t>에서 </a:t>
                </a:r>
                <a:r>
                  <a:rPr lang="ko-KR" altLang="en-US" dirty="0" err="1">
                    <a:latin typeface="Cambria Math"/>
                    <a:ea typeface="굴림" pitchFamily="34" charset="-127"/>
                  </a:rPr>
                  <a:t>공분산</a:t>
                </a:r>
                <a:r>
                  <a:rPr lang="ko-KR" altLang="en-US" dirty="0">
                    <a:latin typeface="Cambria Math"/>
                    <a:ea typeface="굴림" pitchFamily="34" charset="-127"/>
                  </a:rPr>
                  <a:t> 행렬은 </a:t>
                </a:r>
                <a:r>
                  <a:rPr lang="ko-KR" altLang="en-US" dirty="0" smtClean="0">
                    <a:latin typeface="Cambria Math"/>
                    <a:ea typeface="굴림" pitchFamily="34" charset="-127"/>
                  </a:rPr>
                  <a:t>다음과 </a:t>
                </a:r>
                <a:r>
                  <a:rPr lang="ko-KR" altLang="en-US" dirty="0">
                    <a:latin typeface="Cambria Math"/>
                    <a:ea typeface="굴림" pitchFamily="34" charset="-127"/>
                  </a:rPr>
                  <a:t>같다</a:t>
                </a:r>
                <a:endParaRPr lang="en-US" altLang="ko-KR" dirty="0">
                  <a:latin typeface="Cambria Math"/>
                  <a:ea typeface="굴림" pitchFamily="34" charset="-127"/>
                </a:endParaRPr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xtgls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if </a:t>
                </a:r>
                <a:r>
                  <a:rPr lang="en-US" altLang="ko-KR" i="1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unif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&lt;0.3, 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panel(hetero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</a:t>
                </a:r>
              </a:p>
              <a:p>
                <a:endParaRPr lang="en-US" altLang="ko-KR" dirty="0">
                  <a:ea typeface="굴림" pitchFamily="34" charset="-127"/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4114800" cy="1295400"/>
              </a:xfrm>
              <a:blipFill rotWithShape="1">
                <a:blip r:embed="rId2"/>
                <a:stretch>
                  <a:fillRect l="-148" t="-3774" b="-28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25</a:t>
            </a:fld>
            <a:endParaRPr lang="en-US" altLang="ko-K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2"/>
              <p:cNvSpPr txBox="1">
                <a:spLocks/>
              </p:cNvSpPr>
              <p:nvPr/>
            </p:nvSpPr>
            <p:spPr bwMode="auto">
              <a:xfrm>
                <a:off x="457200" y="3276600"/>
                <a:ext cx="4114800" cy="1295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0000" lnSpcReduction="20000"/>
              </a:bodyPr>
              <a:lstStyle>
                <a:lvl1pPr marL="342900" indent="-3429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har char="•"/>
                  <a:defRPr sz="3200" baseline="0">
                    <a:solidFill>
                      <a:schemeClr val="tx1"/>
                    </a:solidFill>
                    <a:latin typeface="+mn-lt"/>
                    <a:ea typeface="굴림" pitchFamily="50" charset="-127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  <a:ea typeface="굴림" pitchFamily="34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i="1" kern="0">
                            <a:latin typeface="Cambria Math"/>
                            <a:ea typeface="Cambria Math"/>
                          </a:rPr>
                          <m:t>Ω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  <a:ea typeface="굴림" pitchFamily="34" charset="-127"/>
                          </a:rPr>
                          <m:t>𝑡</m:t>
                        </m:r>
                      </m:sub>
                    </m:sSub>
                    <m:r>
                      <a:rPr lang="en-US" altLang="ko-KR" i="1" kern="0">
                        <a:latin typeface="Cambria Math"/>
                        <a:ea typeface="굴림" pitchFamily="34" charset="-127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ko-KR" i="1" kern="0">
                            <a:latin typeface="Cambria Math"/>
                            <a:ea typeface="굴림" pitchFamily="34" charset="-127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 kern="0">
                                <a:latin typeface="Cambria Math"/>
                                <a:ea typeface="굴림" pitchFamily="34" charset="-127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sSubSupPr>
                                <m:e>
                                  <m:r>
                                    <a:rPr lang="ko-KR" altLang="en-US" i="1" kern="0">
                                      <a:latin typeface="Cambria Math"/>
                                      <a:ea typeface="굴림" pitchFamily="34" charset="-127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r>
                                <a:rPr lang="en-US" altLang="ko-KR" i="1" kern="0">
                                  <a:latin typeface="Cambria Math"/>
                                  <a:ea typeface="굴림" pitchFamily="34" charset="-127"/>
                                </a:rPr>
                                <m:t>0</m:t>
                              </m: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r>
                                <a:rPr lang="en-US" altLang="ko-KR" i="1" kern="0">
                                  <a:latin typeface="Cambria Math"/>
                                  <a:ea typeface="굴림" pitchFamily="34" charset="-127"/>
                                </a:rPr>
                                <m:t>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sSubSupPr>
                                <m:e>
                                  <m:r>
                                    <a:rPr lang="ko-KR" altLang="en-US" i="1" kern="0">
                                      <a:latin typeface="Cambria Math"/>
                                      <a:ea typeface="굴림" pitchFamily="34" charset="-127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i="1" kern="0">
                                        <a:latin typeface="Cambria Math"/>
                                        <a:ea typeface="굴림" pitchFamily="34" charset="-127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i="1" kern="0">
                                      <a:latin typeface="Cambria Math"/>
                                      <a:ea typeface="굴림" pitchFamily="34" charset="-127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ko-KR" i="1" kern="0">
                                            <a:latin typeface="Cambria Math"/>
                                            <a:ea typeface="굴림" pitchFamily="34" charset="-127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ko-KR" i="1" kern="0">
                                              <a:latin typeface="Cambria Math"/>
                                              <a:ea typeface="굴림" pitchFamily="34" charset="-127"/>
                                            </a:rPr>
                                            <m:t>⋱</m:t>
                                          </m:r>
                                        </m:e>
                                        <m:e>
                                          <m:r>
                                            <a:rPr lang="en-US" altLang="ko-KR" i="1" kern="0">
                                              <a:latin typeface="Cambria Math"/>
                                              <a:ea typeface="굴림" pitchFamily="34" charset="-127"/>
                                            </a:rPr>
                                            <m:t>⋮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2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ko-KR" i="1" kern="0">
                                            <a:latin typeface="Cambria Math"/>
                                            <a:ea typeface="굴림" pitchFamily="34" charset="-127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ko-KR" i="1" kern="0">
                                              <a:latin typeface="Cambria Math"/>
                                              <a:ea typeface="굴림" pitchFamily="34" charset="-127"/>
                                            </a:rPr>
                                            <m:t>⋯</m:t>
                                          </m:r>
                                        </m:e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altLang="ko-KR" i="1" kern="0">
                                                  <a:latin typeface="Cambria Math"/>
                                                  <a:ea typeface="굴림" pitchFamily="34" charset="-127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ko-KR" altLang="en-US" i="1" kern="0">
                                                  <a:latin typeface="Cambria Math"/>
                                                  <a:ea typeface="굴림" pitchFamily="34" charset="-127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ko-KR" i="1" kern="0">
                                                  <a:latin typeface="Cambria Math"/>
                                                  <a:ea typeface="굴림" pitchFamily="34" charset="-127"/>
                                                </a:rPr>
                                                <m:t>𝑛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altLang="ko-KR" i="1" kern="0">
                                                  <a:latin typeface="Cambria Math"/>
                                                  <a:ea typeface="굴림" pitchFamily="34" charset="-127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ko-KR" altLang="en-US" i="1" kern="0" dirty="0">
                    <a:ea typeface="굴림" pitchFamily="34" charset="-127"/>
                  </a:rPr>
                  <a:t>         </a:t>
                </a:r>
                <a:endParaRPr lang="en-US" altLang="ko-KR" kern="0" dirty="0" smtClean="0">
                  <a:ea typeface="굴림" pitchFamily="34" charset="-127"/>
                </a:endParaRPr>
              </a:p>
              <a:p>
                <a:endParaRPr lang="en-US" altLang="ko-KR" kern="0" dirty="0">
                  <a:ea typeface="굴림" pitchFamily="34" charset="-127"/>
                </a:endParaRPr>
              </a:p>
              <a:p>
                <a:endParaRPr lang="ko-KR" altLang="en-US" kern="0" dirty="0"/>
              </a:p>
            </p:txBody>
          </p:sp>
        </mc:Choice>
        <mc:Fallback xmlns="">
          <p:sp>
            <p:nvSpPr>
              <p:cNvPr id="5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3276600"/>
                <a:ext cx="4114800" cy="1295400"/>
              </a:xfrm>
              <a:prstGeom prst="rect">
                <a:avLst/>
              </a:prstGeom>
              <a:blipFill rotWithShape="1">
                <a:blip r:embed="rId3"/>
                <a:stretch>
                  <a:fillRect t="-99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C:\hyun\2013_fall\panel\notes\results\res_c_ext_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4533900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 bwMode="auto">
          <a:xfrm>
            <a:off x="4572000" y="3419475"/>
            <a:ext cx="4572000" cy="228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254045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패널 </a:t>
            </a:r>
            <a:r>
              <a:rPr lang="en-US" altLang="ko-KR" dirty="0"/>
              <a:t>GLS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 fontScale="55000" lnSpcReduction="20000"/>
          </a:bodyPr>
          <a:lstStyle/>
          <a:p>
            <a:r>
              <a:rPr lang="ko-KR" altLang="en-US" dirty="0" smtClean="0"/>
              <a:t>패널 개체 간 이분산성이 있을 때 두 가지 가능한 모형이 있음을 배웠다</a:t>
            </a:r>
            <a:r>
              <a:rPr lang="en-US" altLang="ko-KR" dirty="0" smtClean="0"/>
              <a:t>: [</a:t>
            </a:r>
            <a:r>
              <a:rPr lang="en-US" altLang="ko-KR" dirty="0" err="1" smtClean="0"/>
              <a:t>reg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vce</a:t>
            </a:r>
            <a:r>
              <a:rPr lang="en-US" altLang="ko-KR" dirty="0" smtClean="0"/>
              <a:t>(cluster </a:t>
            </a:r>
            <a:r>
              <a:rPr lang="en-US" altLang="ko-KR" dirty="0" err="1" smtClean="0"/>
              <a:t>panelvar</a:t>
            </a:r>
            <a:r>
              <a:rPr lang="en-US" altLang="ko-KR" dirty="0" smtClean="0"/>
              <a:t>)]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xtgls</a:t>
            </a:r>
            <a:r>
              <a:rPr lang="en-US" altLang="ko-KR" dirty="0" smtClean="0"/>
              <a:t>, panel(hetero)]</a:t>
            </a:r>
          </a:p>
          <a:p>
            <a:r>
              <a:rPr lang="ko-KR" altLang="en-US" dirty="0" smtClean="0"/>
              <a:t>그렇다면 어떤 모형을 선호할 것인가의 문제가 남는데 이에 대해서는 </a:t>
            </a:r>
            <a:r>
              <a:rPr lang="en-US" altLang="ko-KR" dirty="0">
                <a:hlinkClick r:id="rId2"/>
              </a:rPr>
              <a:t>http://www.stata.com/support/faqs/statistics/xtgls-versus-regress</a:t>
            </a:r>
            <a:r>
              <a:rPr lang="en-US" altLang="ko-KR" dirty="0" smtClean="0">
                <a:hlinkClick r:id="rId2"/>
              </a:rPr>
              <a:t>/</a:t>
            </a:r>
            <a:r>
              <a:rPr lang="ko-KR" altLang="en-US" dirty="0" smtClean="0"/>
              <a:t>를 참조한다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이분산성이 있을 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두 방법 다 괜찮은 방법이다</a:t>
            </a:r>
            <a:endParaRPr lang="en-US" altLang="ko-KR" dirty="0"/>
          </a:p>
          <a:p>
            <a:pPr lvl="1"/>
            <a:r>
              <a:rPr lang="ko-KR" altLang="en-US" dirty="0" smtClean="0"/>
              <a:t>패널 간 이분산성만이 있을 때는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xtgls</a:t>
            </a:r>
            <a:r>
              <a:rPr lang="en-US" altLang="ko-KR" dirty="0" smtClean="0"/>
              <a:t>]</a:t>
            </a:r>
            <a:r>
              <a:rPr lang="ko-KR" altLang="en-US" dirty="0" smtClean="0"/>
              <a:t>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더 효율적이다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하지만 자기상관과 같은 다른 조건이 있다면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xtgls</a:t>
            </a:r>
            <a:r>
              <a:rPr lang="en-US" altLang="ko-KR" dirty="0" smtClean="0"/>
              <a:t>]</a:t>
            </a:r>
            <a:r>
              <a:rPr lang="ko-KR" altLang="en-US" dirty="0"/>
              <a:t> </a:t>
            </a:r>
            <a:r>
              <a:rPr lang="ko-KR" altLang="en-US" dirty="0" smtClean="0"/>
              <a:t>방법은 큰 문제가 있으며 </a:t>
            </a:r>
            <a:r>
              <a:rPr lang="en-US" altLang="ko-KR" dirty="0" smtClean="0"/>
              <a:t>anticonservative </a:t>
            </a:r>
            <a:r>
              <a:rPr lang="ko-KR" altLang="en-US" dirty="0" smtClean="0"/>
              <a:t>하다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이에 반해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reg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vce</a:t>
            </a:r>
            <a:r>
              <a:rPr lang="en-US" altLang="ko-KR" dirty="0" smtClean="0"/>
              <a:t>]</a:t>
            </a:r>
            <a:r>
              <a:rPr lang="ko-KR" altLang="en-US" dirty="0" smtClean="0"/>
              <a:t>는 그 어떤 상황에서도 틀리지 않지만 비효율적인 문제가 있다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가설검정을 하는데 보수적이기 때문에 올바른 수단이 된다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[</a:t>
            </a:r>
            <a:r>
              <a:rPr lang="en-US" altLang="ko-KR" dirty="0" err="1" smtClean="0"/>
              <a:t>xtgls</a:t>
            </a:r>
            <a:r>
              <a:rPr lang="en-US" altLang="ko-KR" dirty="0" smtClean="0"/>
              <a:t>]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T</a:t>
            </a:r>
            <a:r>
              <a:rPr lang="ko-KR" altLang="en-US" dirty="0" smtClean="0"/>
              <a:t>가 커야 </a:t>
            </a:r>
            <a:r>
              <a:rPr lang="ko-KR" altLang="en-US" dirty="0" err="1" smtClean="0"/>
              <a:t>일치성이</a:t>
            </a:r>
            <a:r>
              <a:rPr lang="ko-KR" altLang="en-US" dirty="0" smtClean="0"/>
              <a:t> 담보되지만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reg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vce</a:t>
            </a:r>
            <a:r>
              <a:rPr lang="en-US" altLang="ko-KR" dirty="0" smtClean="0"/>
              <a:t>]</a:t>
            </a:r>
            <a:r>
              <a:rPr lang="ko-KR" altLang="en-US" dirty="0" smtClean="0"/>
              <a:t>는 패널이 많아야 </a:t>
            </a:r>
            <a:r>
              <a:rPr lang="ko-KR" altLang="en-US" dirty="0" err="1" smtClean="0"/>
              <a:t>일치성이</a:t>
            </a:r>
            <a:r>
              <a:rPr lang="ko-KR" altLang="en-US" dirty="0" smtClean="0"/>
              <a:t> 담보된다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따라서 </a:t>
            </a:r>
            <a:r>
              <a:rPr lang="en-US" altLang="ko-KR" dirty="0" smtClean="0"/>
              <a:t>n</a:t>
            </a:r>
            <a:r>
              <a:rPr lang="ko-KR" altLang="en-US" dirty="0" smtClean="0"/>
              <a:t>이 상대적으로 큰 경우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reg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vce</a:t>
            </a:r>
            <a:r>
              <a:rPr lang="en-US" altLang="ko-KR" dirty="0" smtClean="0"/>
              <a:t>] </a:t>
            </a:r>
            <a:r>
              <a:rPr lang="ko-KR" altLang="en-US" dirty="0" smtClean="0"/>
              <a:t>방법을 활용할 필요가 있다</a:t>
            </a:r>
            <a:endParaRPr lang="en-US" altLang="ko-KR" dirty="0" smtClean="0"/>
          </a:p>
          <a:p>
            <a:r>
              <a:rPr lang="ko-KR" altLang="en-US" dirty="0" smtClean="0"/>
              <a:t>요약하자면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보다 강건한 결론을 위해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reg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vce</a:t>
            </a:r>
            <a:r>
              <a:rPr lang="en-US" altLang="ko-KR" dirty="0" smtClean="0"/>
              <a:t>]</a:t>
            </a:r>
            <a:r>
              <a:rPr lang="ko-KR" altLang="en-US" dirty="0" smtClean="0"/>
              <a:t>방법을 꼭 해보기를 권한다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83349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패널 </a:t>
            </a:r>
            <a:r>
              <a:rPr lang="en-US" altLang="ko-KR" dirty="0"/>
              <a:t>GLS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4038600" cy="5105399"/>
              </a:xfrm>
            </p:spPr>
            <p:txBody>
              <a:bodyPr>
                <a:normAutofit fontScale="32500" lnSpcReduction="20000"/>
              </a:bodyPr>
              <a:lstStyle/>
              <a:p>
                <a:r>
                  <a:rPr lang="ko-KR" altLang="en-US" dirty="0"/>
                  <a:t>이제 주어진 패널 내에 시간 별로 상관이 있다는 자기상관의 가설을 도입하도록 하자</a:t>
                </a:r>
                <a:endParaRPr lang="en-US" altLang="ko-KR" dirty="0"/>
              </a:p>
              <a:p>
                <a:r>
                  <a:rPr lang="ko-KR" altLang="en-US" dirty="0"/>
                  <a:t>이를 위해서는 </a:t>
                </a:r>
                <a:r>
                  <a:rPr lang="en-US" altLang="ko-KR" dirty="0"/>
                  <a:t>[</a:t>
                </a:r>
                <a:r>
                  <a:rPr lang="en-US" altLang="ko-KR" dirty="0" err="1"/>
                  <a:t>corr</a:t>
                </a:r>
                <a:r>
                  <a:rPr lang="en-US" altLang="ko-KR" dirty="0"/>
                  <a:t>()] </a:t>
                </a:r>
                <a:r>
                  <a:rPr lang="ko-KR" altLang="en-US" dirty="0"/>
                  <a:t>옵션을 사용한다</a:t>
                </a:r>
                <a:endParaRPr lang="en-US" altLang="ko-KR" dirty="0"/>
              </a:p>
              <a:p>
                <a:r>
                  <a:rPr lang="en-US" altLang="ko-KR" dirty="0"/>
                  <a:t>[</a:t>
                </a:r>
                <a:r>
                  <a:rPr lang="en-US" altLang="ko-KR" dirty="0" err="1"/>
                  <a:t>corr</a:t>
                </a:r>
                <a:r>
                  <a:rPr lang="en-US" altLang="ko-KR" dirty="0"/>
                  <a:t>(ar1)] </a:t>
                </a:r>
                <a:r>
                  <a:rPr lang="ko-KR" altLang="en-US" dirty="0"/>
                  <a:t>옵션은 자기상관을 </a:t>
                </a:r>
                <a:r>
                  <a:rPr lang="en-US" altLang="ko-KR" dirty="0"/>
                  <a:t>AR(1), </a:t>
                </a:r>
                <a:r>
                  <a:rPr lang="ko-KR" altLang="en-US" dirty="0"/>
                  <a:t>즉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계 자기상관</a:t>
                </a:r>
                <a:r>
                  <a:rPr lang="en-US" altLang="ko-KR" dirty="0"/>
                  <a:t>(first-order autocorrelation)</a:t>
                </a:r>
                <a:r>
                  <a:rPr lang="ko-KR" altLang="en-US" dirty="0"/>
                  <a:t>으로 가정한 것이다</a:t>
                </a:r>
                <a:r>
                  <a:rPr lang="en-US" altLang="ko-KR" dirty="0" smtClean="0"/>
                  <a:t>.</a:t>
                </a:r>
                <a:endParaRPr lang="en-US" altLang="ko-KR" i="1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xtgls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if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unif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&lt;0.3,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corr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(ar1) 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force</a:t>
                </a:r>
              </a:p>
              <a:p>
                <a:r>
                  <a:rPr lang="ko-KR" altLang="en-US" dirty="0" smtClean="0"/>
                  <a:t>다음과 같이 자기상관을 검정해 보자</a:t>
                </a:r>
                <a:endParaRPr lang="en-US" altLang="ko-KR" dirty="0" smtClean="0"/>
              </a:p>
              <a:p>
                <a:r>
                  <a:rPr lang="en-US" altLang="ko-KR" dirty="0" smtClean="0"/>
                  <a:t>1</a:t>
                </a:r>
                <a:r>
                  <a:rPr lang="ko-KR" altLang="en-US" dirty="0"/>
                  <a:t>계 자기상관이 있다면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으로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나타낼 수 있다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/>
                  <a:t>1</a:t>
                </a:r>
                <a:r>
                  <a:rPr lang="en-US" altLang="ko-KR" dirty="0" smtClean="0"/>
                  <a:t>&gt;</a:t>
                </a:r>
                <a:r>
                  <a:rPr lang="ko-KR" altLang="en-US" dirty="0"/>
                  <a:t>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 smtClean="0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가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된다</a:t>
                </a:r>
                <a:endParaRPr lang="en-US" altLang="ko-KR" dirty="0"/>
              </a:p>
              <a:p>
                <a:r>
                  <a:rPr lang="ko-KR" altLang="en-US" dirty="0"/>
                  <a:t>이제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를 관찰할 수 있다면 위의 식을 추정하고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ko-KR" altLang="en-US" dirty="0"/>
                  <a:t>가 </a:t>
                </a:r>
                <a:r>
                  <a:rPr lang="en-US" altLang="ko-KR" dirty="0"/>
                  <a:t>0</a:t>
                </a:r>
                <a:r>
                  <a:rPr lang="ko-KR" altLang="en-US" dirty="0"/>
                  <a:t>이라는 </a:t>
                </a:r>
                <a:r>
                  <a:rPr lang="ko-KR" altLang="en-US" dirty="0" err="1"/>
                  <a:t>영가설을</a:t>
                </a:r>
                <a:r>
                  <a:rPr lang="ko-KR" altLang="en-US" dirty="0"/>
                  <a:t> 검정한다</a:t>
                </a:r>
                <a:r>
                  <a:rPr lang="en-US" altLang="ko-KR" dirty="0"/>
                  <a:t>. </a:t>
                </a:r>
                <a:r>
                  <a:rPr lang="ko-KR" altLang="en-US" dirty="0"/>
                  <a:t>그런데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1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을 추정한 후 잔차를 구하면 그것이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라는 것을 알 수 </a:t>
                </a:r>
                <a:r>
                  <a:rPr lang="ko-KR" altLang="en-US" dirty="0" smtClean="0"/>
                  <a:t>있다</a:t>
                </a:r>
                <a:endParaRPr lang="en-US" altLang="ko-KR" dirty="0" smtClean="0">
                  <a:latin typeface="굴림" pitchFamily="50" charset="-127"/>
                </a:endParaRPr>
              </a:p>
              <a:p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vce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(cluster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</a:t>
                </a:r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predict res, residuals</a:t>
                </a:r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l.res,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vce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(cluster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 </a:t>
                </a:r>
                <a:endParaRPr lang="en-US" altLang="ko-KR" i="1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r>
                  <a:rPr lang="ko-KR" altLang="en-US" dirty="0" smtClean="0"/>
                  <a:t>이 </a:t>
                </a:r>
                <a:r>
                  <a:rPr lang="ko-KR" altLang="en-US" dirty="0"/>
                  <a:t>결과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/>
                  <a:t>이라는 </a:t>
                </a:r>
                <a:r>
                  <a:rPr lang="ko-KR" altLang="en-US" dirty="0" err="1"/>
                  <a:t>영가설은</a:t>
                </a:r>
                <a:r>
                  <a:rPr lang="ko-KR" altLang="en-US" dirty="0"/>
                  <a:t> 기각한다</a:t>
                </a:r>
                <a:r>
                  <a:rPr lang="en-US" altLang="ko-KR" dirty="0"/>
                  <a:t>. </a:t>
                </a:r>
                <a:r>
                  <a:rPr lang="ko-KR" altLang="en-US" dirty="0"/>
                  <a:t>따라서 자기상관이 있다는 결론을 내린다</a:t>
                </a:r>
                <a:r>
                  <a:rPr lang="en-US" altLang="ko-KR" dirty="0"/>
                  <a:t>.</a:t>
                </a: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4038600" cy="5105399"/>
              </a:xfrm>
              <a:blipFill rotWithShape="1">
                <a:blip r:embed="rId2"/>
                <a:stretch>
                  <a:fillRect t="-5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  <p:pic>
        <p:nvPicPr>
          <p:cNvPr id="11266" name="Picture 2" descr="C:\hyun\2013_fall\panel\notes\results\res_c_ext_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055687"/>
            <a:ext cx="4524375" cy="579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4619625" y="3276600"/>
            <a:ext cx="4524375" cy="3810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044694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Between Effects </a:t>
            </a:r>
            <a:r>
              <a:rPr lang="ko-KR" altLang="en-US" dirty="0" smtClean="0"/>
              <a:t>모형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1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을 약간 변형시켜 보자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m:rPr>
                        <m:nor/>
                      </m:rPr>
                      <a:rPr lang="en-US" altLang="ko-KR" dirty="0"/>
                      <m:t>	</m:t>
                    </m:r>
                  </m:oMath>
                </a14:m>
                <a:r>
                  <a:rPr lang="en-US" altLang="ko-KR" dirty="0" smtClean="0"/>
                  <a:t> 		 (2)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2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에는 두 개의 </a:t>
                </a:r>
                <a:r>
                  <a:rPr lang="ko-KR" altLang="en-US" dirty="0" err="1"/>
                  <a:t>오차항을</a:t>
                </a:r>
                <a:r>
                  <a:rPr lang="ko-KR" altLang="en-US" dirty="0"/>
                  <a:t> 가정하였다</a:t>
                </a:r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</a:rPr>
                  <a:t>는 패널 개체 간 이질성</a:t>
                </a:r>
                <a:r>
                  <a:rPr lang="en-US" altLang="ko-KR" dirty="0">
                    <a:latin typeface="Cambria Math"/>
                  </a:rPr>
                  <a:t>(heterogeneity)</a:t>
                </a:r>
                <a:r>
                  <a:rPr lang="ko-KR" altLang="en-US" dirty="0">
                    <a:latin typeface="Cambria Math"/>
                  </a:rPr>
                  <a:t>을 나타내며 시간에 따라 변하지 않는 특성을 지녔다고 가정한다</a:t>
                </a:r>
                <a:endParaRPr lang="en-US" altLang="ko-KR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</a:rPr>
                  <a:t>를</a:t>
                </a:r>
                <a:r>
                  <a:rPr lang="en-US" altLang="ko-KR" dirty="0">
                    <a:latin typeface="Cambria Math"/>
                  </a:rPr>
                  <a:t> </a:t>
                </a:r>
                <a:r>
                  <a:rPr lang="ko-KR" altLang="en-US" dirty="0">
                    <a:latin typeface="Cambria Math"/>
                  </a:rPr>
                  <a:t>다르게 보는 방법은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ko-KR" altLang="en-US" i="1">
                        <a:latin typeface="Cambria Math"/>
                      </a:rPr>
                      <m:t>𝜏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</a:rPr>
                  <a:t>로</a:t>
                </a:r>
                <a:r>
                  <a:rPr lang="en-US" altLang="ko-KR" dirty="0">
                    <a:latin typeface="Cambria Math"/>
                  </a:rPr>
                  <a:t> </a:t>
                </a:r>
                <a:r>
                  <a:rPr lang="ko-KR" altLang="en-US" dirty="0">
                    <a:latin typeface="Cambria Math"/>
                  </a:rPr>
                  <a:t>변화시키는 것인데 이때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</a:rPr>
                  <a:t>는 시간불변인 패널 개체 별 특성</a:t>
                </a:r>
                <a:r>
                  <a:rPr lang="en-US" altLang="ko-KR" dirty="0">
                    <a:latin typeface="Cambria Math"/>
                  </a:rPr>
                  <a:t>, </a:t>
                </a:r>
                <a:r>
                  <a:rPr lang="ko-KR" altLang="en-US" dirty="0">
                    <a:latin typeface="Cambria Math"/>
                  </a:rPr>
                  <a:t>예를 들어 </a:t>
                </a:r>
                <a:r>
                  <a:rPr lang="en-US" altLang="ko-KR" dirty="0">
                    <a:latin typeface="Cambria Math"/>
                  </a:rPr>
                  <a:t>IQ</a:t>
                </a:r>
                <a:r>
                  <a:rPr lang="ko-KR" altLang="en-US" dirty="0">
                    <a:latin typeface="Cambria Math"/>
                  </a:rPr>
                  <a:t>나 외모와 같은 것이며 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𝜏</m:t>
                    </m:r>
                  </m:oMath>
                </a14:m>
                <a:r>
                  <a:rPr lang="ko-KR" altLang="en-US" dirty="0">
                    <a:latin typeface="Cambria Math"/>
                  </a:rPr>
                  <a:t>는 이와 연관된 계수이다</a:t>
                </a:r>
                <a:r>
                  <a:rPr lang="en-US" altLang="ko-KR" dirty="0">
                    <a:latin typeface="Cambria Math"/>
                  </a:rPr>
                  <a:t>. </a:t>
                </a:r>
                <a:r>
                  <a:rPr lang="ko-KR" altLang="en-US" dirty="0">
                    <a:latin typeface="Cambria Math"/>
                  </a:rPr>
                  <a:t>이런 면에서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>
                    <a:latin typeface="Cambria Math"/>
                  </a:rPr>
                  <a:t>는</a:t>
                </a:r>
                <a:r>
                  <a:rPr lang="en-US" altLang="ko-KR" dirty="0">
                    <a:latin typeface="Cambria Math"/>
                  </a:rPr>
                  <a:t> </a:t>
                </a:r>
                <a:r>
                  <a:rPr lang="ko-KR" altLang="en-US" dirty="0">
                    <a:latin typeface="Cambria Math"/>
                  </a:rPr>
                  <a:t>관찰되지 않은 시간불변 변수의 </a:t>
                </a:r>
                <a:r>
                  <a:rPr lang="ko-KR" altLang="en-US" i="1" dirty="0">
                    <a:solidFill>
                      <a:srgbClr val="FF0000"/>
                    </a:solidFill>
                    <a:latin typeface="Cambria Math"/>
                  </a:rPr>
                  <a:t>시간불변</a:t>
                </a:r>
                <a:r>
                  <a:rPr lang="ko-KR" altLang="en-US" dirty="0">
                    <a:latin typeface="Cambria Math"/>
                  </a:rPr>
                  <a:t> 효과를 통제하는 측면이 있다</a:t>
                </a:r>
                <a:endParaRPr lang="en-US" altLang="ko-KR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는 패널 개체와 시간에 따라 변하는 순수한 </a:t>
                </a:r>
                <a:r>
                  <a:rPr lang="ko-KR" altLang="en-US" dirty="0" err="1"/>
                  <a:t>오차항</a:t>
                </a:r>
                <a:r>
                  <a:rPr lang="en-US" altLang="ko-KR" dirty="0"/>
                  <a:t>(idiosyncratic error </a:t>
                </a:r>
                <a:r>
                  <a:rPr lang="en-US" altLang="ko-KR" dirty="0" smtClean="0"/>
                  <a:t>term)</a:t>
                </a:r>
                <a:r>
                  <a:rPr lang="ko-KR" altLang="en-US" dirty="0" smtClean="0"/>
                  <a:t>이다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		</a:t>
                </a:r>
                <a:r>
                  <a:rPr lang="en-US" altLang="ko-KR" dirty="0" smtClean="0"/>
                  <a:t>(3</a:t>
                </a:r>
                <a:r>
                  <a:rPr lang="en-US" altLang="ko-KR" dirty="0"/>
                  <a:t>)</a:t>
                </a:r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3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은 기울기 모수인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𝛽</m:t>
                    </m:r>
                  </m:oMath>
                </a14:m>
                <a:r>
                  <a:rPr lang="ko-KR" altLang="en-US" dirty="0"/>
                  <a:t>가 모든 개체에서 동일하다고 가정하지만 </a:t>
                </a:r>
                <a:r>
                  <a:rPr lang="ko-KR" altLang="en-US" dirty="0" err="1"/>
                  <a:t>상수항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r>
                  <a:rPr lang="ko-KR" altLang="en-US" dirty="0"/>
                  <a:t>는 패널 개체에 따라 달라지는 모형으로 이해할 수 있다</a:t>
                </a:r>
                <a:endParaRPr lang="en-US" altLang="ko-KR" dirty="0"/>
              </a:p>
              <a:p>
                <a:r>
                  <a:rPr lang="ko-KR" altLang="en-US" dirty="0"/>
                  <a:t>이런 점에서 이 모형을 변동계수</a:t>
                </a:r>
                <a:r>
                  <a:rPr lang="en-US" altLang="ko-KR" dirty="0"/>
                  <a:t>(varying coefficient) </a:t>
                </a:r>
                <a:r>
                  <a:rPr lang="ko-KR" altLang="en-US" dirty="0"/>
                  <a:t>모형이라고 부른다</a:t>
                </a:r>
                <a:endParaRPr lang="en-US" altLang="ko-KR" dirty="0"/>
              </a:p>
              <a:p>
                <a:pPr lvl="1"/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17502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Between Effects </a:t>
            </a:r>
            <a:r>
              <a:rPr lang="ko-KR" altLang="en-US" dirty="0"/>
              <a:t>모형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743200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		(3)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의 분포에 관해 다음과 같은 가정을 하자</a:t>
                </a:r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</m:t>
                    </m:r>
                    <m:r>
                      <a:rPr lang="en-US" altLang="ko-KR" b="0" i="1" smtClean="0">
                        <a:latin typeface="Cambria Math"/>
                      </a:rPr>
                      <m:t>𝑁</m:t>
                    </m:r>
                    <m:r>
                      <a:rPr lang="en-US" altLang="ko-KR" i="1">
                        <a:latin typeface="Cambria Math"/>
                      </a:rPr>
                      <m:t>(0,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endParaRPr lang="en-US" altLang="ko-KR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</m:t>
                    </m:r>
                    <m:r>
                      <a:rPr lang="en-US" altLang="ko-KR" b="0" i="1" smtClean="0">
                        <a:latin typeface="Cambria Math"/>
                      </a:rPr>
                      <m:t>𝑁</m:t>
                    </m:r>
                    <m:r>
                      <a:rPr lang="en-US" altLang="ko-KR" i="1">
                        <a:latin typeface="Cambria Math"/>
                      </a:rPr>
                      <m:t>(0,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endParaRPr lang="en-US" altLang="ko-KR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𝑖𝑠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 Math"/>
                  </a:rPr>
                  <a:t>: </a:t>
                </a:r>
                <a:r>
                  <a:rPr lang="ko-KR" altLang="en-US" dirty="0">
                    <a:latin typeface="Cambria Math"/>
                  </a:rPr>
                  <a:t>자기상관이 없다</a:t>
                </a:r>
                <a:endParaRPr lang="en-US" altLang="ko-KR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 Math"/>
                  </a:rPr>
                  <a:t>: </a:t>
                </a:r>
                <a:r>
                  <a:rPr lang="ko-KR" altLang="en-US" dirty="0" err="1">
                    <a:latin typeface="Cambria Math"/>
                  </a:rPr>
                  <a:t>외생성</a:t>
                </a:r>
                <a:endParaRPr lang="en-US" altLang="ko-KR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>
                    <a:latin typeface="Cambria Math"/>
                  </a:rPr>
                  <a:t>: </a:t>
                </a:r>
                <a:r>
                  <a:rPr lang="ko-KR" altLang="en-US" dirty="0" err="1">
                    <a:latin typeface="Cambria Math"/>
                  </a:rPr>
                  <a:t>외생성</a:t>
                </a:r>
                <a:endParaRPr lang="en-US" altLang="ko-KR" dirty="0">
                  <a:latin typeface="Cambria Math"/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743200"/>
              </a:xfrm>
              <a:blipFill rotWithShape="1">
                <a:blip r:embed="rId2"/>
                <a:stretch>
                  <a:fillRect l="-889" t="-35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523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차례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자료수</a:t>
            </a:r>
            <a:r>
              <a:rPr lang="ko-KR" altLang="en-US" dirty="0"/>
              <a:t>집</a:t>
            </a:r>
            <a:endParaRPr lang="en-US" altLang="ko-KR" dirty="0" smtClean="0"/>
          </a:p>
          <a:p>
            <a:r>
              <a:rPr lang="ko-KR" altLang="en-US" dirty="0" smtClean="0"/>
              <a:t>기초분석</a:t>
            </a:r>
            <a:endParaRPr lang="en-US" altLang="ko-KR" dirty="0" smtClean="0"/>
          </a:p>
          <a:p>
            <a:r>
              <a:rPr lang="ko-KR" altLang="en-US" dirty="0" smtClean="0"/>
              <a:t>합동 </a:t>
            </a:r>
            <a:r>
              <a:rPr lang="en-US" altLang="ko-KR" dirty="0" smtClean="0"/>
              <a:t>OLS</a:t>
            </a:r>
          </a:p>
          <a:p>
            <a:r>
              <a:rPr lang="ko-KR" altLang="en-US" dirty="0" smtClean="0"/>
              <a:t>패널 </a:t>
            </a:r>
            <a:r>
              <a:rPr lang="en-US" altLang="ko-KR" dirty="0" smtClean="0"/>
              <a:t>GLS</a:t>
            </a:r>
          </a:p>
          <a:p>
            <a:r>
              <a:rPr lang="en-US" altLang="ko-KR" dirty="0" smtClean="0"/>
              <a:t>Between effects </a:t>
            </a:r>
            <a:r>
              <a:rPr lang="ko-KR" altLang="en-US" dirty="0" smtClean="0"/>
              <a:t>모형</a:t>
            </a:r>
            <a:endParaRPr lang="en-US" altLang="ko-KR" dirty="0" smtClean="0"/>
          </a:p>
          <a:p>
            <a:r>
              <a:rPr lang="ko-KR" altLang="en-US" dirty="0" smtClean="0"/>
              <a:t>고정효과</a:t>
            </a:r>
            <a:r>
              <a:rPr lang="en-US" altLang="ko-KR" dirty="0" smtClean="0"/>
              <a:t>(fixed effects)</a:t>
            </a:r>
            <a:r>
              <a:rPr lang="ko-KR" altLang="en-US" dirty="0" smtClean="0"/>
              <a:t> 모형</a:t>
            </a:r>
            <a:endParaRPr lang="en-US" altLang="ko-KR" dirty="0" smtClean="0"/>
          </a:p>
          <a:p>
            <a:r>
              <a:rPr lang="ko-KR" altLang="en-US" dirty="0" smtClean="0"/>
              <a:t>일차차분</a:t>
            </a:r>
            <a:r>
              <a:rPr lang="en-US" altLang="ko-KR" dirty="0" smtClean="0"/>
              <a:t>(first difference)</a:t>
            </a:r>
            <a:r>
              <a:rPr lang="ko-KR" altLang="en-US" dirty="0" smtClean="0"/>
              <a:t> 모형</a:t>
            </a:r>
            <a:endParaRPr lang="en-US" altLang="ko-KR" dirty="0" smtClean="0"/>
          </a:p>
          <a:p>
            <a:r>
              <a:rPr lang="ko-KR" altLang="en-US" dirty="0" smtClean="0"/>
              <a:t>확률효</a:t>
            </a:r>
            <a:r>
              <a:rPr lang="ko-KR" altLang="en-US" dirty="0"/>
              <a:t>과</a:t>
            </a:r>
            <a:r>
              <a:rPr lang="en-US" altLang="ko-KR" dirty="0" smtClean="0"/>
              <a:t>(random effects) </a:t>
            </a:r>
            <a:r>
              <a:rPr lang="ko-KR" altLang="en-US" dirty="0" smtClean="0"/>
              <a:t>모형</a:t>
            </a:r>
            <a:endParaRPr lang="en-US" altLang="ko-KR" dirty="0" smtClean="0"/>
          </a:p>
          <a:p>
            <a:r>
              <a:rPr lang="ko-KR" altLang="en-US" dirty="0" err="1" smtClean="0"/>
              <a:t>하우스만검정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74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Between Effects </a:t>
            </a:r>
            <a:r>
              <a:rPr lang="ko-KR" altLang="en-US" dirty="0"/>
              <a:t>모형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2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에서 패널 개체 별 평균을 취한다고 하면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𝑈𝑁𝐼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𝑃𝐴𝑅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US" altLang="ko-KR" dirty="0"/>
                      <m:t>	</m:t>
                    </m:r>
                  </m:oMath>
                </a14:m>
                <a:r>
                  <a:rPr lang="en-US" altLang="ko-KR" dirty="0" smtClean="0"/>
                  <a:t>			(4</a:t>
                </a:r>
                <a:r>
                  <a:rPr lang="en-US" altLang="ko-KR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ko-KR" altLang="en-US" dirty="0"/>
                  <a:t>와</a:t>
                </a: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dirty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 dirty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는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각 패널 개체 내에서 모두 같은 값이기 때문에 평균을 구해도 같은 값이 된다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4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는 패널자료를 횡단면 자료로 변환한 것으로 이해할 수 있다</a:t>
                </a:r>
                <a:endParaRPr lang="en-US" altLang="ko-KR" dirty="0"/>
              </a:p>
              <a:p>
                <a:pPr lvl="1"/>
                <a:r>
                  <a:rPr lang="ko-KR" altLang="en-US" dirty="0"/>
                  <a:t>따라서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𝛽</m:t>
                    </m:r>
                  </m:oMath>
                </a14:m>
                <a:r>
                  <a:rPr lang="ko-KR" altLang="en-US" dirty="0"/>
                  <a:t>는 패널 </a:t>
                </a:r>
                <a:r>
                  <a:rPr lang="en-US" altLang="ko-KR" dirty="0"/>
                  <a:t>‘</a:t>
                </a:r>
                <a:r>
                  <a:rPr lang="ko-KR" altLang="en-US" dirty="0"/>
                  <a:t>개체간</a:t>
                </a:r>
                <a:r>
                  <a:rPr lang="en-US" altLang="ko-KR" dirty="0"/>
                  <a:t>’ </a:t>
                </a:r>
                <a:r>
                  <a:rPr lang="ko-KR" altLang="en-US" dirty="0"/>
                  <a:t>한계효과</a:t>
                </a:r>
                <a:r>
                  <a:rPr lang="en-US" altLang="ko-KR" dirty="0"/>
                  <a:t>(marginal effect)</a:t>
                </a:r>
                <a:r>
                  <a:rPr lang="ko-KR" altLang="en-US" dirty="0"/>
                  <a:t>를 의미한다</a:t>
                </a:r>
                <a:endParaRPr lang="en-US" altLang="ko-KR" dirty="0"/>
              </a:p>
              <a:p>
                <a:pPr lvl="1"/>
                <a:r>
                  <a:rPr lang="ko-KR" altLang="en-US" dirty="0"/>
                  <a:t>즉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다른 조건이 동일하다면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개체 </a:t>
                </a:r>
                <a:r>
                  <a:rPr lang="en-US" altLang="ko-KR" dirty="0"/>
                  <a:t>A</a:t>
                </a:r>
                <a:r>
                  <a:rPr lang="ko-KR" altLang="en-US" dirty="0"/>
                  <a:t>가 </a:t>
                </a:r>
                <a:r>
                  <a:rPr lang="en-US" altLang="ko-KR" dirty="0"/>
                  <a:t>B</a:t>
                </a:r>
                <a:r>
                  <a:rPr lang="ko-KR" altLang="en-US" dirty="0"/>
                  <a:t>보다 독립변수의 값이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단위 클 때 개체 </a:t>
                </a:r>
                <a:r>
                  <a:rPr lang="en-US" altLang="ko-KR" dirty="0"/>
                  <a:t>A</a:t>
                </a:r>
                <a:r>
                  <a:rPr lang="ko-KR" altLang="en-US" dirty="0"/>
                  <a:t>는 </a:t>
                </a:r>
                <a:r>
                  <a:rPr lang="en-US" altLang="ko-KR" dirty="0"/>
                  <a:t>B</a:t>
                </a:r>
                <a:r>
                  <a:rPr lang="ko-KR" altLang="en-US" dirty="0"/>
                  <a:t>보다 종속변수의 값이 평균적으로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𝛽</m:t>
                    </m:r>
                  </m:oMath>
                </a14:m>
                <a:r>
                  <a:rPr lang="ko-KR" altLang="en-US" dirty="0"/>
                  <a:t>만큼 증가한다는 것을 의미한다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4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는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패널 자료가 가지고 있는 변동</a:t>
                </a:r>
                <a:r>
                  <a:rPr lang="en-US" altLang="ko-KR" dirty="0"/>
                  <a:t>(variation) </a:t>
                </a:r>
                <a:r>
                  <a:rPr lang="ko-KR" altLang="en-US" dirty="0"/>
                  <a:t>중 개체 간 변동만을 고려한다</a:t>
                </a:r>
                <a:r>
                  <a:rPr lang="en-US" altLang="ko-KR" dirty="0"/>
                  <a:t>. </a:t>
                </a:r>
                <a:r>
                  <a:rPr lang="ko-KR" altLang="en-US" dirty="0"/>
                  <a:t>즉 개체 내 </a:t>
                </a:r>
                <a:r>
                  <a:rPr lang="ko-KR" altLang="en-US" dirty="0" err="1"/>
                  <a:t>시계열</a:t>
                </a:r>
                <a:r>
                  <a:rPr lang="ko-KR" altLang="en-US" dirty="0"/>
                  <a:t> 변동은 활용하지 않는다</a:t>
                </a:r>
                <a:endParaRPr lang="en-US" altLang="ko-KR" dirty="0"/>
              </a:p>
              <a:p>
                <a:r>
                  <a:rPr lang="ko-KR" altLang="en-US" dirty="0"/>
                  <a:t>따라서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4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를 직접 추정할 때 이를 </a:t>
                </a:r>
                <a:r>
                  <a:rPr lang="en-US" altLang="ko-KR" dirty="0"/>
                  <a:t>between effects </a:t>
                </a:r>
                <a:r>
                  <a:rPr lang="ko-KR" altLang="en-US" dirty="0"/>
                  <a:t>모형이라고 </a:t>
                </a:r>
                <a:r>
                  <a:rPr lang="ko-KR" altLang="en-US" dirty="0" smtClean="0"/>
                  <a:t>한다</a:t>
                </a:r>
                <a:endParaRPr lang="en-US" altLang="ko-KR" dirty="0" smtClean="0"/>
              </a:p>
              <a:p>
                <a:r>
                  <a:rPr lang="ko-KR" altLang="en-US" dirty="0"/>
                  <a:t>일치추정량</a:t>
                </a:r>
                <a:r>
                  <a:rPr lang="en-US" altLang="ko-KR" dirty="0"/>
                  <a:t>(consistent estimator)</a:t>
                </a:r>
                <a:r>
                  <a:rPr lang="ko-KR" altLang="en-US" dirty="0"/>
                  <a:t>가 되기 위한 조건</a:t>
                </a:r>
                <a:r>
                  <a:rPr lang="en-US" altLang="ko-KR" dirty="0"/>
                  <a:t>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>
                    <a:latin typeface="Times New Roman"/>
                    <a:cs typeface="Times New Roman"/>
                  </a:rPr>
                  <a:t>→</a:t>
                </a: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>
                    <a:latin typeface="Times New Roman"/>
                    <a:cs typeface="Times New Roman"/>
                  </a:rPr>
                  <a:t>→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endParaRPr lang="en-US" altLang="ko-KR" dirty="0"/>
              </a:p>
              <a:p>
                <a:r>
                  <a:rPr lang="ko-KR" altLang="en-US" dirty="0"/>
                  <a:t>이 모형은 </a:t>
                </a:r>
                <a:r>
                  <a:rPr lang="ko-KR" altLang="en-US" dirty="0" err="1"/>
                  <a:t>시계열</a:t>
                </a:r>
                <a:r>
                  <a:rPr lang="ko-KR" altLang="en-US" dirty="0"/>
                  <a:t> 특성을 무시하고 횡단면 자료의 특성만 사용하므로 효율적인 </a:t>
                </a:r>
                <a:r>
                  <a:rPr lang="ko-KR" altLang="en-US" dirty="0" err="1"/>
                  <a:t>추정량이</a:t>
                </a:r>
                <a:r>
                  <a:rPr lang="ko-KR" altLang="en-US" dirty="0"/>
                  <a:t> 되지 못한다</a:t>
                </a:r>
                <a:endParaRPr lang="en-US" altLang="ko-KR" dirty="0"/>
              </a:p>
              <a:p>
                <a:endParaRPr lang="ko-KR" altLang="en-US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1482" r="-29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0799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Between Effects </a:t>
            </a:r>
            <a:r>
              <a:rPr lang="ko-KR" altLang="en-US" dirty="0"/>
              <a:t>모형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4038600" cy="838199"/>
          </a:xfrm>
        </p:spPr>
        <p:txBody>
          <a:bodyPr>
            <a:normAutofit fontScale="47500" lnSpcReduction="20000"/>
          </a:bodyPr>
          <a:lstStyle/>
          <a:p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be</a:t>
            </a:r>
            <a:endParaRPr lang="ko-KR" altLang="en-US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  <p:pic>
        <p:nvPicPr>
          <p:cNvPr id="12290" name="Picture 2" descr="C:\hyun\2013_fall\panel\notes\results\res_c_ext_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447800"/>
            <a:ext cx="452437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 bwMode="auto">
          <a:xfrm>
            <a:off x="4343400" y="2667000"/>
            <a:ext cx="2133600" cy="228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52600" y="2590800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𝑠𝑑</m:t>
                      </m:r>
                      <m:r>
                        <a:rPr lang="en-US" altLang="ko-KR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2590800"/>
                <a:ext cx="182880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직선 화살표 연결선 7"/>
          <p:cNvCxnSpPr/>
          <p:nvPr/>
        </p:nvCxnSpPr>
        <p:spPr bwMode="auto">
          <a:xfrm>
            <a:off x="3276600" y="2819400"/>
            <a:ext cx="9906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직사각형 4"/>
          <p:cNvSpPr/>
          <p:nvPr/>
        </p:nvSpPr>
        <p:spPr bwMode="auto">
          <a:xfrm>
            <a:off x="4571999" y="3352800"/>
            <a:ext cx="4572001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3301684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고정효과 모형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2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와 같이 다음의 패널 선형회귀모형을 가정하자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	 </a:t>
                </a:r>
                <a14:m>
                  <m:oMath xmlns:m="http://schemas.openxmlformats.org/officeDocument/2006/math">
                    <m:r>
                      <a:rPr lang="en-US" altLang="ko-KR" i="1" dirty="0">
                        <a:latin typeface="Cambria Math"/>
                      </a:rPr>
                      <m:t>𝑖</m:t>
                    </m:r>
                    <m:r>
                      <a:rPr lang="en-US" altLang="ko-KR" i="1" dirty="0">
                        <a:latin typeface="Cambria Math"/>
                      </a:rPr>
                      <m:t>=1,…,</m:t>
                    </m:r>
                    <m:r>
                      <a:rPr lang="en-US" altLang="ko-KR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ko-KR" altLang="en-US" dirty="0"/>
                  <a:t> 및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𝑡</m:t>
                    </m:r>
                    <m:r>
                      <a:rPr lang="en-US" altLang="ko-KR" i="1">
                        <a:latin typeface="Cambria Math"/>
                      </a:rPr>
                      <m:t>=1,…,</m:t>
                    </m:r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/>
                  <a:t>	</a:t>
                </a:r>
                <a:r>
                  <a:rPr lang="en-US" altLang="ko-KR" dirty="0" smtClean="0"/>
                  <a:t>(5)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5&gt;</a:t>
                </a:r>
                <a:r>
                  <a:rPr lang="ko-KR" altLang="en-US" dirty="0"/>
                  <a:t>에서 </a:t>
                </a:r>
                <a:r>
                  <a:rPr lang="ko-KR" altLang="en-US" dirty="0" err="1"/>
                  <a:t>오차항은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앞서 말한 것처럼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시간에 따라 변하지 않는 패널의 개체 특성을 나타내는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r>
                  <a:rPr lang="ko-KR" altLang="en-US" dirty="0"/>
                  <a:t>와 시간과 패널 개체에 따라 변하는 순수한 </a:t>
                </a:r>
                <a:r>
                  <a:rPr lang="ko-KR" altLang="en-US" dirty="0" err="1"/>
                  <a:t>오차항인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로 구성되어 있다</a:t>
                </a:r>
                <a:endParaRPr lang="en-US" altLang="ko-KR" dirty="0"/>
              </a:p>
              <a:p>
                <a:r>
                  <a:rPr lang="ko-KR" altLang="en-US" dirty="0"/>
                  <a:t>이제</a:t>
                </a:r>
                <a:r>
                  <a:rPr lang="en-US" altLang="ko-KR" dirty="0"/>
                  <a:t> </a:t>
                </a:r>
                <a:r>
                  <a:rPr lang="ko-KR" altLang="en-US" dirty="0" err="1"/>
                  <a:t>오차항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를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확률변수</a:t>
                </a:r>
                <a:r>
                  <a:rPr lang="en-US" altLang="ko-KR" dirty="0"/>
                  <a:t>(random variable)</a:t>
                </a:r>
                <a:r>
                  <a:rPr lang="ko-KR" altLang="en-US" dirty="0"/>
                  <a:t>가 아닌 추정해야 할 </a:t>
                </a:r>
                <a:r>
                  <a:rPr lang="ko-KR" altLang="en-US" dirty="0" err="1"/>
                  <a:t>모수</a:t>
                </a:r>
                <a:r>
                  <a:rPr lang="en-US" altLang="ko-KR" dirty="0"/>
                  <a:t>(parameter)</a:t>
                </a:r>
                <a:r>
                  <a:rPr lang="ko-KR" altLang="en-US" dirty="0"/>
                  <a:t>로 간주하는 고정효과</a:t>
                </a:r>
                <a:r>
                  <a:rPr lang="en-US" altLang="ko-KR" dirty="0"/>
                  <a:t>(fixed effects) </a:t>
                </a:r>
                <a:r>
                  <a:rPr lang="ko-KR" altLang="en-US" dirty="0"/>
                  <a:t>모형에 대해 알아보자</a:t>
                </a:r>
                <a:endParaRPr lang="en-US" altLang="ko-KR" dirty="0"/>
              </a:p>
              <a:p>
                <a:pPr lvl="1"/>
                <a:r>
                  <a:rPr lang="ko-KR" altLang="en-US" dirty="0"/>
                  <a:t>다른 말로 하면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가 어떤 특정한 분포를 따르지 않는다는 것이다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5&gt;</a:t>
                </a:r>
                <a:r>
                  <a:rPr lang="ko-KR" altLang="en-US" dirty="0"/>
                  <a:t>에 대한 </a:t>
                </a:r>
                <a:r>
                  <a:rPr lang="en-US" altLang="ko-KR" dirty="0"/>
                  <a:t>within </a:t>
                </a:r>
                <a:r>
                  <a:rPr lang="ko-KR" altLang="en-US" dirty="0" err="1"/>
                  <a:t>추정법을</a:t>
                </a:r>
                <a:r>
                  <a:rPr lang="ko-KR" altLang="en-US" dirty="0"/>
                  <a:t> 알아보기 위해 먼저 </a:t>
                </a:r>
                <a:r>
                  <a:rPr lang="en-US" altLang="ko-KR" dirty="0"/>
                  <a:t>between </a:t>
                </a:r>
                <a:r>
                  <a:rPr lang="ko-KR" altLang="en-US" dirty="0"/>
                  <a:t>모형을 적어보자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𝑃𝐴𝑅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US" altLang="ko-KR" dirty="0"/>
                      <m:t>	</m:t>
                    </m:r>
                  </m:oMath>
                </a14:m>
                <a:r>
                  <a:rPr lang="en-US" altLang="ko-KR" dirty="0" smtClean="0"/>
                  <a:t>				(6)</a:t>
                </a:r>
              </a:p>
              <a:p>
                <a:r>
                  <a:rPr lang="ko-KR" altLang="en-US" dirty="0" smtClean="0"/>
                  <a:t>이제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5&gt;</a:t>
                </a:r>
                <a:r>
                  <a:rPr lang="ko-KR" altLang="en-US" dirty="0"/>
                  <a:t>에서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/>
                  <a:t>6</a:t>
                </a:r>
                <a:r>
                  <a:rPr lang="en-US" altLang="ko-KR" dirty="0" smtClean="0"/>
                  <a:t>&gt;</a:t>
                </a:r>
                <a:r>
                  <a:rPr lang="ko-KR" altLang="en-US" dirty="0"/>
                  <a:t>을 빼 주면 </a:t>
                </a:r>
                <a:r>
                  <a:rPr lang="en-US" altLang="ko-KR" dirty="0"/>
                  <a:t>(within </a:t>
                </a:r>
                <a:r>
                  <a:rPr lang="ko-KR" altLang="en-US" dirty="0"/>
                  <a:t>변환</a:t>
                </a:r>
                <a:r>
                  <a:rPr lang="en-US" altLang="ko-KR" dirty="0"/>
                  <a:t>)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𝑈𝑁𝐼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𝑃𝐴𝑅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𝑈𝑁𝐼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𝑃𝐴𝑅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)+(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dirty="0"/>
                  <a:t>	</a:t>
                </a:r>
                <a:r>
                  <a:rPr lang="en-US" altLang="ko-KR" dirty="0" smtClean="0"/>
                  <a:t>(7)</a:t>
                </a:r>
                <a:endParaRPr lang="en-US" altLang="ko-KR" dirty="0"/>
              </a:p>
              <a:p>
                <a:r>
                  <a:rPr lang="en-US" altLang="ko-KR" dirty="0"/>
                  <a:t>&lt;</a:t>
                </a:r>
                <a:r>
                  <a:rPr lang="ko-KR" altLang="en-US" dirty="0"/>
                  <a:t>식</a:t>
                </a:r>
                <a:r>
                  <a:rPr lang="en-US" altLang="ko-KR" dirty="0"/>
                  <a:t> 7</a:t>
                </a:r>
                <a:r>
                  <a:rPr lang="en-US" altLang="ko-KR" dirty="0" smtClean="0"/>
                  <a:t>&gt;</a:t>
                </a:r>
                <a:r>
                  <a:rPr lang="ko-KR" altLang="en-US" dirty="0"/>
                  <a:t>에서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ko-KR" altLang="en-US" dirty="0" smtClean="0"/>
                  <a:t>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가 사라진 것을 알 수 있다 </a:t>
                </a:r>
                <a:r>
                  <a:rPr lang="en-US" altLang="ko-KR" dirty="0"/>
                  <a:t>(differenced out). </a:t>
                </a:r>
                <a:r>
                  <a:rPr lang="ko-KR" altLang="en-US" dirty="0"/>
                  <a:t>따라서</a:t>
                </a: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ko-KR" altLang="en-US" dirty="0"/>
                  <a:t> 라고 하더라도 </a:t>
                </a:r>
                <a:r>
                  <a:rPr lang="en-US" altLang="ko-KR" dirty="0"/>
                  <a:t>OLS </a:t>
                </a:r>
                <a:r>
                  <a:rPr lang="ko-KR" altLang="en-US" dirty="0"/>
                  <a:t>추정을 통해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𝛽</m:t>
                    </m:r>
                  </m:oMath>
                </a14:m>
                <a:r>
                  <a:rPr lang="ko-KR" altLang="en-US" dirty="0"/>
                  <a:t>에 대한 </a:t>
                </a:r>
                <a:r>
                  <a:rPr lang="ko-KR" altLang="en-US" dirty="0" err="1"/>
                  <a:t>일치추정량을</a:t>
                </a:r>
                <a:r>
                  <a:rPr lang="ko-KR" altLang="en-US" dirty="0"/>
                  <a:t> 구할 수 있다</a:t>
                </a:r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14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18566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고정효과 모형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3962400" cy="1219200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fe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33</a:t>
            </a:fld>
            <a:endParaRPr lang="en-US" altLang="ko-KR"/>
          </a:p>
        </p:txBody>
      </p:sp>
      <p:pic>
        <p:nvPicPr>
          <p:cNvPr id="13314" name="Picture 2" descr="C:\hyun\2013_fall\panel\notes\results\res_c_ext_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204058"/>
            <a:ext cx="4381500" cy="563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3400" y="2971800"/>
                <a:ext cx="4038600" cy="1230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within: 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7&gt;</a:t>
                </a:r>
                <a:r>
                  <a:rPr lang="ko-KR" altLang="en-US" dirty="0" smtClean="0"/>
                  <a:t>의 추정에서 얻은 값</a:t>
                </a:r>
                <a:endParaRPr lang="en-US" altLang="ko-KR" dirty="0" smtClean="0"/>
              </a:p>
              <a:p>
                <a:r>
                  <a:rPr lang="en-US" altLang="ko-KR" dirty="0" smtClean="0"/>
                  <a:t>between: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𝑐𝑜𝑟𝑟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b="0" i="1" smtClean="0">
                                    <a:latin typeface="Cambria Math"/>
                                  </a:rPr>
                                  <m:t>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 smtClean="0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ko-KR" dirty="0" smtClean="0"/>
              </a:p>
              <a:p>
                <a:r>
                  <a:rPr lang="en-US" altLang="ko-KR" dirty="0" smtClean="0"/>
                  <a:t>overall: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𝑐𝑜𝑟𝑟</m:t>
                        </m:r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971800"/>
                <a:ext cx="4038600" cy="1230337"/>
              </a:xfrm>
              <a:prstGeom prst="rect">
                <a:avLst/>
              </a:prstGeom>
              <a:blipFill rotWithShape="1">
                <a:blip r:embed="rId3"/>
                <a:stretch>
                  <a:fillRect l="-1360" t="-3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직사각형 6"/>
          <p:cNvSpPr/>
          <p:nvPr/>
        </p:nvSpPr>
        <p:spPr bwMode="auto">
          <a:xfrm>
            <a:off x="4514850" y="1447800"/>
            <a:ext cx="1676400" cy="61516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8" name="직선 화살표 연결선 7"/>
          <p:cNvCxnSpPr/>
          <p:nvPr/>
        </p:nvCxnSpPr>
        <p:spPr bwMode="auto">
          <a:xfrm flipV="1">
            <a:off x="4124325" y="2062968"/>
            <a:ext cx="390525" cy="8326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직사각형 9"/>
          <p:cNvSpPr/>
          <p:nvPr/>
        </p:nvSpPr>
        <p:spPr bwMode="auto">
          <a:xfrm>
            <a:off x="4572000" y="2133600"/>
            <a:ext cx="1524000" cy="228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4619625" y="2819400"/>
            <a:ext cx="4381500" cy="228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4514850" y="6657975"/>
            <a:ext cx="4552950" cy="1333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572000" y="6105525"/>
            <a:ext cx="3581400" cy="4572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내용 개체 틀 2"/>
              <p:cNvSpPr txBox="1">
                <a:spLocks/>
              </p:cNvSpPr>
              <p:nvPr/>
            </p:nvSpPr>
            <p:spPr bwMode="auto">
              <a:xfrm>
                <a:off x="457200" y="4021504"/>
                <a:ext cx="3962400" cy="27031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lvl1pPr marL="342900" indent="-3429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har char="•"/>
                  <a:defRPr sz="3200" baseline="0">
                    <a:solidFill>
                      <a:schemeClr val="tx1"/>
                    </a:solidFill>
                    <a:latin typeface="+mn-lt"/>
                    <a:ea typeface="굴림" pitchFamily="50" charset="-127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ko-KR" altLang="en-US" kern="0" dirty="0" smtClean="0"/>
                  <a:t>앞에서 </a:t>
                </a:r>
                <a:r>
                  <a:rPr lang="en-US" altLang="ko-KR" kern="0" dirty="0" smtClean="0"/>
                  <a:t>&lt;</a:t>
                </a:r>
                <a:r>
                  <a:rPr lang="ko-KR" altLang="en-US" kern="0" dirty="0" smtClean="0"/>
                  <a:t>식 </a:t>
                </a:r>
                <a:r>
                  <a:rPr lang="en-US" altLang="ko-KR" kern="0" dirty="0" smtClean="0"/>
                  <a:t>2&gt;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m:rPr>
                        <m:nor/>
                      </m:rPr>
                      <a:rPr lang="en-US" altLang="ko-KR" dirty="0"/>
                      <m:t>	</m:t>
                    </m:r>
                  </m:oMath>
                </a14:m>
                <a:r>
                  <a:rPr lang="ko-KR" altLang="en-US" kern="0" dirty="0" smtClean="0"/>
                  <a:t>를 해석하면서</a:t>
                </a:r>
                <a:r>
                  <a:rPr lang="en-US" altLang="ko-KR" kern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 kern="0">
                        <a:latin typeface="Cambria Math"/>
                      </a:rPr>
                      <m:t>=</m:t>
                    </m:r>
                    <m:r>
                      <a:rPr lang="ko-KR" altLang="en-US" i="1" kern="0">
                        <a:latin typeface="Cambria Math"/>
                      </a:rPr>
                      <m:t>𝜏</m:t>
                    </m:r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kern="0" dirty="0">
                    <a:latin typeface="Cambria Math"/>
                  </a:rPr>
                  <a:t>로</a:t>
                </a:r>
                <a:r>
                  <a:rPr lang="en-US" altLang="ko-KR" kern="0" dirty="0">
                    <a:latin typeface="Cambria Math"/>
                  </a:rPr>
                  <a:t> </a:t>
                </a:r>
                <a:r>
                  <a:rPr lang="ko-KR" altLang="en-US" kern="0" dirty="0" smtClean="0">
                    <a:latin typeface="Cambria Math"/>
                  </a:rPr>
                  <a:t>변화시켜 보는 시각에 대해 설명했다</a:t>
                </a:r>
                <a:endParaRPr lang="en-US" altLang="ko-KR" kern="0" dirty="0" smtClean="0">
                  <a:latin typeface="Cambria Math"/>
                </a:endParaRPr>
              </a:p>
              <a:p>
                <a:r>
                  <a:rPr lang="ko-KR" altLang="en-US" kern="0" dirty="0" smtClean="0">
                    <a:latin typeface="Cambria Math"/>
                  </a:rPr>
                  <a:t>이때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kern="0" dirty="0">
                    <a:latin typeface="Cambria Math"/>
                  </a:rPr>
                  <a:t>는 시간불변인 패널 개체 별 특성</a:t>
                </a:r>
                <a:r>
                  <a:rPr lang="en-US" altLang="ko-KR" kern="0" dirty="0">
                    <a:latin typeface="Cambria Math"/>
                  </a:rPr>
                  <a:t>, </a:t>
                </a:r>
                <a:r>
                  <a:rPr lang="ko-KR" altLang="en-US" kern="0" dirty="0">
                    <a:latin typeface="Cambria Math"/>
                  </a:rPr>
                  <a:t>예를 들어 </a:t>
                </a:r>
                <a:r>
                  <a:rPr lang="en-US" altLang="ko-KR" kern="0" dirty="0">
                    <a:latin typeface="Cambria Math"/>
                  </a:rPr>
                  <a:t>IQ</a:t>
                </a:r>
                <a:r>
                  <a:rPr lang="ko-KR" altLang="en-US" kern="0" dirty="0">
                    <a:latin typeface="Cambria Math"/>
                  </a:rPr>
                  <a:t>나 외모와 같은 것이며  </a:t>
                </a:r>
                <a14:m>
                  <m:oMath xmlns:m="http://schemas.openxmlformats.org/officeDocument/2006/math">
                    <m:r>
                      <a:rPr lang="ko-KR" altLang="en-US" i="1" kern="0">
                        <a:latin typeface="Cambria Math"/>
                      </a:rPr>
                      <m:t>𝜏</m:t>
                    </m:r>
                  </m:oMath>
                </a14:m>
                <a:r>
                  <a:rPr lang="ko-KR" altLang="en-US" kern="0" dirty="0">
                    <a:latin typeface="Cambria Math"/>
                  </a:rPr>
                  <a:t>는 이와 연관된 계수이다</a:t>
                </a:r>
                <a:r>
                  <a:rPr lang="en-US" altLang="ko-KR" kern="0" dirty="0">
                    <a:latin typeface="Cambria Math"/>
                  </a:rPr>
                  <a:t>. </a:t>
                </a:r>
                <a:r>
                  <a:rPr lang="ko-KR" altLang="en-US" kern="0" dirty="0">
                    <a:latin typeface="Cambria Math"/>
                  </a:rPr>
                  <a:t>이런 면에서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kern="0" dirty="0">
                    <a:latin typeface="Cambria Math"/>
                  </a:rPr>
                  <a:t>는</a:t>
                </a:r>
                <a:r>
                  <a:rPr lang="en-US" altLang="ko-KR" kern="0" dirty="0">
                    <a:latin typeface="Cambria Math"/>
                  </a:rPr>
                  <a:t> </a:t>
                </a:r>
                <a:r>
                  <a:rPr lang="ko-KR" altLang="en-US" kern="0" dirty="0">
                    <a:latin typeface="Cambria Math"/>
                  </a:rPr>
                  <a:t>관찰되지 않은 시간불변 변수의 </a:t>
                </a:r>
                <a:r>
                  <a:rPr lang="ko-KR" altLang="en-US" i="1" kern="0" dirty="0">
                    <a:solidFill>
                      <a:srgbClr val="FF0000"/>
                    </a:solidFill>
                    <a:latin typeface="Cambria Math"/>
                  </a:rPr>
                  <a:t>시간불변</a:t>
                </a:r>
                <a:r>
                  <a:rPr lang="ko-KR" altLang="en-US" kern="0" dirty="0">
                    <a:latin typeface="Cambria Math"/>
                  </a:rPr>
                  <a:t> 효과를 통제하는 측면이 </a:t>
                </a:r>
                <a:r>
                  <a:rPr lang="ko-KR" altLang="en-US" kern="0" dirty="0" smtClean="0">
                    <a:latin typeface="Cambria Math"/>
                  </a:rPr>
                  <a:t>있다</a:t>
                </a:r>
                <a:endParaRPr lang="en-US" altLang="ko-KR" kern="0" dirty="0" smtClean="0">
                  <a:latin typeface="Cambria Math"/>
                </a:endParaRPr>
              </a:p>
              <a:p>
                <a:r>
                  <a:rPr lang="ko-KR" altLang="en-US" kern="0" dirty="0" smtClean="0">
                    <a:latin typeface="Cambria Math"/>
                  </a:rPr>
                  <a:t>헌데</a:t>
                </a:r>
                <a:r>
                  <a:rPr lang="en-US" altLang="ko-KR" kern="0" dirty="0" smtClean="0">
                    <a:latin typeface="Cambria Math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kern="0" dirty="0" smtClean="0">
                    <a:latin typeface="Cambria Math"/>
                  </a:rPr>
                  <a:t>는 모형 추정과정에서 빠지므로 시간불변 변수의 효과를 추정하지 못한다는 약점이 있다</a:t>
                </a:r>
                <a:endParaRPr lang="en-US" altLang="ko-KR" kern="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5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4021504"/>
                <a:ext cx="3962400" cy="2703146"/>
              </a:xfrm>
              <a:prstGeom prst="rect">
                <a:avLst/>
              </a:prstGeom>
              <a:blipFill rotWithShape="1">
                <a:blip r:embed="rId4"/>
                <a:stretch>
                  <a:fillRect l="-462" t="-248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직선 화살표 연결선 15"/>
          <p:cNvCxnSpPr/>
          <p:nvPr/>
        </p:nvCxnSpPr>
        <p:spPr bwMode="auto">
          <a:xfrm flipV="1">
            <a:off x="4319587" y="3200400"/>
            <a:ext cx="1776413" cy="10017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315443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고정효과 모형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4038600" cy="480059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 smtClean="0"/>
                  <a:t>3</a:t>
                </a:r>
                <a:r>
                  <a:rPr lang="en-US" altLang="ko-KR" dirty="0"/>
                  <a:t>&gt;</a:t>
                </a:r>
                <a:r>
                  <a:rPr lang="ko-KR" altLang="en-US" dirty="0"/>
                  <a:t>에 따르면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endParaRPr lang="en-US" altLang="ko-KR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dirty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 dirty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를 고정효과로 본다면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r>
                  <a:rPr lang="ko-KR" altLang="en-US" dirty="0"/>
                  <a:t>는 각 개체가 평균으로부터 얼마나 떨어져 있는가를 나타내는 것으로 볼 수 있다</a:t>
                </a:r>
                <a:endParaRPr lang="en-US" altLang="ko-KR" dirty="0"/>
              </a:p>
              <a:p>
                <a:r>
                  <a:rPr lang="ko-KR" altLang="en-US" dirty="0" smtClean="0"/>
                  <a:t>즉 </a:t>
                </a:r>
                <a:r>
                  <a:rPr lang="ko-KR" altLang="en-US" dirty="0"/>
                  <a:t>각 패널의 더미변수를 만들어 이를 </a:t>
                </a:r>
                <a:r>
                  <a:rPr lang="en-US" altLang="ko-KR" dirty="0"/>
                  <a:t>OLS</a:t>
                </a:r>
                <a:r>
                  <a:rPr lang="ko-KR" altLang="en-US" dirty="0"/>
                  <a:t>로 추정하면 고정효과 모형을 추정할 수 있다는 것이다</a:t>
                </a:r>
                <a:endParaRPr lang="en-US" altLang="ko-KR" dirty="0"/>
              </a:p>
              <a:p>
                <a:r>
                  <a:rPr lang="ko-KR" altLang="en-US" dirty="0"/>
                  <a:t>이러한 추정방법을 </a:t>
                </a:r>
                <a:r>
                  <a:rPr lang="en-US" altLang="ko-KR" dirty="0"/>
                  <a:t>LSDV(least squares dummy variable) </a:t>
                </a:r>
                <a:r>
                  <a:rPr lang="ko-KR" altLang="en-US" dirty="0" err="1"/>
                  <a:t>추정법이라</a:t>
                </a:r>
                <a:r>
                  <a:rPr lang="ko-KR" altLang="en-US" dirty="0"/>
                  <a:t> </a:t>
                </a:r>
                <a:r>
                  <a:rPr lang="ko-KR" altLang="en-US" dirty="0" smtClean="0"/>
                  <a:t>한다</a:t>
                </a:r>
                <a:endParaRPr lang="en-US" altLang="ko-KR" dirty="0" smtClean="0"/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ab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(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pid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</a:t>
                </a:r>
              </a:p>
              <a:p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038600" cy="4800599"/>
              </a:xfrm>
              <a:blipFill rotWithShape="1">
                <a:blip r:embed="rId2"/>
                <a:stretch>
                  <a:fillRect l="-1056" t="-20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  <p:pic>
        <p:nvPicPr>
          <p:cNvPr id="14338" name="Picture 2" descr="C:\hyun\2013_fall\panel\notes\results\res_c_ext_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371600"/>
            <a:ext cx="45339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>
                <a:ea typeface="굴림" pitchFamily="34" charset="-127"/>
              </a:rPr>
              <a:t>Stata</a:t>
            </a:r>
            <a:r>
              <a:rPr lang="ko-KR" altLang="en-US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156949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차 차분 모형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1</a:t>
                </a:r>
                <a:r>
                  <a:rPr lang="ko-KR" altLang="en-US" dirty="0" smtClean="0"/>
                  <a:t>차 차분 모형의 기본적인 개념은 현재 시기 모형을 과거시기 모형으로 빼 준 다음 </a:t>
                </a:r>
                <a:r>
                  <a:rPr lang="en-US" altLang="ko-KR" dirty="0" smtClean="0"/>
                  <a:t>OLS</a:t>
                </a:r>
                <a:r>
                  <a:rPr lang="ko-KR" altLang="en-US" dirty="0" smtClean="0"/>
                  <a:t>를 적용한다는 것이다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𝑡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b="0" i="1" smtClean="0">
                        <a:latin typeface="Cambria Math"/>
                      </a:rPr>
                      <m:t>시기</m:t>
                    </m:r>
                    <m:r>
                      <a:rPr lang="en-US" altLang="ko-KR" b="0" i="1" smtClean="0">
                        <a:latin typeface="Cambria Math"/>
                      </a:rPr>
                      <m:t>: 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𝑡</m:t>
                    </m:r>
                    <m:r>
                      <a:rPr lang="en-US" altLang="ko-KR" b="0" i="1" smtClean="0">
                        <a:latin typeface="Cambria Math"/>
                      </a:rPr>
                      <m:t>−1 </m:t>
                    </m:r>
                    <m:r>
                      <a:rPr lang="ko-KR" altLang="en-US" b="0" i="1" smtClean="0">
                        <a:latin typeface="Cambria Math"/>
                      </a:rPr>
                      <m:t>시기</m:t>
                    </m:r>
                    <m:r>
                      <a:rPr lang="en-US" altLang="ko-KR" b="0" i="1" smtClean="0">
                        <a:latin typeface="Cambria Math"/>
                      </a:rPr>
                      <m:t>: 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en-US" altLang="ko-KR" dirty="0" smtClean="0"/>
              </a:p>
              <a:p>
                <a:r>
                  <a:rPr lang="ko-KR" altLang="en-US" dirty="0" smtClean="0"/>
                  <a:t>이제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시기 모형에서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𝑡</m:t>
                    </m:r>
                    <m:r>
                      <a:rPr lang="en-US" altLang="ko-KR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시기 모형을 빼 주면 </a:t>
                </a:r>
                <a:r>
                  <a:rPr lang="en-US" altLang="ko-KR" dirty="0" smtClean="0"/>
                  <a:t>(first difference: FD),</a:t>
                </a:r>
              </a:p>
              <a:p>
                <a:r>
                  <a:rPr lang="en-US" altLang="ko-KR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ko-KR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)+(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ko-KR" dirty="0" smtClean="0"/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 smtClean="0"/>
                  <a:t>			(8)</a:t>
                </a:r>
              </a:p>
              <a:p>
                <a:r>
                  <a:rPr lang="ko-KR" altLang="en-US" dirty="0" smtClean="0"/>
                  <a:t>앞선 고정효과 모형들처럼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ko-KR" altLang="en-US" dirty="0" smtClean="0"/>
                  <a:t>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가 사라지기 때문에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𝑐𝑜𝑣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ko-KR" altLang="en-US" dirty="0" smtClean="0"/>
                  <a:t>인 경우에도 </a:t>
                </a:r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8&gt;</a:t>
                </a:r>
                <a:r>
                  <a:rPr lang="ko-KR" altLang="en-US" dirty="0" smtClean="0"/>
                  <a:t>에 </a:t>
                </a:r>
                <a:r>
                  <a:rPr lang="en-US" altLang="ko-KR" dirty="0" smtClean="0"/>
                  <a:t>OLS</a:t>
                </a:r>
                <a:r>
                  <a:rPr lang="ko-KR" altLang="en-US" dirty="0" smtClean="0"/>
                  <a:t>를 적용하더라도 </a:t>
                </a:r>
                <a:r>
                  <a:rPr lang="ko-KR" altLang="en-US" dirty="0" err="1" smtClean="0"/>
                  <a:t>일치추정량을</a:t>
                </a:r>
                <a:r>
                  <a:rPr lang="ko-KR" altLang="en-US" dirty="0" smtClean="0"/>
                  <a:t> 얻을 수 있다</a:t>
                </a:r>
                <a:endParaRPr lang="en-US" altLang="ko-KR" dirty="0" smtClean="0"/>
              </a:p>
              <a:p>
                <a:endParaRPr lang="en-US" altLang="ko-KR" dirty="0" smtClean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 r="-3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71758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차 차분 모형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1</a:t>
                </a:r>
                <a:r>
                  <a:rPr lang="ko-KR" altLang="en-US" dirty="0"/>
                  <a:t>차 차분 모형은 자료관측 시기가 </a:t>
                </a:r>
                <a:r>
                  <a:rPr lang="en-US" altLang="ko-KR" dirty="0"/>
                  <a:t>2</a:t>
                </a:r>
                <a:r>
                  <a:rPr lang="ko-KR" altLang="en-US" dirty="0"/>
                  <a:t>번인 경우</a:t>
                </a:r>
                <a:r>
                  <a:rPr lang="en-US" altLang="ko-KR" dirty="0"/>
                  <a:t>(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=2)</m:t>
                    </m:r>
                  </m:oMath>
                </a14:m>
                <a:r>
                  <a:rPr lang="ko-KR" altLang="en-US" dirty="0"/>
                  <a:t>와 </a:t>
                </a:r>
                <a:r>
                  <a:rPr lang="en-US" altLang="ko-KR" dirty="0"/>
                  <a:t>3</a:t>
                </a:r>
                <a:r>
                  <a:rPr lang="ko-KR" altLang="en-US" dirty="0"/>
                  <a:t>번 이상인 경우</a:t>
                </a:r>
                <a:r>
                  <a:rPr lang="en-US" altLang="ko-KR" dirty="0"/>
                  <a:t>(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&gt;2) </m:t>
                    </m:r>
                  </m:oMath>
                </a14:m>
                <a:r>
                  <a:rPr lang="ko-KR" altLang="en-US" dirty="0"/>
                  <a:t>로 나뉜다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=2</m:t>
                    </m:r>
                  </m:oMath>
                </a14:m>
                <a:r>
                  <a:rPr lang="ko-KR" altLang="en-US" dirty="0"/>
                  <a:t>인 경우 </a:t>
                </a:r>
                <a:r>
                  <a:rPr lang="en-US" altLang="ko-KR" dirty="0"/>
                  <a:t>&lt;</a:t>
                </a:r>
                <a:r>
                  <a:rPr lang="ko-KR" altLang="en-US" dirty="0"/>
                  <a:t>식 </a:t>
                </a:r>
                <a:r>
                  <a:rPr lang="en-US" altLang="ko-KR" dirty="0"/>
                  <a:t>8&gt;</a:t>
                </a:r>
                <a:r>
                  <a:rPr lang="ko-KR" altLang="en-US" dirty="0"/>
                  <a:t>은 횡단면 자료로 변환되지만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&gt;2</m:t>
                    </m:r>
                  </m:oMath>
                </a14:m>
                <a:r>
                  <a:rPr lang="ko-KR" altLang="en-US" dirty="0"/>
                  <a:t>인 경우 차분을 하더라도 </a:t>
                </a:r>
                <a:r>
                  <a:rPr lang="en-US" altLang="ko-KR" dirty="0"/>
                  <a:t>2</a:t>
                </a:r>
                <a:r>
                  <a:rPr lang="ko-KR" altLang="en-US" dirty="0"/>
                  <a:t>번 이상의 관측이 남아 종단면적 특성을 유지하고 있기 </a:t>
                </a:r>
                <a:r>
                  <a:rPr lang="ko-KR" altLang="en-US" dirty="0" smtClean="0"/>
                  <a:t>때문이다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i="1">
                        <a:latin typeface="Cambria Math"/>
                      </a:rPr>
                      <m:t>=2</m:t>
                    </m:r>
                  </m:oMath>
                </a14:m>
                <a:r>
                  <a:rPr lang="ko-KR" altLang="en-US" dirty="0" smtClean="0"/>
                  <a:t>이면서 균형패널인 경우 </a:t>
                </a:r>
                <a:r>
                  <a:rPr lang="en-US" altLang="ko-KR" dirty="0" smtClean="0"/>
                  <a:t>1</a:t>
                </a:r>
                <a:r>
                  <a:rPr lang="ko-KR" altLang="en-US" dirty="0" smtClean="0"/>
                  <a:t>차 차분 모형은 다른 고정효과 모형에서 얻은 추정치와 같다 </a:t>
                </a:r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불균형패널은 왜 다를까</a:t>
                </a:r>
                <a:r>
                  <a:rPr lang="en-US" altLang="ko-KR" dirty="0" smtClean="0"/>
                  <a:t>?)</a:t>
                </a:r>
              </a:p>
              <a:p>
                <a:r>
                  <a:rPr lang="ko-KR" altLang="en-US" dirty="0" smtClean="0"/>
                  <a:t>일반적으로 두 추정치가 동일한 결과를 주지 않지만 두 모형 다 </a:t>
                </a:r>
                <a:r>
                  <a:rPr lang="ko-KR" altLang="en-US" dirty="0" err="1" smtClean="0"/>
                  <a:t>일치추정량이다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𝑇</m:t>
                    </m:r>
                    <m:r>
                      <a:rPr lang="en-US" altLang="ko-KR" b="0" i="1" smtClean="0">
                        <a:latin typeface="Cambria Math"/>
                      </a:rPr>
                      <m:t>&gt;</m:t>
                    </m:r>
                    <m:r>
                      <a:rPr lang="en-US" altLang="ko-KR" i="1">
                        <a:latin typeface="Cambria Math"/>
                      </a:rPr>
                      <m:t>2 </m:t>
                    </m:r>
                  </m:oMath>
                </a14:m>
                <a:r>
                  <a:rPr lang="ko-KR" altLang="en-US" dirty="0" smtClean="0"/>
                  <a:t>인 경우 </a:t>
                </a:r>
                <a:r>
                  <a:rPr lang="en-US" altLang="ko-KR" dirty="0" smtClean="0"/>
                  <a:t>1</a:t>
                </a:r>
                <a:r>
                  <a:rPr lang="ko-KR" altLang="en-US" dirty="0"/>
                  <a:t>차 차분을 합동한 다음 </a:t>
                </a:r>
                <a:r>
                  <a:rPr lang="en-US" altLang="ko-KR" dirty="0"/>
                  <a:t>OLS</a:t>
                </a:r>
                <a:r>
                  <a:rPr lang="ko-KR" altLang="en-US" dirty="0"/>
                  <a:t>를 적용하면</a:t>
                </a:r>
                <a:endParaRPr lang="en-US" altLang="ko-KR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가 없어져서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𝑐𝑜𝑟𝑟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  <m:r>
                      <a:rPr lang="en-US" altLang="ko-KR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ko-KR" altLang="en-US" dirty="0"/>
                  <a:t>이더라도 </a:t>
                </a:r>
                <a:r>
                  <a:rPr lang="ko-KR" altLang="en-US" dirty="0" err="1"/>
                  <a:t>일치추정량을</a:t>
                </a:r>
                <a:r>
                  <a:rPr lang="ko-KR" altLang="en-US" dirty="0"/>
                  <a:t> 구할 수 있다</a:t>
                </a:r>
                <a:endParaRPr lang="en-US" altLang="ko-KR" dirty="0"/>
              </a:p>
              <a:p>
                <a:pPr lvl="1"/>
                <a:r>
                  <a:rPr lang="ko-KR" altLang="en-US" dirty="0"/>
                  <a:t>그러나 </a:t>
                </a:r>
                <a:r>
                  <a:rPr lang="ko-KR" altLang="en-US" dirty="0" err="1"/>
                  <a:t>오차항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에 자기상관이 존재하지 않더라도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차 차분 모형의 </a:t>
                </a:r>
                <a:r>
                  <a:rPr lang="ko-KR" altLang="en-US" dirty="0" err="1"/>
                  <a:t>오차항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에는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계 자기상관이 존재한다</a:t>
                </a:r>
                <a:r>
                  <a:rPr lang="en-US" altLang="ko-KR" dirty="0"/>
                  <a:t>. </a:t>
                </a:r>
                <a:r>
                  <a:rPr lang="ko-KR" altLang="en-US" dirty="0"/>
                  <a:t>즉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r>
                      <a:rPr lang="en-US" altLang="ko-KR" i="1">
                        <a:latin typeface="Cambria Math"/>
                      </a:rPr>
                      <m:t>(∆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</a:t>
                </a:r>
                <a:r>
                  <a:rPr lang="en-US" altLang="ko-K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)=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ko-KR" dirty="0"/>
                  <a:t>,</a:t>
                </a:r>
                <a:r>
                  <a:rPr lang="en-US" altLang="ko-K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)=−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en-US" altLang="ko-KR" dirty="0"/>
              </a:p>
              <a:p>
                <a:pPr lvl="1"/>
                <a:r>
                  <a:rPr lang="ko-KR" altLang="en-US" dirty="0"/>
                  <a:t>오히려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에</m:t>
                    </m:r>
                  </m:oMath>
                </a14:m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와 같이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계 자기상관이 있으면</a:t>
                </a:r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r>
                      <a:rPr lang="en-US" altLang="ko-KR" i="1">
                        <a:latin typeface="Cambria Math"/>
                      </a:rPr>
                      <m:t>(∆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</a:t>
                </a:r>
                <a:r>
                  <a:rPr lang="en-US" altLang="ko-K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)=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,</a:t>
                </a:r>
                <a:r>
                  <a:rPr lang="en-US" altLang="ko-K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)=0</m:t>
                    </m:r>
                  </m:oMath>
                </a14:m>
                <a:endParaRPr lang="en-US" altLang="ko-KR" dirty="0"/>
              </a:p>
              <a:p>
                <a:pPr lvl="1"/>
                <a:r>
                  <a:rPr lang="ko-KR" altLang="en-US" dirty="0"/>
                  <a:t>다시 말해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에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계 자기상관이 있어야만 효율적 </a:t>
                </a:r>
                <a:r>
                  <a:rPr lang="ko-KR" altLang="en-US" dirty="0" err="1"/>
                  <a:t>추정량을</a:t>
                </a:r>
                <a:r>
                  <a:rPr lang="ko-KR" altLang="en-US" dirty="0"/>
                  <a:t> 얻을 수 있다  </a:t>
                </a:r>
              </a:p>
              <a:p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 r="-2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49291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차 차분 모형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71600"/>
            <a:ext cx="4038600" cy="1295401"/>
          </a:xfrm>
        </p:spPr>
        <p:txBody>
          <a:bodyPr>
            <a:normAutofit fontScale="325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err="1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fe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D.(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),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nocons</a:t>
            </a:r>
            <a:endParaRPr lang="ko-KR" altLang="en-US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37</a:t>
            </a:fld>
            <a:endParaRPr lang="en-US" altLang="ko-K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2"/>
              <p:cNvSpPr txBox="1">
                <a:spLocks/>
              </p:cNvSpPr>
              <p:nvPr/>
            </p:nvSpPr>
            <p:spPr bwMode="auto">
              <a:xfrm>
                <a:off x="4572000" y="1371600"/>
                <a:ext cx="4038600" cy="16859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lvl1pPr marL="342900" indent="-3429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har char="•"/>
                  <a:defRPr sz="3200" baseline="0">
                    <a:solidFill>
                      <a:schemeClr val="tx1"/>
                    </a:solidFill>
                    <a:latin typeface="+mn-lt"/>
                    <a:ea typeface="굴림" pitchFamily="50" charset="-127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ko-KR" altLang="en-US" dirty="0"/>
                  <a:t>두 모형의 계수와 표준오차가 약간 다르다</a:t>
                </a:r>
                <a:endParaRPr lang="en-US" altLang="ko-KR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dirty="0"/>
                  <a:t>에 자기상관이 없으면 </a:t>
                </a:r>
                <a:r>
                  <a:rPr lang="en-US" altLang="ko-KR" dirty="0"/>
                  <a:t>within </a:t>
                </a:r>
                <a:r>
                  <a:rPr lang="ko-KR" altLang="en-US" dirty="0"/>
                  <a:t>추정은 적절하면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차 차분 모형은 효율적이지 </a:t>
                </a:r>
                <a:r>
                  <a:rPr lang="ko-KR" altLang="en-US" dirty="0" smtClean="0"/>
                  <a:t>않다</a:t>
                </a:r>
                <a:endParaRPr lang="en-US" altLang="ko-KR" dirty="0" smtClean="0"/>
              </a:p>
              <a:p>
                <a:r>
                  <a:rPr lang="ko-KR" altLang="en-US" kern="0" dirty="0"/>
                  <a:t>반대로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kern="0" dirty="0"/>
                  <a:t>가 </a:t>
                </a:r>
                <a:r>
                  <a:rPr lang="en-US" altLang="ko-KR" kern="0" dirty="0"/>
                  <a:t>1</a:t>
                </a:r>
                <a:r>
                  <a:rPr lang="ko-KR" altLang="en-US" kern="0" dirty="0"/>
                  <a:t>계 자기상관이 있으면 </a:t>
                </a:r>
                <a:r>
                  <a:rPr lang="en-US" altLang="ko-KR" kern="0" dirty="0"/>
                  <a:t>1</a:t>
                </a:r>
                <a:r>
                  <a:rPr lang="ko-KR" altLang="en-US" kern="0" dirty="0"/>
                  <a:t>차 차분 모형이 적절하며 </a:t>
                </a:r>
                <a:r>
                  <a:rPr lang="en-US" altLang="ko-KR" kern="0" dirty="0"/>
                  <a:t>within </a:t>
                </a:r>
                <a:r>
                  <a:rPr lang="ko-KR" altLang="en-US" kern="0" dirty="0"/>
                  <a:t>추정이 효율적이지 않다</a:t>
                </a:r>
                <a:endParaRPr lang="en-US" altLang="ko-KR" kern="0" dirty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kern="0" dirty="0"/>
                  <a:t>에 </a:t>
                </a:r>
                <a:r>
                  <a:rPr lang="en-US" altLang="ko-KR" kern="0" dirty="0"/>
                  <a:t>1</a:t>
                </a:r>
                <a:r>
                  <a:rPr lang="ko-KR" altLang="en-US" kern="0" dirty="0"/>
                  <a:t>계 자기상관이 존재하면 </a:t>
                </a:r>
                <a:r>
                  <a:rPr lang="en-US" altLang="ko-KR" kern="0" dirty="0"/>
                  <a:t>clustered Sandwich </a:t>
                </a:r>
                <a:r>
                  <a:rPr lang="ko-KR" altLang="en-US" kern="0" dirty="0" err="1"/>
                  <a:t>추정량을</a:t>
                </a:r>
                <a:r>
                  <a:rPr lang="ko-KR" altLang="en-US" kern="0" dirty="0"/>
                  <a:t> 이용하여 </a:t>
                </a:r>
                <a:r>
                  <a:rPr lang="ko-KR" altLang="en-US" kern="0" dirty="0" err="1"/>
                  <a:t>오차항끼리</a:t>
                </a:r>
                <a:r>
                  <a:rPr lang="ko-KR" altLang="en-US" kern="0" dirty="0"/>
                  <a:t> 독립이라는 가정을 완화한다</a:t>
                </a:r>
                <a:endParaRPr lang="en-US" altLang="ko-KR" kern="0" dirty="0"/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D.(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nocons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vce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(cluster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)</a:t>
                </a:r>
              </a:p>
              <a:p>
                <a:endParaRPr lang="en-US" altLang="ko-KR" dirty="0"/>
              </a:p>
            </p:txBody>
          </p:sp>
        </mc:Choice>
        <mc:Fallback xmlns="">
          <p:sp>
            <p:nvSpPr>
              <p:cNvPr id="5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1371600"/>
                <a:ext cx="4038600" cy="1685925"/>
              </a:xfrm>
              <a:prstGeom prst="rect">
                <a:avLst/>
              </a:prstGeom>
              <a:blipFill rotWithShape="1">
                <a:blip r:embed="rId2"/>
                <a:stretch>
                  <a:fillRect t="-14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C:\hyun\2013_fall\panel\notes\results\res_c_ext_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771774"/>
            <a:ext cx="4533900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hyun\2013_fall\panel\notes\results\res_c_ext_2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57525"/>
            <a:ext cx="458152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 bwMode="auto">
          <a:xfrm>
            <a:off x="38100" y="4691062"/>
            <a:ext cx="3162300" cy="26193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648200" y="4419600"/>
            <a:ext cx="3124200" cy="7620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3307845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차 차분 모형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38</a:t>
            </a:fld>
            <a:endParaRPr lang="en-US" altLang="ko-K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내용 개체 틀 2"/>
              <p:cNvSpPr txBox="1">
                <a:spLocks/>
              </p:cNvSpPr>
              <p:nvPr/>
            </p:nvSpPr>
            <p:spPr bwMode="auto">
              <a:xfrm>
                <a:off x="457200" y="1600201"/>
                <a:ext cx="8229600" cy="35813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lvl1pPr marL="342900" indent="-3429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har char="•"/>
                  <a:defRPr sz="3200" baseline="0">
                    <a:solidFill>
                      <a:schemeClr val="tx1"/>
                    </a:solidFill>
                    <a:latin typeface="+mn-lt"/>
                    <a:ea typeface="굴림" pitchFamily="50" charset="-127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en-US" altLang="ko-KR" kern="0" dirty="0" smtClean="0"/>
                  <a:t>1</a:t>
                </a:r>
                <a:r>
                  <a:rPr lang="ko-KR" altLang="en-US" kern="0" dirty="0"/>
                  <a:t>차 차분 </a:t>
                </a:r>
                <a:r>
                  <a:rPr lang="ko-KR" altLang="en-US" kern="0" dirty="0" smtClean="0"/>
                  <a:t>모형에서 가장 중요한 가정은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kern="0" dirty="0" smtClean="0"/>
                  <a:t>에 자기상관이 존재하는가의 여부이므로 이를 검정할 필요가 있다</a:t>
                </a:r>
                <a:endParaRPr lang="en-US" altLang="ko-KR" kern="0" dirty="0" smtClean="0"/>
              </a:p>
              <a:p>
                <a:r>
                  <a:rPr lang="en-US" altLang="ko-KR" kern="0" dirty="0" smtClean="0"/>
                  <a:t>[</a:t>
                </a:r>
                <a:r>
                  <a:rPr lang="en-US" altLang="ko-KR" kern="0" dirty="0" err="1" smtClean="0"/>
                  <a:t>xtserial</a:t>
                </a:r>
                <a:r>
                  <a:rPr lang="en-US" altLang="ko-KR" kern="0" dirty="0" smtClean="0"/>
                  <a:t>] </a:t>
                </a:r>
                <a:r>
                  <a:rPr lang="ko-KR" altLang="en-US" kern="0" dirty="0" smtClean="0"/>
                  <a:t>명령어는 </a:t>
                </a:r>
                <a:r>
                  <a:rPr lang="en-US" altLang="ko-KR" kern="0" dirty="0" smtClean="0"/>
                  <a:t>Wooldridge</a:t>
                </a:r>
                <a:r>
                  <a:rPr lang="ko-KR" altLang="en-US" kern="0" dirty="0" smtClean="0"/>
                  <a:t>가 제안한 방법을 명령어로 만들어 놓았다</a:t>
                </a:r>
                <a:endParaRPr lang="en-US" altLang="ko-KR" kern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ko-KR" altLang="en-US" kern="0" dirty="0"/>
                  <a:t>에 </a:t>
                </a:r>
                <a:r>
                  <a:rPr lang="ko-KR" altLang="en-US" kern="0" dirty="0" smtClean="0"/>
                  <a:t>자기상관이 없다는</a:t>
                </a:r>
                <a:r>
                  <a:rPr lang="en-US" altLang="ko-KR" kern="0" dirty="0" smtClean="0"/>
                  <a:t> </a:t>
                </a:r>
                <a:r>
                  <a:rPr lang="ko-KR" altLang="en-US" kern="0" dirty="0" err="1" smtClean="0"/>
                  <a:t>영가설</a:t>
                </a:r>
                <a:r>
                  <a:rPr lang="ko-KR" altLang="en-US" kern="0" dirty="0" smtClean="0"/>
                  <a:t> 하에 </a:t>
                </a:r>
                <a14:m>
                  <m:oMath xmlns:m="http://schemas.openxmlformats.org/officeDocument/2006/math">
                    <m:r>
                      <a:rPr lang="en-US" altLang="ko-KR" i="1" kern="0">
                        <a:latin typeface="Cambria Math"/>
                      </a:rPr>
                      <m:t>𝑐𝑜</m:t>
                    </m:r>
                    <m:r>
                      <a:rPr lang="en-US" altLang="ko-KR" i="1" kern="0" smtClean="0">
                        <a:latin typeface="Cambria Math"/>
                      </a:rPr>
                      <m:t>𝑟𝑟</m:t>
                    </m:r>
                    <m:r>
                      <a:rPr lang="en-US" altLang="ko-KR" i="1" kern="0">
                        <a:latin typeface="Cambria Math"/>
                      </a:rPr>
                      <m:t>(∆</m:t>
                    </m:r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kern="0" dirty="0"/>
                  <a:t>,</a:t>
                </a:r>
                <a:r>
                  <a:rPr lang="en-US" altLang="ko-KR" kern="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i="1" ker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ko-KR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 ker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 kern="0">
                            <a:latin typeface="Cambria Math"/>
                          </a:rPr>
                          <m:t>𝑖𝑡</m:t>
                        </m:r>
                        <m:r>
                          <a:rPr lang="en-US" altLang="ko-KR" i="1" ker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ko-KR" i="1" ker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altLang="ko-KR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 kern="0">
                            <a:latin typeface="Cambria Math"/>
                          </a:rPr>
                          <m:t>𝑐𝑜𝑣</m:t>
                        </m:r>
                        <m:r>
                          <a:rPr lang="en-US" altLang="ko-KR" i="1" kern="0">
                            <a:latin typeface="Cambria Math"/>
                          </a:rPr>
                          <m:t>(∆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ko-KR" kern="0" dirty="0"/>
                          <m:t>,</m:t>
                        </m:r>
                        <m:r>
                          <m:rPr>
                            <m:nor/>
                          </m:rPr>
                          <a:rPr lang="en-US" altLang="ko-KR" kern="0" dirty="0">
                            <a:ea typeface="Cambria Math"/>
                          </a:rPr>
                          <m:t> </m:t>
                        </m:r>
                        <m:r>
                          <a:rPr lang="en-US" altLang="ko-KR" i="1" kern="0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altLang="ko-KR" i="1" kern="0">
                            <a:latin typeface="Cambria Math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𝑣𝑎𝑟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(∆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  <m:r>
                              <a:rPr lang="en-US" altLang="ko-KR" i="1" kern="0">
                                <a:latin typeface="Cambria Math"/>
                              </a:rPr>
                              <m:t>)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𝑣𝑎𝑟</m:t>
                            </m:r>
                            <m:r>
                              <a:rPr lang="en-US" altLang="ko-KR" i="1" kern="0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ko-KR" i="1" ker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  <m:r>
                                  <a:rPr lang="en-US" altLang="ko-KR" i="1" kern="0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ko-KR" i="1" kern="0">
                                <a:latin typeface="Cambria Math"/>
                              </a:rPr>
                              <m:t>)</m:t>
                            </m:r>
                          </m:e>
                        </m:rad>
                      </m:den>
                    </m:f>
                    <m:r>
                      <a:rPr lang="en-US" altLang="ko-KR" i="1" kern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 kern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 kern="0">
                            <a:latin typeface="Cambria Math"/>
                          </a:rPr>
                          <m:t>𝑐𝑜𝑣</m:t>
                        </m:r>
                        <m:r>
                          <a:rPr lang="en-US" altLang="ko-KR" i="1" ker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ker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ko-KR" kern="0" dirty="0"/>
                          <m:t>,</m:t>
                        </m:r>
                        <m:r>
                          <m:rPr>
                            <m:nor/>
                          </m:rPr>
                          <a:rPr lang="en-US" altLang="ko-KR" kern="0" dirty="0">
                            <a:ea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US" altLang="ko-KR" i="1" ker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 kern="0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−2</m:t>
                            </m:r>
                          </m:sub>
                        </m:sSub>
                        <m:r>
                          <a:rPr lang="en-US" altLang="ko-KR" i="1" kern="0">
                            <a:latin typeface="Cambria Math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ko-KR" i="1" kern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ko-KR" i="1" kern="0" smtClean="0">
                                <a:latin typeface="Cambria Math"/>
                              </a:rPr>
                              <m:t>𝑣𝑎𝑟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</m:sub>
                            </m:sSub>
                            <m:r>
                              <a:rPr lang="en-US" altLang="ko-KR" ker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  <m:r>
                                  <a:rPr lang="en-US" altLang="ko-KR" i="1" kern="0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ko-KR" i="1" kern="0" smtClean="0">
                                <a:latin typeface="Cambria Math"/>
                              </a:rPr>
                              <m:t>)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ko-KR" i="1" kern="0">
                                <a:latin typeface="Cambria Math"/>
                              </a:rPr>
                              <m:t>𝑣𝑎𝑟</m:t>
                            </m:r>
                            <m:r>
                              <a:rPr lang="en-US" altLang="ko-KR" i="1" ker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  <m:r>
                                  <a:rPr lang="en-US" altLang="ko-KR" i="1" kern="0" smtClean="0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ko-KR" ker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i="1" ker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en-US" altLang="ko-KR" i="1" kern="0">
                                    <a:latin typeface="Cambria Math"/>
                                  </a:rPr>
                                  <m:t>𝑖𝑡</m:t>
                                </m:r>
                                <m:r>
                                  <a:rPr lang="en-US" altLang="ko-KR" i="1" kern="0">
                                    <a:latin typeface="Cambria Math"/>
                                  </a:rPr>
                                  <m:t>−2</m:t>
                                </m:r>
                              </m:sub>
                            </m:sSub>
                            <m:r>
                              <a:rPr lang="en-US" altLang="ko-KR" i="1" kern="0">
                                <a:latin typeface="Cambria Math"/>
                              </a:rPr>
                              <m:t>)</m:t>
                            </m:r>
                          </m:e>
                        </m:rad>
                      </m:den>
                    </m:f>
                    <m:r>
                      <a:rPr lang="en-US" altLang="ko-KR" i="1" ker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 kern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 kern="0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 ker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ko-KR" i="1" kern="0" smtClean="0">
                                <a:latin typeface="Cambria Math"/>
                              </a:rPr>
                              <m:t>𝑒</m:t>
                            </m:r>
                          </m:sub>
                          <m:sup>
                            <m:r>
                              <a:rPr lang="en-US" altLang="ko-KR" i="1" ker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US" altLang="ko-KR" kern="0" dirty="0"/>
                          <m:t> </m:t>
                        </m:r>
                      </m:num>
                      <m:den>
                        <m:r>
                          <a:rPr lang="en-US" altLang="ko-KR" i="1" kern="0" smtClean="0">
                            <a:latin typeface="Cambria Math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ko-KR" i="1" ker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 kern="0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ko-KR" i="1" kern="0" smtClean="0">
                                <a:latin typeface="Cambria Math"/>
                              </a:rPr>
                              <m:t>𝑒</m:t>
                            </m:r>
                          </m:sub>
                          <m:sup>
                            <m:r>
                              <a:rPr lang="en-US" altLang="ko-KR" i="1" ker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US" altLang="ko-KR" kern="0" dirty="0"/>
                          <m:t> </m:t>
                        </m:r>
                      </m:den>
                    </m:f>
                    <m:r>
                      <a:rPr lang="en-US" altLang="ko-KR" i="1" kern="0" smtClean="0">
                        <a:latin typeface="Cambria Math"/>
                      </a:rPr>
                      <m:t>=−0.5</m:t>
                    </m:r>
                  </m:oMath>
                </a14:m>
                <a:endParaRPr lang="en-US" altLang="ko-KR" kern="0" dirty="0" smtClean="0"/>
              </a:p>
              <a:p>
                <a:r>
                  <a:rPr lang="ko-KR" altLang="en-US" kern="0" dirty="0" smtClean="0"/>
                  <a:t>따라서 </a:t>
                </a:r>
                <a:r>
                  <a:rPr lang="en-US" altLang="ko-KR" kern="0" dirty="0" smtClean="0"/>
                  <a:t>[</a:t>
                </a:r>
                <a:r>
                  <a:rPr lang="en-US" altLang="ko-KR" kern="0" dirty="0" err="1" smtClean="0"/>
                  <a:t>xtserial</a:t>
                </a:r>
                <a:r>
                  <a:rPr lang="en-US" altLang="ko-KR" kern="0" dirty="0" smtClean="0"/>
                  <a:t>]</a:t>
                </a:r>
                <a:r>
                  <a:rPr lang="ko-KR" altLang="en-US" kern="0" dirty="0" smtClean="0"/>
                  <a:t>은</a:t>
                </a:r>
                <a:r>
                  <a:rPr lang="en-US" altLang="ko-KR" kern="0" dirty="0" smtClean="0"/>
                  <a:t> 1</a:t>
                </a:r>
                <a:r>
                  <a:rPr lang="ko-KR" altLang="en-US" kern="0" dirty="0" smtClean="0"/>
                  <a:t>차 차분 모형 오차항의 </a:t>
                </a:r>
                <a:r>
                  <a:rPr lang="en-US" altLang="ko-KR" kern="0" dirty="0" smtClean="0"/>
                  <a:t>1</a:t>
                </a:r>
                <a:r>
                  <a:rPr lang="ko-KR" altLang="en-US" kern="0" dirty="0" smtClean="0"/>
                  <a:t>계 자기상관계수가 </a:t>
                </a:r>
                <a:r>
                  <a:rPr lang="en-US" altLang="ko-KR" kern="0" dirty="0" smtClean="0"/>
                  <a:t>-0.5</a:t>
                </a:r>
                <a:r>
                  <a:rPr lang="ko-KR" altLang="en-US" kern="0" dirty="0" smtClean="0"/>
                  <a:t>인지를 검정한다</a:t>
                </a:r>
                <a:endParaRPr lang="en-US" altLang="ko-KR" kern="0" dirty="0" smtClean="0"/>
              </a:p>
              <a:p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xtserial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kern="0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kern="0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kern="0" dirty="0" err="1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endParaRPr lang="en-US" altLang="ko-KR" i="1" kern="0" dirty="0" smtClean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r>
                  <a:rPr lang="en-US" altLang="ko-KR" dirty="0"/>
                  <a:t>[output] </a:t>
                </a:r>
                <a:r>
                  <a:rPr lang="ko-KR" altLang="en-US" dirty="0"/>
                  <a:t>옵션을 주면 </a:t>
                </a:r>
                <a:r>
                  <a:rPr lang="en-US" altLang="ko-KR" dirty="0"/>
                  <a:t>[</a:t>
                </a:r>
                <a:r>
                  <a:rPr lang="en-US" altLang="ko-KR" dirty="0" err="1"/>
                  <a:t>vce</a:t>
                </a:r>
                <a:r>
                  <a:rPr lang="en-US" altLang="ko-KR" dirty="0"/>
                  <a:t>] </a:t>
                </a:r>
                <a:r>
                  <a:rPr lang="ko-KR" altLang="en-US" dirty="0"/>
                  <a:t>옵션을 주고 추정했던 </a:t>
                </a:r>
                <a:r>
                  <a:rPr lang="en-US" altLang="ko-KR" dirty="0"/>
                  <a:t>1</a:t>
                </a:r>
                <a:r>
                  <a:rPr lang="ko-KR" altLang="en-US" dirty="0"/>
                  <a:t>차 차분 모형과 같은 결과를 </a:t>
                </a:r>
                <a:r>
                  <a:rPr lang="ko-KR" altLang="en-US" dirty="0" smtClean="0"/>
                  <a:t>보여준다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5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600201"/>
                <a:ext cx="8229600" cy="3581399"/>
              </a:xfrm>
              <a:prstGeom prst="rect">
                <a:avLst/>
              </a:prstGeom>
              <a:blipFill rotWithShape="1">
                <a:blip r:embed="rId2"/>
                <a:stretch>
                  <a:fillRect l="-222" t="-18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24400" y="4724400"/>
                <a:ext cx="411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ko-KR" altLang="en-US" sz="1400" dirty="0" smtClean="0"/>
                  <a:t>검정결과가 유의미하므로 </a:t>
                </a:r>
                <a:r>
                  <a:rPr lang="ko-KR" altLang="en-US" sz="1400" dirty="0" err="1" smtClean="0"/>
                  <a:t>영가설을</a:t>
                </a:r>
                <a:r>
                  <a:rPr lang="ko-KR" altLang="en-US" sz="1400" dirty="0" smtClean="0"/>
                  <a:t> 기각한다</a:t>
                </a:r>
                <a:r>
                  <a:rPr lang="en-US" altLang="ko-KR" sz="1400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ko-KR" altLang="en-US" sz="1400" dirty="0" smtClean="0"/>
                  <a:t>즉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400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sz="1400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sz="1400" i="1">
                        <a:latin typeface="Cambria Math"/>
                      </a:rPr>
                      <m:t> </m:t>
                    </m:r>
                  </m:oMath>
                </a14:m>
                <a:r>
                  <a:rPr lang="ko-KR" altLang="en-US" sz="1400" dirty="0" smtClean="0"/>
                  <a:t>에 자기상관이 존재한다</a:t>
                </a:r>
                <a:r>
                  <a:rPr lang="en-US" altLang="ko-KR" sz="1400" dirty="0" smtClean="0"/>
                  <a:t>. </a:t>
                </a:r>
                <a:endParaRPr lang="en-US" altLang="ko-KR" sz="140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724400"/>
                <a:ext cx="4114800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48" t="-2326" b="-1162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hyun\2013_fall\panel\notes\results\res_c_ext_2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95" y="4858553"/>
            <a:ext cx="3484805" cy="81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직선 화살표 연결선 12"/>
          <p:cNvCxnSpPr>
            <a:endCxn id="9" idx="1"/>
          </p:cNvCxnSpPr>
          <p:nvPr/>
        </p:nvCxnSpPr>
        <p:spPr bwMode="auto">
          <a:xfrm flipV="1">
            <a:off x="4191000" y="4986010"/>
            <a:ext cx="533400" cy="2154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42445996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확률효과 모형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3528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ko-KR" altLang="en-US" dirty="0" smtClean="0">
                    <a:latin typeface="굴림" pitchFamily="50" charset="-127"/>
                  </a:rPr>
                  <a:t>여전히 기본 모형은 다음과 같다</a:t>
                </a:r>
                <a:endParaRPr lang="en-US" altLang="ko-KR" dirty="0" smtClean="0">
                  <a:latin typeface="굴림" pitchFamily="50" charset="-127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 smtClean="0"/>
                  <a:t>  (9)</a:t>
                </a:r>
              </a:p>
              <a:p>
                <a:r>
                  <a:rPr lang="ko-KR" altLang="en-US" dirty="0" smtClean="0"/>
                  <a:t>고정효과 </a:t>
                </a:r>
                <a:r>
                  <a:rPr lang="ko-KR" altLang="en-US" dirty="0"/>
                  <a:t>모형에서는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를 </a:t>
                </a:r>
                <a:r>
                  <a:rPr lang="ko-KR" altLang="en-US" dirty="0" err="1"/>
                  <a:t>추정해야할</a:t>
                </a:r>
                <a:r>
                  <a:rPr lang="ko-KR" altLang="en-US" dirty="0"/>
                  <a:t> </a:t>
                </a:r>
                <a:r>
                  <a:rPr lang="ko-KR" altLang="en-US" dirty="0" err="1"/>
                  <a:t>모수</a:t>
                </a:r>
                <a:r>
                  <a:rPr lang="en-US" altLang="ko-KR" dirty="0"/>
                  <a:t>(parameter)</a:t>
                </a:r>
                <a:r>
                  <a:rPr lang="ko-KR" altLang="en-US" dirty="0"/>
                  <a:t>로 간주하였다</a:t>
                </a:r>
                <a:endParaRPr lang="en-US" altLang="ko-KR" dirty="0"/>
              </a:p>
              <a:p>
                <a:r>
                  <a:rPr lang="ko-KR" altLang="en-US" dirty="0"/>
                  <a:t>이에 반해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/>
                  <a:t>를 확률변수</a:t>
                </a:r>
                <a:r>
                  <a:rPr lang="en-US" altLang="ko-KR" dirty="0"/>
                  <a:t>(random variable)</a:t>
                </a:r>
                <a:r>
                  <a:rPr lang="ko-KR" altLang="en-US" dirty="0"/>
                  <a:t>로 가정하는 것을 확률효과</a:t>
                </a:r>
                <a:r>
                  <a:rPr lang="en-US" altLang="ko-KR" dirty="0"/>
                  <a:t>(random effects) </a:t>
                </a:r>
                <a:r>
                  <a:rPr lang="ko-KR" altLang="en-US" dirty="0"/>
                  <a:t>모형이라 한다</a:t>
                </a:r>
                <a:endParaRPr lang="en-US" altLang="ko-KR" dirty="0"/>
              </a:p>
              <a:p>
                <a:r>
                  <a:rPr lang="ko-KR" altLang="en-US" dirty="0"/>
                  <a:t>확률효과 모형에서 </a:t>
                </a:r>
                <a:r>
                  <a:rPr lang="ko-KR" altLang="en-US" dirty="0" err="1"/>
                  <a:t>오차항들은</a:t>
                </a:r>
                <a:r>
                  <a:rPr lang="ko-KR" altLang="en-US" dirty="0"/>
                  <a:t> 일반적으로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</m:t>
                    </m:r>
                    <m:r>
                      <a:rPr lang="en-US" altLang="ko-KR" i="1">
                        <a:latin typeface="Cambria Math"/>
                      </a:rPr>
                      <m:t>𝑁</m:t>
                    </m:r>
                    <m:r>
                      <a:rPr lang="en-US" altLang="ko-KR" i="1">
                        <a:latin typeface="Cambria Math"/>
                      </a:rPr>
                      <m:t>(0,</m:t>
                    </m:r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r>
                  <a:rPr lang="ko-KR" altLang="en-US" dirty="0"/>
                  <a:t>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</m:t>
                    </m:r>
                    <m:r>
                      <a:rPr lang="en-US" altLang="ko-KR" i="1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/>
                          </a:rPr>
                          <m:t>0,</m:t>
                        </m:r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sub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ko-KR" altLang="en-US" i="1">
                        <a:latin typeface="Cambria Math"/>
                      </a:rPr>
                      <m:t>인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것으로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ko-KR" altLang="en-US" i="1">
                        <a:latin typeface="Cambria Math"/>
                      </a:rPr>
                      <m:t>가정한다</m:t>
                    </m:r>
                  </m:oMath>
                </a14:m>
                <a:endParaRPr lang="en-US" altLang="ko-KR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352800"/>
              </a:xfrm>
              <a:blipFill rotWithShape="1">
                <a:blip r:embed="rId2"/>
                <a:stretch>
                  <a:fillRect l="-889" t="-30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39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3308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주제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노조가 </a:t>
            </a:r>
            <a:r>
              <a:rPr lang="ko-KR" altLang="en-US" dirty="0"/>
              <a:t>있는 직장에 다님으로써 얻는 임금효과와 노조가 있는 직장에서 노조에 가입함으로써 얻는 임금효과를 추정하고자 한다</a:t>
            </a:r>
          </a:p>
          <a:p>
            <a:r>
              <a:rPr lang="ko-KR" altLang="en-US" dirty="0" smtClean="0"/>
              <a:t>원 논문과 분석에 있어 차이가 있다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여기서는 </a:t>
            </a:r>
            <a:r>
              <a:rPr lang="en-US" altLang="ko-KR" dirty="0" smtClean="0"/>
              <a:t>1998-2008</a:t>
            </a:r>
            <a:r>
              <a:rPr lang="ko-KR" altLang="en-US" dirty="0" smtClean="0"/>
              <a:t>년도의 자료를 사용한다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논문의 종속변수를 이해하기 어려워 여기서 사용한 종속변수가 다르다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학력도 년도로 계산하기 보다는 </a:t>
            </a:r>
            <a:r>
              <a:rPr lang="ko-KR" altLang="en-US" dirty="0" err="1" smtClean="0"/>
              <a:t>범주형으로</a:t>
            </a:r>
            <a:r>
              <a:rPr lang="ko-KR" altLang="en-US" dirty="0" smtClean="0"/>
              <a:t> 만들어 통제한다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그럼에도 불구하고 될 수 있는 한 유사한 방법으로 모형을 추정하고자 한다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2592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확률효과 모형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9&gt;</a:t>
                </a:r>
                <a:r>
                  <a:rPr lang="ko-KR" altLang="en-US" dirty="0" smtClean="0"/>
                  <a:t>를 </a:t>
                </a:r>
                <a:r>
                  <a:rPr lang="en-US" altLang="ko-KR" dirty="0" smtClean="0"/>
                  <a:t>OLS</a:t>
                </a:r>
                <a:r>
                  <a:rPr lang="ko-KR" altLang="en-US" dirty="0" smtClean="0"/>
                  <a:t>로 추정하는 것은 </a:t>
                </a:r>
                <a:r>
                  <a:rPr lang="en-US" altLang="ko-KR" dirty="0" smtClean="0"/>
                  <a:t>1</a:t>
                </a:r>
                <a:r>
                  <a:rPr lang="ko-KR" altLang="en-US" dirty="0" smtClean="0"/>
                  <a:t>계 자기상관으로 인해 효율성 문제가 있다</a:t>
                </a: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ko-KR" b="0" i="0" smtClean="0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0" smtClean="0">
                        <a:latin typeface="Cambria Math"/>
                      </a:rPr>
                      <m:t>+</m:t>
                    </m:r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en-US" altLang="ko-KR" dirty="0" smtClean="0"/>
              </a:p>
              <a:p>
                <a:r>
                  <a:rPr lang="en-US" altLang="ko-KR" dirty="0" smtClean="0"/>
                  <a:t>OLS </a:t>
                </a:r>
                <a:r>
                  <a:rPr lang="ko-KR" altLang="en-US" dirty="0" smtClean="0"/>
                  <a:t>추정을 위해서는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 smtClean="0"/>
                  <a:t>이어야 하는데 이것이 성립한다면 다음과 같은 모형을 추정하는 것이 </a:t>
                </a:r>
                <a:r>
                  <a:rPr lang="ko-KR" altLang="en-US" dirty="0" err="1" smtClean="0"/>
                  <a:t>일치추정량이면서</a:t>
                </a:r>
                <a:r>
                  <a:rPr lang="ko-KR" altLang="en-US" dirty="0" smtClean="0"/>
                  <a:t> 효율적인 </a:t>
                </a:r>
                <a:r>
                  <a:rPr lang="ko-KR" altLang="en-US" dirty="0" err="1" smtClean="0"/>
                  <a:t>추정량이라는</a:t>
                </a:r>
                <a:r>
                  <a:rPr lang="ko-KR" altLang="en-US" dirty="0" smtClean="0"/>
                  <a:t> 것이 알려져 있다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b="0" i="1" smtClean="0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𝑈𝑁𝐼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𝑈𝑁𝐼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𝑃𝐴𝑅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𝑃𝐴𝑅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b="0" i="1" smtClean="0">
                        <a:latin typeface="Cambria Math"/>
                      </a:rPr>
                      <m:t>+[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b="0" i="1" smtClean="0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altLang="ko-KR" dirty="0" smtClean="0"/>
                  <a:t>				(10)</a:t>
                </a:r>
              </a:p>
              <a:p>
                <a:r>
                  <a:rPr lang="ko-KR" altLang="en-US" dirty="0" smtClean="0"/>
                  <a:t>여기에서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=1−</m:t>
                    </m:r>
                    <m:rad>
                      <m:radPr>
                        <m:degHide m:val="on"/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𝑢</m:t>
                                </m:r>
                              </m:sub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ko-KR" b="0" i="1" smtClean="0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𝑒</m:t>
                                </m:r>
                              </m:sub>
                              <m:sup>
                                <m:r>
                                  <a:rPr lang="en-US" altLang="ko-KR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rad>
                  </m:oMath>
                </a14:m>
                <a:r>
                  <a:rPr lang="en-US" altLang="ko-KR" dirty="0" smtClean="0"/>
                  <a:t>					(11)</a:t>
                </a:r>
              </a:p>
              <a:p>
                <a:r>
                  <a:rPr lang="ko-KR" altLang="en-US" dirty="0" smtClean="0"/>
                  <a:t>만약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ko-KR" altLang="en-US" dirty="0" smtClean="0"/>
                  <a:t>인 균형패널이면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r>
                      <a:rPr lang="ko-KR" altLang="en-US" b="0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ko-KR" altLang="en-US" dirty="0" smtClean="0"/>
                  <a:t>가 된다</a:t>
                </a:r>
                <a:endParaRPr lang="en-US" altLang="ko-KR" dirty="0" smtClean="0"/>
              </a:p>
              <a:p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10&gt;</a:t>
                </a:r>
                <a:r>
                  <a:rPr lang="ko-KR" altLang="en-US" dirty="0" smtClean="0"/>
                  <a:t>을 추정하기 위해서는 먼저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와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를 추정한 다음</a:t>
                </a:r>
                <a:r>
                  <a:rPr lang="en-US" altLang="ko-KR" dirty="0" smtClean="0"/>
                  <a:t>, 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11&gt;</a:t>
                </a:r>
                <a:r>
                  <a:rPr lang="ko-KR" altLang="en-US" dirty="0" smtClean="0"/>
                  <a:t>에 의해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ko-KR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 smtClean="0">
                                <a:latin typeface="Cambria Math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를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구한 후</a:t>
                </a:r>
                <a:r>
                  <a:rPr lang="en-US" altLang="ko-KR" dirty="0" smtClean="0"/>
                  <a:t>, </a:t>
                </a:r>
                <a:r>
                  <a:rPr lang="ko-KR" altLang="en-US" dirty="0" smtClean="0"/>
                  <a:t>그것을 </a:t>
                </a:r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 </a:t>
                </a:r>
                <a:r>
                  <a:rPr lang="en-US" altLang="ko-KR" dirty="0" smtClean="0"/>
                  <a:t>10&gt;</a:t>
                </a:r>
                <a:r>
                  <a:rPr lang="ko-KR" altLang="en-US" dirty="0" smtClean="0"/>
                  <a:t>에 대입하여 </a:t>
                </a:r>
                <a:r>
                  <a:rPr lang="en-US" altLang="ko-KR" dirty="0" smtClean="0"/>
                  <a:t>OLS</a:t>
                </a:r>
                <a:r>
                  <a:rPr lang="ko-KR" altLang="en-US" dirty="0" smtClean="0"/>
                  <a:t>로 추정하는 단계를 거친다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이런 방법을 </a:t>
                </a:r>
                <a:r>
                  <a:rPr lang="en-US" altLang="ko-KR" dirty="0" smtClean="0"/>
                  <a:t>Random Effects GLS(RE GLS)</a:t>
                </a:r>
                <a:r>
                  <a:rPr lang="ko-KR" altLang="en-US" dirty="0" smtClean="0"/>
                  <a:t>라고 한다</a:t>
                </a:r>
                <a:endParaRPr lang="en-US" altLang="ko-KR" dirty="0" smtClean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08575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확률효과 모형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</a:t>
                </a:r>
                <a:r>
                  <a:rPr lang="en-US" altLang="ko-KR" dirty="0" smtClean="0"/>
                  <a:t> 11&gt;</a:t>
                </a:r>
                <a:r>
                  <a:rPr lang="ko-KR" altLang="en-US" dirty="0" smtClean="0"/>
                  <a:t>에서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 smtClean="0"/>
                  <a:t>(</a:t>
                </a:r>
                <a:r>
                  <a:rPr lang="ko-KR" altLang="en-US" dirty="0" smtClean="0"/>
                  <a:t>즉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이면 패널개체 별 이질성이 없다는 뜻이므로 합동 </a:t>
                </a:r>
                <a:r>
                  <a:rPr lang="en-US" altLang="ko-KR" dirty="0" smtClean="0"/>
                  <a:t>OLS</a:t>
                </a:r>
                <a:r>
                  <a:rPr lang="ko-KR" altLang="en-US" dirty="0" smtClean="0"/>
                  <a:t>로 추정하는 것과 같다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반</a:t>
                </a:r>
                <a:r>
                  <a:rPr lang="ko-KR" altLang="en-US" dirty="0"/>
                  <a:t>면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altLang="ko-KR" dirty="0"/>
                  <a:t>(</a:t>
                </a:r>
                <a:r>
                  <a:rPr lang="ko-KR" altLang="en-US" dirty="0"/>
                  <a:t>즉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 smtClean="0"/>
                  <a:t>)</a:t>
                </a:r>
                <a:r>
                  <a:rPr lang="ko-KR" altLang="en-US" dirty="0" smtClean="0"/>
                  <a:t>이면 오직 </a:t>
                </a:r>
                <a:r>
                  <a:rPr lang="ko-KR" altLang="en-US" dirty="0" err="1" smtClean="0"/>
                  <a:t>개체별</a:t>
                </a:r>
                <a:r>
                  <a:rPr lang="ko-KR" altLang="en-US" dirty="0" smtClean="0"/>
                  <a:t> 이질성만이 남기 때문에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가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중요해지고 </a:t>
                </a:r>
                <a:r>
                  <a:rPr lang="en-US" altLang="ko-KR" dirty="0" smtClean="0"/>
                  <a:t>within </a:t>
                </a:r>
                <a:r>
                  <a:rPr lang="ko-KR" altLang="en-US" dirty="0" smtClean="0"/>
                  <a:t>회귀모형과 같은 형태가 된다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확률효과 모형의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between </a:t>
                </a:r>
                <a:r>
                  <a:rPr lang="ko-KR" altLang="en-US" dirty="0" smtClean="0"/>
                  <a:t>모형 </a:t>
                </a:r>
                <a:r>
                  <a:rPr lang="ko-KR" altLang="en-US" dirty="0" err="1" smtClean="0"/>
                  <a:t>추정량보다</a:t>
                </a:r>
                <a:r>
                  <a:rPr lang="ko-KR" altLang="en-US" dirty="0" smtClean="0"/>
                  <a:t> 효율적이다</a:t>
                </a:r>
                <a:endParaRPr lang="en-US" altLang="ko-KR" dirty="0" smtClean="0"/>
              </a:p>
              <a:p>
                <a:pPr lvl="1"/>
                <a:r>
                  <a:rPr lang="en-US" altLang="ko-KR" dirty="0"/>
                  <a:t>between </a:t>
                </a:r>
                <a:r>
                  <a:rPr lang="ko-KR" altLang="en-US" dirty="0"/>
                  <a:t>모형은 </a:t>
                </a:r>
                <a:r>
                  <a:rPr lang="ko-KR" altLang="en-US" dirty="0" smtClean="0"/>
                  <a:t>패널 별 </a:t>
                </a:r>
                <a:r>
                  <a:rPr lang="ko-KR" altLang="en-US" dirty="0"/>
                  <a:t>평균만을 변수로 추정하는데 반해 확률효과 모형은 </a:t>
                </a:r>
                <a:r>
                  <a:rPr lang="ko-KR" altLang="en-US" dirty="0" smtClean="0"/>
                  <a:t>패널 간 </a:t>
                </a:r>
                <a:r>
                  <a:rPr lang="ko-KR" altLang="en-US" dirty="0"/>
                  <a:t>정보와 </a:t>
                </a:r>
                <a:r>
                  <a:rPr lang="ko-KR" altLang="en-US" dirty="0" smtClean="0"/>
                  <a:t>패널 내 </a:t>
                </a:r>
                <a:r>
                  <a:rPr lang="ko-KR" altLang="en-US" dirty="0"/>
                  <a:t>정보를 모두 </a:t>
                </a:r>
                <a:r>
                  <a:rPr lang="ko-KR" altLang="en-US" dirty="0" smtClean="0"/>
                  <a:t>사용한다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 smtClean="0"/>
                  <a:t>이라는 가정이 성립하면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고정효과 모형은 패널 개체 더미변수를 추정하기 때문에 자유도의 손실이 발생한다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따라서 확률효과 모형의 </a:t>
                </a:r>
                <a:r>
                  <a:rPr lang="ko-KR" altLang="en-US" dirty="0" err="1" smtClean="0"/>
                  <a:t>추정량이</a:t>
                </a:r>
                <a:r>
                  <a:rPr lang="ko-KR" altLang="en-US" dirty="0" smtClean="0"/>
                  <a:t> 더 효율적이다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또한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ko-KR" altLang="en-US" dirty="0" smtClean="0"/>
                  <a:t>이면 시간에 따라 변하지 않는 설명변수</a:t>
                </a:r>
                <a:r>
                  <a:rPr lang="en-US" altLang="ko-KR" dirty="0" smtClean="0"/>
                  <a:t>(time invariant variable)</a:t>
                </a:r>
                <a:r>
                  <a:rPr lang="ko-KR" altLang="en-US" dirty="0" smtClean="0"/>
                  <a:t>에 대한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추정치도 얻을 수 있는 장점이 있다</a:t>
                </a:r>
                <a:endParaRPr lang="en-US" altLang="ko-KR" dirty="0"/>
              </a:p>
              <a:p>
                <a:r>
                  <a:rPr lang="ko-KR" altLang="en-US" dirty="0" smtClean="0"/>
                  <a:t>하지만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 smtClean="0"/>
                  <a:t>이라는 가정이 성립하지 않는다면 확률효과 모형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</a:t>
                </a:r>
                <a:r>
                  <a:rPr lang="ko-KR" altLang="en-US" dirty="0" err="1" smtClean="0"/>
                  <a:t>일치추정량이</a:t>
                </a:r>
                <a:r>
                  <a:rPr lang="ko-KR" altLang="en-US" dirty="0" smtClean="0"/>
                  <a:t> 되지 못한다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578261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확률효과 모형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3886200" cy="167639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, </a:t>
                </a:r>
                <a:r>
                  <a:rPr lang="en-US" altLang="ko-KR" i="1" dirty="0" smtClean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re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ko-KR" alt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ko-KR" altLang="en-US" i="1">
                            <a:latin typeface="Cambria Math"/>
                          </a:rPr>
                          <m:t>𝜌</m:t>
                        </m:r>
                      </m:e>
                    </m:acc>
                    <m:r>
                      <a:rPr lang="en-US" altLang="ko-K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sub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sub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𝑒</m:t>
                            </m:r>
                          </m:sub>
                          <m:sup>
                            <m:r>
                              <a:rPr lang="en-US" altLang="ko-KR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3886200" cy="1676399"/>
              </a:xfrm>
              <a:blipFill rotWithShape="1">
                <a:blip r:embed="rId2"/>
                <a:stretch>
                  <a:fillRect l="-627" t="-50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42</a:t>
            </a:fld>
            <a:endParaRPr lang="en-US" altLang="ko-KR"/>
          </a:p>
        </p:txBody>
      </p:sp>
      <p:pic>
        <p:nvPicPr>
          <p:cNvPr id="3075" name="Picture 3" descr="C:\hyun\2013_fall\panel\notes\results\res_c_ext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752600"/>
            <a:ext cx="45529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4572000" y="1752600"/>
            <a:ext cx="17526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4572000" y="2895600"/>
            <a:ext cx="1752600" cy="152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572000" y="3505200"/>
            <a:ext cx="45720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4610100" y="5181600"/>
            <a:ext cx="3619500" cy="4572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99505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확률효과 모형 </a:t>
            </a:r>
            <a:r>
              <a:rPr lang="en-US" altLang="ko-KR" dirty="0" smtClean="0"/>
              <a:t>V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4038600" cy="4525963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ko-KR" altLang="en-US" dirty="0"/>
                  <a:t>확률효과 모형의 두 </a:t>
                </a:r>
                <a:r>
                  <a:rPr lang="ko-KR" altLang="en-US" dirty="0" err="1"/>
                  <a:t>오차항</a:t>
                </a:r>
                <a:r>
                  <a:rPr lang="ko-KR" altLang="en-US" dirty="0"/>
                  <a:t> </a:t>
                </a:r>
                <a:r>
                  <a:rPr lang="en-US" altLang="ko-KR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altLang="ko-KR" dirty="0"/>
                  <a:t>)</a:t>
                </a:r>
                <a:r>
                  <a:rPr lang="ko-KR" altLang="en-US" dirty="0"/>
                  <a:t>이 모두 정규분포를 이루고 있으면 </a:t>
                </a:r>
                <a:r>
                  <a:rPr lang="ko-KR" altLang="en-US" dirty="0" err="1"/>
                  <a:t>최우추정법</a:t>
                </a:r>
                <a:r>
                  <a:rPr lang="en-US" altLang="ko-KR" dirty="0"/>
                  <a:t>(MLE: maximum likelihood estimation)</a:t>
                </a:r>
                <a:r>
                  <a:rPr lang="ko-KR" altLang="en-US" dirty="0"/>
                  <a:t>으로 추정계수를 얻을 수 있다</a:t>
                </a:r>
                <a:endParaRPr lang="en-US" altLang="ko-KR" dirty="0"/>
              </a:p>
              <a:p>
                <a:r>
                  <a:rPr lang="en-US" altLang="ko-KR" dirty="0"/>
                  <a:t>RE GLS</a:t>
                </a:r>
                <a:r>
                  <a:rPr lang="ko-KR" altLang="en-US" dirty="0"/>
                  <a:t>에서는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/>
                  <a:t>과</a:t>
                </a: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/>
                  <a:t>를 구한 후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ko-KR" alt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ko-KR" altLang="en-US" i="1">
                            <a:latin typeface="Cambria Math"/>
                          </a:rPr>
                          <m:t>𝜃</m:t>
                        </m:r>
                      </m:e>
                    </m:acc>
                  </m:oMath>
                </a14:m>
                <a:r>
                  <a:rPr lang="ko-KR" altLang="en-US" dirty="0" err="1"/>
                  <a:t>를</a:t>
                </a:r>
                <a:r>
                  <a:rPr lang="ko-KR" altLang="en-US" dirty="0"/>
                  <a:t> 구하고 계수를 추정하는데 반해 </a:t>
                </a:r>
                <a:r>
                  <a:rPr lang="ko-KR" altLang="en-US" dirty="0" err="1"/>
                  <a:t>최우추정에서는</a:t>
                </a:r>
                <a:r>
                  <a:rPr lang="ko-KR" alt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/>
                  <a:t>과</a:t>
                </a:r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dirty="0"/>
                  <a:t>, </a:t>
                </a:r>
                <a:r>
                  <a:rPr lang="ko-KR" altLang="en-US" dirty="0"/>
                  <a:t>그리고 계수를 한번에 구하게 된다</a:t>
                </a:r>
                <a:endParaRPr lang="en-US" altLang="ko-KR" dirty="0"/>
              </a:p>
              <a:p>
                <a:r>
                  <a:rPr lang="ko-KR" altLang="en-US" dirty="0"/>
                  <a:t>이렇게 구한 </a:t>
                </a:r>
                <a:r>
                  <a:rPr lang="ko-KR" altLang="en-US" dirty="0" err="1"/>
                  <a:t>최우추정의</a:t>
                </a:r>
                <a:r>
                  <a:rPr lang="ko-KR" altLang="en-US" dirty="0"/>
                  <a:t> 계수가 더 효율적인 것으로 알려져 </a:t>
                </a:r>
                <a:r>
                  <a:rPr lang="ko-KR" altLang="en-US" dirty="0" smtClean="0"/>
                  <a:t>있다</a:t>
                </a:r>
                <a:endParaRPr lang="en-US" altLang="ko-KR" dirty="0" smtClean="0"/>
              </a:p>
              <a:p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xi: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xtreg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lnhwage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union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parti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gender age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agesq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i.educ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///</a:t>
                </a:r>
              </a:p>
              <a:p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i.marri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mdur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i.nemp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i.indus</a:t>
                </a:r>
                <a:r>
                  <a:rPr lang="en-US" altLang="ko-KR" i="1" dirty="0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, </a:t>
                </a:r>
                <a:r>
                  <a:rPr lang="en-US" altLang="ko-KR" i="1" dirty="0" err="1">
                    <a:solidFill>
                      <a:srgbClr val="C00000"/>
                    </a:solidFill>
                    <a:latin typeface="바탕" pitchFamily="18" charset="-127"/>
                    <a:ea typeface="바탕" pitchFamily="18" charset="-127"/>
                  </a:rPr>
                  <a:t>mle</a:t>
                </a:r>
                <a:endParaRPr lang="en-US" altLang="ko-KR" i="1" dirty="0">
                  <a:solidFill>
                    <a:srgbClr val="C00000"/>
                  </a:solidFill>
                  <a:latin typeface="바탕" pitchFamily="18" charset="-127"/>
                  <a:ea typeface="바탕" pitchFamily="18" charset="-127"/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4038600" cy="4525963"/>
              </a:xfrm>
              <a:blipFill rotWithShape="1">
                <a:blip r:embed="rId2"/>
                <a:stretch>
                  <a:fillRect l="-905" t="-2156" r="-15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43</a:t>
            </a:fld>
            <a:endParaRPr lang="en-US" altLang="ko-KR"/>
          </a:p>
        </p:txBody>
      </p:sp>
      <p:pic>
        <p:nvPicPr>
          <p:cNvPr id="4099" name="Picture 3" descr="C:\hyun\2013_fall\panel\notes\results\res_c_ext_2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1585913"/>
            <a:ext cx="455295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4572000" y="3371850"/>
            <a:ext cx="3276600" cy="28575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4572000" y="5562600"/>
            <a:ext cx="4533900" cy="18573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6348314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확률효과 모형 </a:t>
            </a:r>
            <a:r>
              <a:rPr lang="en-US" altLang="ko-KR" dirty="0" smtClean="0"/>
              <a:t>VI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40000" lnSpcReduction="20000"/>
          </a:bodyPr>
          <a:lstStyle/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foreach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m in be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re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mle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{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qui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`m'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estimates store `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m'_model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}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estimates table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be_model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fe_model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re_model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mle_model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b(%9.3f) star(0.001 0.01 0.05)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eq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(1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/>
              <a:t>be: </a:t>
            </a:r>
            <a:r>
              <a:rPr lang="ko-KR" altLang="en-US" dirty="0"/>
              <a:t>횡단면 자료를 이용한 추정이므로</a:t>
            </a:r>
            <a:r>
              <a:rPr lang="en-US" altLang="ko-KR" dirty="0"/>
              <a:t>, </a:t>
            </a:r>
            <a:r>
              <a:rPr lang="ko-KR" altLang="en-US" dirty="0"/>
              <a:t>개인 </a:t>
            </a:r>
            <a:r>
              <a:rPr lang="en-US" altLang="ko-KR" dirty="0"/>
              <a:t>A</a:t>
            </a:r>
            <a:r>
              <a:rPr lang="ko-KR" altLang="en-US" dirty="0"/>
              <a:t>가 </a:t>
            </a:r>
            <a:r>
              <a:rPr lang="ko-KR" altLang="en-US" dirty="0" smtClean="0"/>
              <a:t>노조에 가입되어 있고 개인 </a:t>
            </a:r>
            <a:r>
              <a:rPr lang="en-US" altLang="ko-KR" dirty="0" smtClean="0"/>
              <a:t>B</a:t>
            </a:r>
            <a:r>
              <a:rPr lang="ko-KR" altLang="en-US" dirty="0" smtClean="0"/>
              <a:t>는 그렇지 않으면 </a:t>
            </a:r>
            <a:r>
              <a:rPr lang="ko-KR" altLang="en-US" dirty="0"/>
              <a:t>평균적으로 </a:t>
            </a:r>
            <a:r>
              <a:rPr lang="en-US" altLang="ko-KR" dirty="0" smtClean="0"/>
              <a:t>A</a:t>
            </a:r>
            <a:r>
              <a:rPr lang="ko-KR" altLang="en-US" dirty="0" smtClean="0"/>
              <a:t>의 임금이 </a:t>
            </a:r>
            <a:r>
              <a:rPr lang="en-US" altLang="ko-KR" dirty="0" smtClean="0"/>
              <a:t>1.9%</a:t>
            </a:r>
            <a:r>
              <a:rPr lang="ko-KR" altLang="en-US" dirty="0"/>
              <a:t> </a:t>
            </a:r>
            <a:r>
              <a:rPr lang="ko-KR" altLang="en-US" dirty="0" smtClean="0"/>
              <a:t>낮다</a:t>
            </a: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err="1"/>
              <a:t>fe</a:t>
            </a:r>
            <a:r>
              <a:rPr lang="en-US" altLang="ko-KR" dirty="0"/>
              <a:t>: </a:t>
            </a:r>
            <a:r>
              <a:rPr lang="ko-KR" altLang="en-US" dirty="0"/>
              <a:t>어떤 개인 </a:t>
            </a:r>
            <a:r>
              <a:rPr lang="en-US" altLang="ko-KR" dirty="0"/>
              <a:t>A</a:t>
            </a:r>
            <a:r>
              <a:rPr lang="ko-KR" altLang="en-US" dirty="0"/>
              <a:t>의</a:t>
            </a:r>
            <a:r>
              <a:rPr lang="en-US" altLang="ko-KR" dirty="0"/>
              <a:t> </a:t>
            </a:r>
            <a:r>
              <a:rPr lang="ko-KR" altLang="en-US" dirty="0"/>
              <a:t>임금이 여러 해 동안 관측되었는데</a:t>
            </a:r>
            <a:r>
              <a:rPr lang="en-US" altLang="ko-KR" dirty="0"/>
              <a:t>, </a:t>
            </a:r>
            <a:r>
              <a:rPr lang="ko-KR" altLang="en-US" dirty="0" smtClean="0"/>
              <a:t>노조에 가입하면 그렇지 않았을 때 비해 평균적으로 </a:t>
            </a:r>
            <a:r>
              <a:rPr lang="ko-KR" altLang="en-US" dirty="0"/>
              <a:t>임금이 </a:t>
            </a:r>
            <a:r>
              <a:rPr lang="en-US" altLang="ko-KR" dirty="0" smtClean="0"/>
              <a:t>2.7% </a:t>
            </a:r>
            <a:r>
              <a:rPr lang="ko-KR" altLang="en-US" dirty="0" smtClean="0"/>
              <a:t>증</a:t>
            </a:r>
            <a:r>
              <a:rPr lang="ko-KR" altLang="en-US" dirty="0"/>
              <a:t>가</a:t>
            </a:r>
            <a:r>
              <a:rPr lang="ko-KR" altLang="en-US" dirty="0" smtClean="0"/>
              <a:t>한다</a:t>
            </a:r>
            <a:r>
              <a:rPr lang="en-US" altLang="ko-KR" dirty="0"/>
              <a:t>. </a:t>
            </a:r>
            <a:r>
              <a:rPr lang="ko-KR" altLang="en-US" dirty="0"/>
              <a:t>이는 모든 개인에게 똑같이 적용된다</a:t>
            </a:r>
            <a:endParaRPr lang="en-US" altLang="ko-KR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/>
              <a:t>re: </a:t>
            </a:r>
            <a:r>
              <a:rPr lang="ko-KR" altLang="en-US" dirty="0"/>
              <a:t>개인 </a:t>
            </a:r>
            <a:r>
              <a:rPr lang="en-US" altLang="ko-KR" dirty="0"/>
              <a:t>A</a:t>
            </a:r>
            <a:r>
              <a:rPr lang="ko-KR" altLang="en-US" dirty="0"/>
              <a:t>가 </a:t>
            </a:r>
            <a:r>
              <a:rPr lang="ko-KR" altLang="en-US" dirty="0" smtClean="0"/>
              <a:t>노조에 가입하고 개인 </a:t>
            </a:r>
            <a:r>
              <a:rPr lang="en-US" altLang="ko-KR" dirty="0" smtClean="0"/>
              <a:t>B</a:t>
            </a:r>
            <a:r>
              <a:rPr lang="ko-KR" altLang="en-US" dirty="0" smtClean="0"/>
              <a:t>는 그렇지 않으면 임금이 </a:t>
            </a:r>
            <a:r>
              <a:rPr lang="en-US" altLang="ko-KR" dirty="0" smtClean="0"/>
              <a:t>0.0% </a:t>
            </a:r>
            <a:r>
              <a:rPr lang="ko-KR" altLang="en-US" dirty="0" smtClean="0"/>
              <a:t>감소하고 </a:t>
            </a:r>
            <a:r>
              <a:rPr lang="ko-KR" altLang="en-US" dirty="0"/>
              <a:t>또한 개인 </a:t>
            </a:r>
            <a:r>
              <a:rPr lang="en-US" altLang="ko-KR" dirty="0"/>
              <a:t>A </a:t>
            </a:r>
            <a:r>
              <a:rPr lang="ko-KR" altLang="en-US" dirty="0"/>
              <a:t>내에서 </a:t>
            </a:r>
            <a:r>
              <a:rPr lang="ko-KR" altLang="en-US" dirty="0" smtClean="0"/>
              <a:t>노조에 가입했을 때 그렇지 않은 경우에 비해 임금이 </a:t>
            </a:r>
            <a:r>
              <a:rPr lang="en-US" altLang="ko-KR" dirty="0" smtClean="0"/>
              <a:t>0.0% </a:t>
            </a:r>
            <a:r>
              <a:rPr lang="ko-KR" altLang="en-US" dirty="0" smtClean="0"/>
              <a:t>감소한다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44</a:t>
            </a:fld>
            <a:endParaRPr lang="en-US" altLang="ko-KR"/>
          </a:p>
        </p:txBody>
      </p:sp>
      <p:pic>
        <p:nvPicPr>
          <p:cNvPr id="5122" name="Picture 2" descr="C:\hyun\2013_fall\panel\notes\results\res_c_ext_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33500"/>
            <a:ext cx="43053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4648200" y="1809750"/>
            <a:ext cx="4305300" cy="3048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22422735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하우스만 검정 </a:t>
            </a:r>
            <a:r>
              <a:rPr lang="en-US" altLang="ko-KR" dirty="0" smtClean="0"/>
              <a:t>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en-US" altLang="ko-KR" dirty="0" smtClean="0"/>
                  <a:t>&lt;</a:t>
                </a:r>
                <a:r>
                  <a:rPr lang="ko-KR" altLang="en-US" dirty="0" smtClean="0"/>
                  <a:t>식</a:t>
                </a:r>
                <a:r>
                  <a:rPr lang="en-US" altLang="ko-KR" dirty="0" smtClean="0"/>
                  <a:t> 3&gt;</a:t>
                </a:r>
                <a:r>
                  <a:rPr lang="ko-KR" altLang="en-US" dirty="0" smtClean="0"/>
                  <a:t>에 따르면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𝑈𝑁𝐼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𝑃𝐴𝑅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ko-KR" altLang="en-US" i="1">
                        <a:latin typeface="Cambria Math"/>
                      </a:rPr>
                      <m:t>𝛾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𝑖𝑡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r>
                  <a:rPr lang="ko-KR" altLang="en-US" dirty="0" smtClean="0"/>
                  <a:t>  </a:t>
                </a:r>
                <a:r>
                  <a:rPr lang="en-US" altLang="ko-KR" dirty="0"/>
                  <a:t>	(</a:t>
                </a:r>
                <a:r>
                  <a:rPr lang="en-US" altLang="ko-KR" dirty="0" smtClean="0"/>
                  <a:t>12)</a:t>
                </a:r>
              </a:p>
              <a:p>
                <a:r>
                  <a:rPr lang="ko-KR" altLang="en-US" dirty="0" smtClean="0"/>
                  <a:t>지금까지 배운 것처럼 고정효과 모형에서는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/>
                      </a:rPr>
                      <m:t>𝛼</m:t>
                    </m:r>
                    <m:r>
                      <a:rPr lang="en-US" altLang="ko-KR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를 패널 </a:t>
                </a:r>
                <a:r>
                  <a:rPr lang="ko-KR" altLang="en-US" dirty="0" err="1" smtClean="0"/>
                  <a:t>개체별로</a:t>
                </a:r>
                <a:r>
                  <a:rPr lang="ko-KR" altLang="en-US" dirty="0" smtClean="0"/>
                  <a:t> 고정되어 있는 </a:t>
                </a:r>
                <a:r>
                  <a:rPr lang="ko-KR" altLang="en-US" dirty="0" err="1" smtClean="0"/>
                  <a:t>모수로</a:t>
                </a:r>
                <a:r>
                  <a:rPr lang="ko-KR" altLang="en-US" dirty="0" smtClean="0"/>
                  <a:t> 해석한다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이에 반해 확률효과 모형에서는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𝛼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를 확률분포를 따르는 확률변수로 해석한다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즉 </a:t>
                </a:r>
                <a14:m>
                  <m:oMath xmlns:m="http://schemas.openxmlformats.org/officeDocument/2006/math">
                    <m:r>
                      <a:rPr lang="en-US" altLang="ko-KR" b="0" i="0" smtClean="0">
                        <a:latin typeface="Cambria Math"/>
                      </a:rPr>
                      <m:t>(</m:t>
                    </m:r>
                    <m:r>
                      <a:rPr lang="ko-KR" altLang="en-US" i="1">
                        <a:latin typeface="Cambria Math"/>
                      </a:rPr>
                      <m:t>𝛼</m:t>
                    </m:r>
                    <m:r>
                      <a:rPr lang="en-US" altLang="ko-KR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)~</m:t>
                    </m:r>
                    <m:r>
                      <a:rPr lang="en-US" altLang="ko-KR" b="0" i="1" smtClean="0">
                        <a:latin typeface="Cambria Math"/>
                      </a:rPr>
                      <m:t>𝑁</m:t>
                    </m:r>
                    <m:r>
                      <a:rPr lang="en-US" altLang="ko-KR" b="0" i="1" smtClean="0">
                        <a:latin typeface="Cambria Math"/>
                      </a:rPr>
                      <m:t>(</m:t>
                    </m:r>
                    <m:r>
                      <a:rPr lang="ko-KR" altLang="en-US" i="1">
                        <a:latin typeface="Cambria Math"/>
                      </a:rPr>
                      <m:t>𝛼</m:t>
                    </m:r>
                    <m:r>
                      <a:rPr lang="en-US" altLang="ko-KR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ko-KR" b="0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ko-KR" dirty="0" smtClean="0"/>
              </a:p>
              <a:p>
                <a:r>
                  <a:rPr lang="ko-KR" altLang="en-US" dirty="0" smtClean="0"/>
                  <a:t>고정효과와 확률효과 중 어떤 모형을 선택할 것인지는 첫째로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에 대한 해석에 달려있다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패널 개체들이 모집단에서 무작위로 추출된 표본의 개념이라면 </a:t>
                </a:r>
                <a:r>
                  <a:rPr lang="ko-KR" altLang="en-US" dirty="0" err="1" smtClean="0"/>
                  <a:t>오차항</a:t>
                </a:r>
                <a:r>
                  <a:rPr lang="ko-KR" alt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는 확률분포를 따른다고 가정할 수 있다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하지만 패널 개체들이 모집단에서 추출된 표본이 아니라 특정 모집단 그 자체라면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ko-KR" altLang="en-US" dirty="0" smtClean="0"/>
                  <a:t>는 확률분포를 따른다고 할 수 없다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한국노동패널</a:t>
                </a:r>
                <a:r>
                  <a:rPr lang="en-US" altLang="ko-KR" dirty="0" smtClean="0"/>
                  <a:t>(KLIPS)</a:t>
                </a:r>
                <a:r>
                  <a:rPr lang="ko-KR" altLang="en-US" dirty="0" smtClean="0"/>
                  <a:t>자료를 분석할 때 모집단에서 추출하였기 때문에 확률효과를 사용하는 것이 바람직해 보인다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이에 반해 </a:t>
                </a:r>
                <a:r>
                  <a:rPr lang="en-US" altLang="ko-KR" dirty="0" smtClean="0"/>
                  <a:t>OECD</a:t>
                </a:r>
                <a:r>
                  <a:rPr lang="ko-KR" altLang="en-US" dirty="0" smtClean="0"/>
                  <a:t>국가에 대한 분석이나 미국의 </a:t>
                </a:r>
                <a:r>
                  <a:rPr lang="en-US" altLang="ko-KR" dirty="0" smtClean="0"/>
                  <a:t>50</a:t>
                </a:r>
                <a:r>
                  <a:rPr lang="ko-KR" altLang="en-US" dirty="0" smtClean="0"/>
                  <a:t>개 주 패널에 대한 자료는 그 자체로 모집단을 형성하기 때문에 고정효과로 보는 것이 적절하다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320114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하우스만 검정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r>
                  <a:rPr lang="ko-KR" altLang="en-US" dirty="0" smtClean="0"/>
                  <a:t>통계적 측면에서 보았을 때</a:t>
                </a:r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dirty="0" smtClean="0"/>
                  <a:t>이면 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고정효과 </a:t>
                </a:r>
                <a:r>
                  <a:rPr lang="ko-KR" altLang="en-US" dirty="0" err="1" smtClean="0"/>
                  <a:t>추정량과</a:t>
                </a:r>
                <a:r>
                  <a:rPr lang="ko-KR" altLang="en-US" dirty="0" smtClean="0"/>
                  <a:t> 확률효과 </a:t>
                </a:r>
                <a:r>
                  <a:rPr lang="ko-KR" altLang="en-US" dirty="0" err="1" smtClean="0"/>
                  <a:t>추정량이</a:t>
                </a:r>
                <a:r>
                  <a:rPr lang="ko-KR" altLang="en-US" dirty="0" smtClean="0"/>
                  <a:t> 모두 </a:t>
                </a:r>
                <a:r>
                  <a:rPr lang="ko-KR" altLang="en-US" dirty="0" err="1" smtClean="0"/>
                  <a:t>일치추정량이다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따라서 두 모형의 </a:t>
                </a:r>
                <a:r>
                  <a:rPr lang="ko-KR" altLang="en-US" dirty="0" err="1" smtClean="0"/>
                  <a:t>추정량이</a:t>
                </a:r>
                <a:r>
                  <a:rPr lang="ko-KR" altLang="en-US" dirty="0" smtClean="0"/>
                  <a:t> 유사할 것이다</a:t>
                </a:r>
                <a:endParaRPr lang="en-US" altLang="ko-KR" dirty="0" smtClean="0"/>
              </a:p>
              <a:p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ko-KR" i="1">
                        <a:latin typeface="Cambria Math"/>
                      </a:rPr>
                      <m:t>0</m:t>
                    </m:r>
                  </m:oMath>
                </a14:m>
                <a:r>
                  <a:rPr lang="ko-KR" altLang="en-US" dirty="0" smtClean="0"/>
                  <a:t>이면 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고정효과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여전히 </a:t>
                </a:r>
                <a:r>
                  <a:rPr lang="ko-KR" altLang="en-US" dirty="0" err="1" smtClean="0"/>
                  <a:t>일치추정량이지만</a:t>
                </a:r>
                <a:r>
                  <a:rPr lang="ko-KR" altLang="en-US" dirty="0" smtClean="0"/>
                  <a:t> 확률효과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</a:t>
                </a:r>
                <a:r>
                  <a:rPr lang="ko-KR" altLang="en-US" dirty="0" err="1" smtClean="0"/>
                  <a:t>일치추정량이</a:t>
                </a:r>
                <a:r>
                  <a:rPr lang="ko-KR" altLang="en-US" dirty="0" smtClean="0"/>
                  <a:t> 아니다</a:t>
                </a:r>
                <a:r>
                  <a:rPr lang="en-US" altLang="ko-KR" dirty="0" smtClean="0"/>
                  <a:t>. </a:t>
                </a:r>
                <a:r>
                  <a:rPr lang="ko-KR" altLang="en-US" dirty="0" smtClean="0"/>
                  <a:t>따라서 두 </a:t>
                </a:r>
                <a:r>
                  <a:rPr lang="ko-KR" altLang="en-US" dirty="0" err="1" smtClean="0"/>
                  <a:t>추정량</a:t>
                </a:r>
                <a:r>
                  <a:rPr lang="ko-KR" altLang="en-US" dirty="0" smtClean="0"/>
                  <a:t> 사이에 차이가 존재할 것이다</a:t>
                </a:r>
                <a:endParaRPr lang="en-US" altLang="ko-KR" dirty="0" smtClean="0"/>
              </a:p>
              <a:p>
                <a:r>
                  <a:rPr lang="ko-KR" altLang="en-US" dirty="0" smtClean="0"/>
                  <a:t>하우스만</a:t>
                </a:r>
                <a:r>
                  <a:rPr lang="en-US" altLang="ko-KR" dirty="0" smtClean="0"/>
                  <a:t>(</a:t>
                </a:r>
                <a:r>
                  <a:rPr lang="en-US" altLang="ko-KR" dirty="0" err="1" smtClean="0"/>
                  <a:t>Hausman</a:t>
                </a:r>
                <a:r>
                  <a:rPr lang="en-US" altLang="ko-KR" dirty="0" smtClean="0"/>
                  <a:t>) </a:t>
                </a:r>
                <a:r>
                  <a:rPr lang="ko-KR" altLang="en-US" dirty="0" smtClean="0"/>
                  <a:t>검정은 이러한 특성을 이용한다</a:t>
                </a:r>
                <a:r>
                  <a:rPr lang="en-US" altLang="ko-KR" dirty="0" smtClean="0"/>
                  <a:t>.</a:t>
                </a:r>
              </a:p>
              <a:p>
                <a:pPr lvl="1"/>
                <a:r>
                  <a:rPr lang="ko-KR" altLang="en-US" dirty="0" smtClean="0"/>
                  <a:t>즉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:</m:t>
                    </m:r>
                    <m:r>
                      <a:rPr lang="en-US" altLang="ko-KR" b="0" i="1" smtClean="0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하에 두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유사하지만 대안가설 하에 두 </a:t>
                </a:r>
                <a:r>
                  <a:rPr lang="ko-KR" altLang="en-US" dirty="0" err="1" smtClean="0"/>
                  <a:t>추정량은</a:t>
                </a:r>
                <a:r>
                  <a:rPr lang="ko-KR" altLang="en-US" dirty="0" smtClean="0"/>
                  <a:t> 차이가 있다</a:t>
                </a:r>
                <a:endParaRPr lang="en-US" altLang="ko-K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𝐻</m:t>
                    </m:r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ko-KR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ko-KR" altLang="en-US" b="0" i="1" smtClean="0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𝐹𝐸</m:t>
                                </m:r>
                              </m:sub>
                            </m:sSub>
                            <m:r>
                              <a:rPr lang="en-US" altLang="ko-KR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ko-KR" altLang="en-US" i="1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b="0" i="1" smtClean="0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altLang="ko-KR" i="1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[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𝑣𝑎𝑟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(</m:t>
                            </m:r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)−</m:t>
                        </m:r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𝑅𝐸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)]</m:t>
                        </m:r>
                      </m:e>
                      <m:sup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𝐹𝐸</m:t>
                            </m:r>
                          </m:sub>
                        </m:sSub>
                        <m:r>
                          <a:rPr lang="en-US" altLang="ko-KR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𝑅𝐸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~</m:t>
                    </m:r>
                    <m:sSubSup>
                      <m:sSubSup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b="0" i="1" smtClean="0">
                            <a:latin typeface="Cambria Math"/>
                          </a:rPr>
                          <m:t>𝜒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𝐾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를 이용한다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하우스만 검정에 있어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𝑣𝑎𝑟</m:t>
                        </m:r>
                        <m:r>
                          <a:rPr lang="en-US" altLang="ko-KR" i="1">
                            <a:latin typeface="Cambria Math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𝐹𝐸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)−</m:t>
                    </m:r>
                    <m:r>
                      <a:rPr lang="en-US" altLang="ko-KR" i="1">
                        <a:latin typeface="Cambria Math"/>
                      </a:rPr>
                      <m:t>𝑣𝑎𝑟</m:t>
                    </m:r>
                    <m:r>
                      <a:rPr lang="en-US" altLang="ko-KR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ko-KR" altLang="en-US" i="1">
                                <a:latin typeface="Cambria Math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𝑅𝐸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행렬이 양정행렬</a:t>
                </a:r>
                <a:r>
                  <a:rPr lang="en-US" altLang="ko-KR" dirty="0" smtClean="0"/>
                  <a:t>(positive definite)</a:t>
                </a:r>
                <a:r>
                  <a:rPr lang="ko-KR" altLang="en-US" dirty="0" smtClean="0"/>
                  <a:t>이 되어야 하지만 그렇지 않은 경우에도 큰 문제는 없는 것으로 알려져 있다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만약 양정행렬이 되지 않으면 </a:t>
                </a:r>
                <a:r>
                  <a:rPr lang="ko-KR" altLang="en-US" dirty="0" err="1" smtClean="0"/>
                  <a:t>검정통계치</a:t>
                </a:r>
                <a:r>
                  <a:rPr lang="ko-KR" altLang="en-US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/>
                          </a:rPr>
                        </m:ctrlPr>
                      </m:sSubSupPr>
                      <m:e>
                        <m:r>
                          <a:rPr lang="ko-KR" altLang="en-US" i="1">
                            <a:latin typeface="Cambria Math"/>
                          </a:rPr>
                          <m:t>𝜒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𝐾</m:t>
                        </m:r>
                        <m:r>
                          <a:rPr lang="en-US" altLang="ko-KR" i="1">
                            <a:latin typeface="Cambria Math"/>
                          </a:rPr>
                          <m:t>−1</m:t>
                        </m:r>
                      </m:sub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 smtClean="0"/>
                  <a:t>가 음수가 될 수 없음에도 불구하고 현실적으로 음수 값을 가질 수 있다</a:t>
                </a:r>
                <a:endParaRPr lang="en-US" altLang="ko-KR" dirty="0" smtClean="0"/>
              </a:p>
              <a:p>
                <a:pPr lvl="1"/>
                <a:r>
                  <a:rPr lang="ko-KR" altLang="en-US" dirty="0" smtClean="0"/>
                  <a:t>이러한 문제가 있으면 </a:t>
                </a:r>
                <a:r>
                  <a:rPr lang="en-US" altLang="ko-KR" dirty="0" smtClean="0"/>
                  <a:t>[</a:t>
                </a:r>
                <a:r>
                  <a:rPr lang="en-US" altLang="ko-KR" dirty="0" err="1" smtClean="0"/>
                  <a:t>sigmamore</a:t>
                </a:r>
                <a:r>
                  <a:rPr lang="en-US" altLang="ko-KR" dirty="0" smtClean="0"/>
                  <a:t>]</a:t>
                </a:r>
                <a:r>
                  <a:rPr lang="ko-KR" altLang="en-US" dirty="0" smtClean="0"/>
                  <a:t>라는 옵션으로 분산행렬을 바꾸어준다</a:t>
                </a:r>
                <a:endParaRPr lang="en-US" altLang="ko-KR" dirty="0" smtClean="0"/>
              </a:p>
              <a:p>
                <a:pPr lvl="1"/>
                <a:endParaRPr lang="en-US" altLang="ko-KR" dirty="0" smtClean="0"/>
              </a:p>
              <a:p>
                <a:endParaRPr lang="en-US" altLang="ko-KR" dirty="0" smtClean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19" t="-2156" r="-5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70596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하우스만 검정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2438399"/>
          </a:xfrm>
        </p:spPr>
        <p:txBody>
          <a:bodyPr>
            <a:normAutofit fontScale="40000" lnSpcReduction="20000"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qui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fe</a:t>
            </a:r>
            <a:endParaRPr lang="en-US" altLang="ko-KR" i="1" dirty="0">
              <a:solidFill>
                <a:srgbClr val="C00000"/>
              </a:solidFill>
              <a:latin typeface="바탕" pitchFamily="18" charset="-127"/>
              <a:ea typeface="바탕" pitchFamily="18" charset="-127"/>
            </a:endParaRP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estimates store FE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xi: qui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xtreg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lnhwage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union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parti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gender age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agesq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i.educ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///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i.marri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mdur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i.nemp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</a:t>
            </a:r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i.indus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, re</a:t>
            </a:r>
          </a:p>
          <a:p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estimates store RE</a:t>
            </a:r>
          </a:p>
          <a:p>
            <a:r>
              <a:rPr lang="en-US" altLang="ko-KR" i="1" dirty="0" err="1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hausman</a:t>
            </a:r>
            <a:r>
              <a:rPr lang="en-US" altLang="ko-KR" i="1" dirty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 FE </a:t>
            </a:r>
            <a:r>
              <a:rPr lang="en-US" altLang="ko-KR" i="1" dirty="0" smtClean="0">
                <a:solidFill>
                  <a:srgbClr val="C00000"/>
                </a:solidFill>
                <a:latin typeface="바탕" pitchFamily="18" charset="-127"/>
                <a:ea typeface="바탕" pitchFamily="18" charset="-127"/>
              </a:rPr>
              <a:t>RE   </a:t>
            </a:r>
            <a:r>
              <a:rPr lang="en-US" altLang="ko-KR" dirty="0" smtClean="0"/>
              <a:t>/* </a:t>
            </a:r>
            <a:r>
              <a:rPr lang="ko-KR" altLang="en-US" dirty="0" smtClean="0"/>
              <a:t>반드시 </a:t>
            </a:r>
            <a:r>
              <a:rPr lang="en-US" altLang="ko-KR" dirty="0" smtClean="0"/>
              <a:t>FE</a:t>
            </a:r>
            <a:r>
              <a:rPr lang="ko-KR" altLang="en-US" dirty="0" smtClean="0"/>
              <a:t>를 먼저 적는다 </a:t>
            </a:r>
            <a:r>
              <a:rPr lang="en-US" altLang="ko-KR" dirty="0" smtClean="0"/>
              <a:t>*/</a:t>
            </a:r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47</a:t>
            </a:fld>
            <a:endParaRPr lang="en-US" altLang="ko-K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4800600"/>
                <a:ext cx="3429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6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sz="1600" i="1">
                        <a:latin typeface="Cambria Math"/>
                      </a:rPr>
                      <m:t>:</m:t>
                    </m:r>
                    <m:r>
                      <a:rPr lang="en-US" altLang="ko-KR" sz="1600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altLang="ko-KR" sz="1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/>
                              </a:rPr>
                              <m:t>𝑖𝑡</m:t>
                            </m:r>
                          </m:sub>
                        </m:sSub>
                        <m:r>
                          <a:rPr lang="en-US" altLang="ko-KR" sz="16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600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ko-KR" sz="16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ko-KR" sz="1600" i="1">
                        <a:latin typeface="Cambria Math"/>
                      </a:rPr>
                      <m:t>=0</m:t>
                    </m:r>
                  </m:oMath>
                </a14:m>
                <a:r>
                  <a:rPr lang="ko-KR" altLang="en-US" sz="1600" dirty="0" smtClean="0"/>
                  <a:t>을 기각한다</a:t>
                </a:r>
                <a:r>
                  <a:rPr lang="en-US" altLang="ko-KR" sz="1600" dirty="0" smtClean="0"/>
                  <a:t>. </a:t>
                </a:r>
                <a:r>
                  <a:rPr lang="ko-KR" altLang="en-US" sz="1600" dirty="0" smtClean="0"/>
                  <a:t>즉 확률효과 모형은 </a:t>
                </a:r>
                <a:r>
                  <a:rPr lang="ko-KR" altLang="en-US" sz="1600" dirty="0" err="1" smtClean="0"/>
                  <a:t>일치추정량이</a:t>
                </a:r>
                <a:r>
                  <a:rPr lang="ko-KR" altLang="en-US" sz="1600" dirty="0" smtClean="0"/>
                  <a:t> 아니며</a:t>
                </a:r>
                <a:r>
                  <a:rPr lang="en-US" altLang="ko-KR" sz="1600" dirty="0" smtClean="0"/>
                  <a:t>, </a:t>
                </a:r>
                <a:r>
                  <a:rPr lang="ko-KR" altLang="en-US" sz="1600" dirty="0" smtClean="0"/>
                  <a:t>고정효과 모형을 선택한다</a:t>
                </a:r>
                <a:endParaRPr lang="ko-KR" alt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800600"/>
                <a:ext cx="3429000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888" t="-2941" b="-882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 err="1">
                <a:ea typeface="굴림" pitchFamily="34" charset="-127"/>
              </a:rPr>
              <a:t>Stata</a:t>
            </a:r>
            <a:r>
              <a:rPr lang="ko-KR" altLang="en-US" dirty="0">
                <a:ea typeface="굴림" pitchFamily="34" charset="-127"/>
              </a:rPr>
              <a:t>실습</a:t>
            </a:r>
          </a:p>
        </p:txBody>
      </p:sp>
      <p:pic>
        <p:nvPicPr>
          <p:cNvPr id="6" name="Picture 2" descr="C:\hyun\2013_fall\panel\notes\results\res_c_ext_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3025"/>
            <a:ext cx="4514850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 bwMode="auto">
          <a:xfrm>
            <a:off x="4953000" y="5715000"/>
            <a:ext cx="2971800" cy="609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5" name="직선 화살표 연결선 14"/>
          <p:cNvCxnSpPr/>
          <p:nvPr/>
        </p:nvCxnSpPr>
        <p:spPr bwMode="auto">
          <a:xfrm>
            <a:off x="3733800" y="5631597"/>
            <a:ext cx="1143000" cy="3882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52977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Thank You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특강에 초청해 주셔서 감사합니다</a:t>
            </a:r>
            <a:endParaRPr lang="en-US" altLang="ko-KR" dirty="0" smtClean="0"/>
          </a:p>
          <a:p>
            <a:r>
              <a:rPr lang="ko-KR" altLang="en-US" dirty="0" smtClean="0"/>
              <a:t>자료에서 발견되는 문제나 비판은 다음의 </a:t>
            </a:r>
            <a:r>
              <a:rPr lang="ko-KR" altLang="en-US" dirty="0" err="1" smtClean="0"/>
              <a:t>이메일로</a:t>
            </a:r>
            <a:r>
              <a:rPr lang="ko-KR" altLang="en-US" dirty="0" smtClean="0"/>
              <a:t> 보내주시면 감사하겠습니다</a:t>
            </a:r>
            <a:endParaRPr lang="en-US" altLang="ko-KR" dirty="0" smtClean="0"/>
          </a:p>
          <a:p>
            <a:r>
              <a:rPr lang="en-US" altLang="ko-KR" dirty="0" smtClean="0"/>
              <a:t>sochyunsik@khu.ac.kr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48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6283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ko-KR" dirty="0" err="1" smtClean="0"/>
              <a:t>Stata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이외 자료 사용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199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 err="1" smtClean="0"/>
              <a:t>findit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usespss</a:t>
            </a:r>
            <a:endParaRPr lang="en-US" altLang="ko-KR" dirty="0" smtClean="0"/>
          </a:p>
          <a:p>
            <a:r>
              <a:rPr lang="en-US" altLang="ko-KR" dirty="0" err="1" smtClean="0"/>
              <a:t>findit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usesas</a:t>
            </a:r>
            <a:endParaRPr lang="en-US" altLang="ko-KR" dirty="0" smtClean="0"/>
          </a:p>
          <a:p>
            <a:r>
              <a:rPr lang="ko-KR" altLang="en-US" dirty="0" smtClean="0"/>
              <a:t>통상 웹에서 다운 받은 자료는 </a:t>
            </a:r>
            <a:r>
              <a:rPr lang="en-US" altLang="ko-KR" dirty="0" smtClean="0"/>
              <a:t>Excel </a:t>
            </a:r>
            <a:r>
              <a:rPr lang="ko-KR" altLang="en-US" dirty="0" smtClean="0"/>
              <a:t>파일로 저장할 수 있다</a:t>
            </a:r>
            <a:endParaRPr lang="en-US" altLang="ko-KR" dirty="0" smtClean="0"/>
          </a:p>
          <a:p>
            <a:r>
              <a:rPr lang="en-US" altLang="ko-KR" dirty="0" smtClean="0"/>
              <a:t>Excel file</a:t>
            </a:r>
            <a:r>
              <a:rPr lang="ko-KR" altLang="en-US" dirty="0" smtClean="0"/>
              <a:t>로 정리한 후 </a:t>
            </a:r>
            <a:r>
              <a:rPr lang="en-US" altLang="ko-KR" dirty="0" err="1" smtClean="0"/>
              <a:t>csv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파일로 전환한다</a:t>
            </a:r>
            <a:endParaRPr lang="en-US" altLang="ko-KR" dirty="0" smtClean="0"/>
          </a:p>
          <a:p>
            <a:r>
              <a:rPr lang="ko-KR" altLang="en-US" dirty="0" smtClean="0"/>
              <a:t>이후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insheet</a:t>
            </a:r>
            <a:r>
              <a:rPr lang="en-US" altLang="ko-KR" dirty="0" smtClean="0"/>
              <a:t>] </a:t>
            </a:r>
            <a:r>
              <a:rPr lang="ko-KR" altLang="en-US" dirty="0" smtClean="0"/>
              <a:t>명령어를 사용한다</a:t>
            </a:r>
            <a:endParaRPr lang="en-US" altLang="ko-KR" dirty="0" smtClean="0"/>
          </a:p>
          <a:p>
            <a:r>
              <a:rPr lang="ko-KR" altLang="en-US" dirty="0" smtClean="0"/>
              <a:t>물가지수 자료 만드는 코드 설명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8381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RAW DATA </a:t>
            </a:r>
            <a:r>
              <a:rPr lang="en-US" altLang="ko-KR" dirty="0"/>
              <a:t>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원시자료를 모으는 </a:t>
            </a:r>
            <a:r>
              <a:rPr lang="en-US" altLang="ko-KR" dirty="0" err="1" smtClean="0"/>
              <a:t>Stata</a:t>
            </a:r>
            <a:r>
              <a:rPr lang="en-US" altLang="ko-KR" dirty="0" smtClean="0"/>
              <a:t> </a:t>
            </a:r>
            <a:r>
              <a:rPr lang="ko-KR" altLang="en-US" dirty="0" smtClean="0"/>
              <a:t>코드 설명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pic>
        <p:nvPicPr>
          <p:cNvPr id="1026" name="Picture 2" descr="C:\hyun\2013_fall\panel\notes\results\res_c_ex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867400" cy="450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49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RAW DATA </a:t>
            </a:r>
            <a:r>
              <a:rPr lang="en-US" altLang="ko-KR" dirty="0" smtClean="0"/>
              <a:t>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[</a:t>
            </a:r>
            <a:r>
              <a:rPr lang="en-US" altLang="ko-KR" dirty="0" err="1" smtClean="0"/>
              <a:t>summ</a:t>
            </a:r>
            <a:r>
              <a:rPr lang="en-US" altLang="ko-KR" dirty="0" smtClean="0"/>
              <a:t>] </a:t>
            </a:r>
            <a:r>
              <a:rPr lang="ko-KR" altLang="en-US" dirty="0" smtClean="0"/>
              <a:t>명령어를 통해 원시자료의 분포를 살펴보자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2051" name="Picture 3" descr="C:\hyun\2013_fall\panel\notes\results\res_c_ext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2362200"/>
            <a:ext cx="442795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 bwMode="auto">
          <a:xfrm>
            <a:off x="5715000" y="2362200"/>
            <a:ext cx="1371600" cy="3962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376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RAW DATA </a:t>
            </a:r>
            <a:r>
              <a:rPr lang="en-US" altLang="ko-KR" dirty="0" smtClean="0"/>
              <a:t>III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>
            <a:normAutofit fontScale="47500" lnSpcReduction="20000"/>
          </a:bodyPr>
          <a:lstStyle/>
          <a:p>
            <a:r>
              <a:rPr lang="ko-KR" altLang="en-US" dirty="0" smtClean="0"/>
              <a:t>첫 번째 자료 정리를 한다</a:t>
            </a:r>
            <a:endParaRPr lang="en-US" altLang="ko-KR" dirty="0" smtClean="0"/>
          </a:p>
          <a:p>
            <a:r>
              <a:rPr lang="ko-KR" altLang="en-US" dirty="0" smtClean="0"/>
              <a:t>여기서는 종속변수로 </a:t>
            </a:r>
            <a:r>
              <a:rPr lang="en-US" altLang="ko-KR" dirty="0" err="1" smtClean="0"/>
              <a:t>ln</a:t>
            </a:r>
            <a:r>
              <a:rPr lang="en-US" altLang="ko-KR" dirty="0" smtClean="0"/>
              <a:t>(</a:t>
            </a:r>
            <a:r>
              <a:rPr lang="ko-KR" altLang="en-US" dirty="0" smtClean="0"/>
              <a:t>만 단위 월급</a:t>
            </a:r>
            <a:r>
              <a:rPr lang="en-US" altLang="ko-KR" dirty="0" smtClean="0"/>
              <a:t>/</a:t>
            </a:r>
            <a:r>
              <a:rPr lang="ko-KR" altLang="en-US" dirty="0" smtClean="0"/>
              <a:t>한 주 평균 노동시간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계산한다</a:t>
            </a:r>
            <a:r>
              <a:rPr lang="en-US" altLang="ko-KR" dirty="0" smtClean="0"/>
              <a:t>. </a:t>
            </a:r>
          </a:p>
          <a:p>
            <a:pPr lvl="1"/>
            <a:r>
              <a:rPr lang="ko-KR" altLang="en-US" dirty="0" smtClean="0"/>
              <a:t>이 변환의 장점은 월급 단위에 </a:t>
            </a:r>
            <a:r>
              <a:rPr lang="ko-KR" altLang="en-US" dirty="0" err="1" smtClean="0"/>
              <a:t>구애받지</a:t>
            </a:r>
            <a:r>
              <a:rPr lang="ko-KR" altLang="en-US" dirty="0" smtClean="0"/>
              <a:t> 않으며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 주 평균 노동시간에 </a:t>
            </a:r>
            <a:r>
              <a:rPr lang="en-US" altLang="ko-KR" dirty="0" smtClean="0"/>
              <a:t>4.5</a:t>
            </a:r>
            <a:r>
              <a:rPr lang="ko-KR" altLang="en-US" dirty="0" smtClean="0"/>
              <a:t>를 곱한 후 한 달 평균 노동시간이나 모형 추정에서 차이는 없을 것이라는 점이다</a:t>
            </a:r>
            <a:endParaRPr lang="en-US" altLang="ko-KR" dirty="0"/>
          </a:p>
          <a:p>
            <a:pPr lvl="1"/>
            <a:r>
              <a:rPr lang="ko-KR" altLang="en-US" dirty="0" smtClean="0"/>
              <a:t>그 추정치에서 원래의 논문과 많이 달라진 것을 볼 수 있다</a:t>
            </a:r>
            <a:endParaRPr lang="en-US" altLang="ko-KR" dirty="0" smtClean="0"/>
          </a:p>
          <a:p>
            <a:r>
              <a:rPr lang="ko-KR" altLang="en-US" dirty="0" smtClean="0"/>
              <a:t>모든 범주형 변수는 </a:t>
            </a:r>
            <a:r>
              <a:rPr lang="en-US" altLang="ko-KR" dirty="0" smtClean="0"/>
              <a:t>0</a:t>
            </a:r>
            <a:r>
              <a:rPr lang="ko-KR" altLang="en-US" dirty="0" smtClean="0"/>
              <a:t>부터 시작하는 것이 바람직하다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실수로 </a:t>
            </a:r>
            <a:r>
              <a:rPr lang="ko-KR" altLang="en-US" dirty="0" err="1" smtClean="0"/>
              <a:t>연속형</a:t>
            </a:r>
            <a:r>
              <a:rPr lang="ko-KR" altLang="en-US" dirty="0" smtClean="0"/>
              <a:t> 변수로 사용했을 때 해석이 용이하다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pic>
        <p:nvPicPr>
          <p:cNvPr id="3074" name="Picture 2" descr="C:\hyun\2013_fall\panel\notes\results\res_c_ext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4" y="3071813"/>
            <a:ext cx="4288479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 bwMode="auto">
          <a:xfrm>
            <a:off x="5562600" y="5181600"/>
            <a:ext cx="1447800" cy="228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48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RAW DATA </a:t>
            </a:r>
            <a:r>
              <a:rPr lang="en-US" altLang="ko-KR" dirty="0" smtClean="0"/>
              <a:t>IV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ko-KR" altLang="en-US" dirty="0" smtClean="0"/>
              <a:t>마지막으로 자료를 정리한다 </a:t>
            </a:r>
            <a:r>
              <a:rPr lang="en-US" altLang="ko-KR" dirty="0" smtClean="0"/>
              <a:t>(final touch)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E5B85-EDFD-4ED7-B58A-1C7E889F6AD0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pic>
        <p:nvPicPr>
          <p:cNvPr id="4098" name="Picture 2" descr="C:\hyun\2013_fall\panel\notes\results\res_c_ext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590800"/>
            <a:ext cx="5403516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987516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7141</TotalTime>
  <Words>4440</Words>
  <Application>Microsoft Office PowerPoint</Application>
  <PresentationFormat>화면 슬라이드 쇼(4:3)</PresentationFormat>
  <Paragraphs>433</Paragraphs>
  <Slides>48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기본 디자인</vt:lpstr>
      <vt:lpstr> 패널 데이터 분석의 이해와 실제</vt:lpstr>
      <vt:lpstr>참고문헌</vt:lpstr>
      <vt:lpstr>차례</vt:lpstr>
      <vt:lpstr>분석 주제</vt:lpstr>
      <vt:lpstr>Stata 이외 자료 사용 </vt:lpstr>
      <vt:lpstr>RAW DATA I</vt:lpstr>
      <vt:lpstr>RAW DATA II</vt:lpstr>
      <vt:lpstr>RAW DATA III</vt:lpstr>
      <vt:lpstr>RAW DATA IV</vt:lpstr>
      <vt:lpstr>RAW DATA V</vt:lpstr>
      <vt:lpstr>기초 분석 I</vt:lpstr>
      <vt:lpstr>기초 분석 II</vt:lpstr>
      <vt:lpstr>기초 분석 II</vt:lpstr>
      <vt:lpstr>기초 분석 III</vt:lpstr>
      <vt:lpstr>기초 분석 IV</vt:lpstr>
      <vt:lpstr>기초 분석 V</vt:lpstr>
      <vt:lpstr>기초 분석 VI</vt:lpstr>
      <vt:lpstr>합동 OLS I</vt:lpstr>
      <vt:lpstr>합동 OLS II</vt:lpstr>
      <vt:lpstr>합동 OLS III</vt:lpstr>
      <vt:lpstr>합동 OLS IV</vt:lpstr>
      <vt:lpstr>패널 GLS I</vt:lpstr>
      <vt:lpstr>패널 GLS II</vt:lpstr>
      <vt:lpstr>패널 GLS III</vt:lpstr>
      <vt:lpstr>패널 GLS IV</vt:lpstr>
      <vt:lpstr>패널 GLS V</vt:lpstr>
      <vt:lpstr>패널 GLS IV</vt:lpstr>
      <vt:lpstr>Between Effects 모형 I</vt:lpstr>
      <vt:lpstr>Between Effects 모형 II</vt:lpstr>
      <vt:lpstr>Between Effects 모형 III</vt:lpstr>
      <vt:lpstr>Between Effects 모형 IV</vt:lpstr>
      <vt:lpstr>고정효과 모형 I</vt:lpstr>
      <vt:lpstr>고정효과 모형 II</vt:lpstr>
      <vt:lpstr>고정효과 모형 III</vt:lpstr>
      <vt:lpstr>1차 차분 모형 I</vt:lpstr>
      <vt:lpstr>1차 차분 모형 II</vt:lpstr>
      <vt:lpstr>1차 차분 모형 III</vt:lpstr>
      <vt:lpstr>1차 차분 모형 IV</vt:lpstr>
      <vt:lpstr>확률효과 모형 I</vt:lpstr>
      <vt:lpstr>확률효과 모형 II</vt:lpstr>
      <vt:lpstr>확률효과 모형 III</vt:lpstr>
      <vt:lpstr>확률효과 모형 IV</vt:lpstr>
      <vt:lpstr>확률효과 모형 V</vt:lpstr>
      <vt:lpstr>확률효과 모형 VI</vt:lpstr>
      <vt:lpstr>하우스만 검정 I</vt:lpstr>
      <vt:lpstr>하우스만 검정 II</vt:lpstr>
      <vt:lpstr>하우스만 검정 III</vt:lpstr>
      <vt:lpstr>Thank You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772</cp:revision>
  <dcterms:created xsi:type="dcterms:W3CDTF">2014-01-27T02:00:36Z</dcterms:created>
  <dcterms:modified xsi:type="dcterms:W3CDTF">2015-03-25T09:46:25Z</dcterms:modified>
</cp:coreProperties>
</file>